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4"/>
  </p:sldMasterIdLst>
  <p:notesMasterIdLst>
    <p:notesMasterId r:id="rId17"/>
  </p:notesMasterIdLst>
  <p:sldIdLst>
    <p:sldId id="431" r:id="rId5"/>
    <p:sldId id="257" r:id="rId6"/>
    <p:sldId id="261" r:id="rId7"/>
    <p:sldId id="264" r:id="rId8"/>
    <p:sldId id="259" r:id="rId9"/>
    <p:sldId id="260" r:id="rId10"/>
    <p:sldId id="263" r:id="rId11"/>
    <p:sldId id="859" r:id="rId12"/>
    <p:sldId id="858" r:id="rId13"/>
    <p:sldId id="262" r:id="rId14"/>
    <p:sldId id="265" r:id="rId15"/>
    <p:sldId id="37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1"/>
    <a:srgbClr val="50B4C8"/>
    <a:srgbClr val="FFFFF0"/>
    <a:srgbClr val="FFFFE7"/>
    <a:srgbClr val="FFF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B42AF1-A352-F6A2-1FAF-7539F83ADEEA}" v="2" dt="2026-08-06T15:07:02.2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Schalk" userId="S::ana.schalk@tudublin.ie::df8203a8-18a7-44db-a748-a94a79bf4640" providerId="AD" clId="Web-{0EC27455-0FEE-2D2C-081C-E98970D3AB2D}"/>
    <pc:docChg chg="modSld">
      <pc:chgData name="Ana Schalk" userId="S::ana.schalk@tudublin.ie::df8203a8-18a7-44db-a748-a94a79bf4640" providerId="AD" clId="Web-{0EC27455-0FEE-2D2C-081C-E98970D3AB2D}" dt="2026-07-08T11:37:37.026" v="6" actId="20577"/>
      <pc:docMkLst>
        <pc:docMk/>
      </pc:docMkLst>
      <pc:sldChg chg="modSp">
        <pc:chgData name="Ana Schalk" userId="S::ana.schalk@tudublin.ie::df8203a8-18a7-44db-a748-a94a79bf4640" providerId="AD" clId="Web-{0EC27455-0FEE-2D2C-081C-E98970D3AB2D}" dt="2026-07-08T11:37:37.026" v="6" actId="20577"/>
        <pc:sldMkLst>
          <pc:docMk/>
          <pc:sldMk cId="4260312941" sldId="377"/>
        </pc:sldMkLst>
        <pc:spChg chg="mod">
          <ac:chgData name="Ana Schalk" userId="S::ana.schalk@tudublin.ie::df8203a8-18a7-44db-a748-a94a79bf4640" providerId="AD" clId="Web-{0EC27455-0FEE-2D2C-081C-E98970D3AB2D}" dt="2026-07-08T11:37:37.026" v="6" actId="20577"/>
          <ac:spMkLst>
            <pc:docMk/>
            <pc:sldMk cId="4260312941" sldId="377"/>
            <ac:spMk id="5" creationId="{F825FF7F-A089-2849-AE9E-382ECDB900DF}"/>
          </ac:spMkLst>
        </pc:spChg>
      </pc:sldChg>
    </pc:docChg>
  </pc:docChgLst>
  <pc:docChgLst>
    <pc:chgData name="Ana Schalk" userId="S::ana.schalk@tudublin.ie::df8203a8-18a7-44db-a748-a94a79bf4640" providerId="AD" clId="Web-{F9B42AF1-A352-F6A2-1FAF-7539F83ADEEA}"/>
    <pc:docChg chg="modSld">
      <pc:chgData name="Ana Schalk" userId="S::ana.schalk@tudublin.ie::df8203a8-18a7-44db-a748-a94a79bf4640" providerId="AD" clId="Web-{F9B42AF1-A352-F6A2-1FAF-7539F83ADEEA}" dt="2026-08-06T15:07:02.256" v="1" actId="20577"/>
      <pc:docMkLst>
        <pc:docMk/>
      </pc:docMkLst>
      <pc:sldChg chg="modSp">
        <pc:chgData name="Ana Schalk" userId="S::ana.schalk@tudublin.ie::df8203a8-18a7-44db-a748-a94a79bf4640" providerId="AD" clId="Web-{F9B42AF1-A352-F6A2-1FAF-7539F83ADEEA}" dt="2026-08-06T15:07:02.256" v="1" actId="20577"/>
        <pc:sldMkLst>
          <pc:docMk/>
          <pc:sldMk cId="1238926363" sldId="257"/>
        </pc:sldMkLst>
        <pc:spChg chg="mod">
          <ac:chgData name="Ana Schalk" userId="S::ana.schalk@tudublin.ie::df8203a8-18a7-44db-a748-a94a79bf4640" providerId="AD" clId="Web-{F9B42AF1-A352-F6A2-1FAF-7539F83ADEEA}" dt="2026-08-06T15:07:02.256" v="1" actId="20577"/>
          <ac:spMkLst>
            <pc:docMk/>
            <pc:sldMk cId="1238926363" sldId="257"/>
            <ac:spMk id="3" creationId="{204C335F-5E13-539E-5959-995713643F2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3FA3A-E81B-4D84-BCB1-CB3308D502D5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607E3-9C4E-4682-9941-89E834D932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2460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onfurze.com/2023/04/29/the-ai-assessment-scale-from-no-ai-to-full-ai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Furze, L. (2023) The AI Assessment Scale: From no AI to full AI – Leon Furze. URL</a:t>
            </a:r>
            <a:r>
              <a:rPr lang="en-US" dirty="0">
                <a:solidFill>
                  <a:srgbClr val="1155CC"/>
                </a:solidFill>
                <a:hlinkClick r:id="rId3"/>
              </a:rPr>
              <a:t> https://leonfurze.com/2023/04/29/the-ai-assessment-scale-from-no-ai-to-full-ai/</a:t>
            </a:r>
            <a:r>
              <a:rPr lang="en-US"/>
              <a:t> (accessed 6/6/23).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607E3-9C4E-4682-9941-89E834D932BF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42905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14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09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301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742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260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149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378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11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476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8768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3616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4127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udublin.ie/explore/about-the-university/academic-affairs/lta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0EB6C-30C6-3873-B245-29B411D12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715" y="1242693"/>
            <a:ext cx="6608963" cy="3352800"/>
          </a:xfrm>
        </p:spPr>
        <p:txBody>
          <a:bodyPr>
            <a:normAutofit/>
          </a:bodyPr>
          <a:lstStyle/>
          <a:p>
            <a:pPr algn="ctr"/>
            <a:r>
              <a:rPr lang="en-GB" sz="6200" b="1" dirty="0">
                <a:solidFill>
                  <a:srgbClr val="F2F2F2"/>
                </a:solidFill>
              </a:rPr>
              <a:t>School of [Discipline]</a:t>
            </a:r>
            <a:br>
              <a:rPr lang="en-GB" sz="6200" b="1" dirty="0"/>
            </a:br>
            <a:r>
              <a:rPr lang="en-GB" sz="6200" b="1" dirty="0">
                <a:solidFill>
                  <a:srgbClr val="F2F2F2"/>
                </a:solidFill>
              </a:rPr>
              <a:t>Student Orientation in the Use of GenAI </a:t>
            </a:r>
            <a:r>
              <a:rPr lang="en-GB" sz="6200" b="1">
                <a:solidFill>
                  <a:srgbClr val="F2F2F2"/>
                </a:solidFill>
              </a:rPr>
              <a:t>for Learning.</a:t>
            </a:r>
            <a:endParaRPr lang="en-IE" sz="6200" b="1">
              <a:solidFill>
                <a:srgbClr val="F2F2F2"/>
              </a:solidFill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EA2C3E-E336-4F2C-AC83-50B4F69A4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2944" y="0"/>
            <a:ext cx="463905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926C0F-5B6F-4DE1-ADD2-E17A77980AA2}"/>
              </a:ext>
            </a:extLst>
          </p:cNvPr>
          <p:cNvSpPr/>
          <p:nvPr/>
        </p:nvSpPr>
        <p:spPr>
          <a:xfrm>
            <a:off x="7512695" y="-25831"/>
            <a:ext cx="4666391" cy="6893092"/>
          </a:xfrm>
          <a:prstGeom prst="rect">
            <a:avLst/>
          </a:prstGeom>
          <a:solidFill>
            <a:srgbClr val="FFFF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ea typeface="Calibri Light"/>
              <a:cs typeface="Calibri Light"/>
            </a:endParaRPr>
          </a:p>
        </p:txBody>
      </p:sp>
      <p:pic>
        <p:nvPicPr>
          <p:cNvPr id="3" name="Picture 2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5988D9ED-193E-5BDD-0ED8-380E86E8C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2740" y="5939944"/>
            <a:ext cx="2376396" cy="908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031ECF-52AB-F7B0-F927-B82492701E98}"/>
              </a:ext>
            </a:extLst>
          </p:cNvPr>
          <p:cNvSpPr txBox="1"/>
          <p:nvPr/>
        </p:nvSpPr>
        <p:spPr>
          <a:xfrm>
            <a:off x="8149947" y="1652428"/>
            <a:ext cx="3275350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rgbClr val="595959"/>
                </a:solidFill>
                <a:ea typeface="+mn-lt"/>
                <a:cs typeface="+mn-lt"/>
              </a:rPr>
              <a:t>With thanks </a:t>
            </a:r>
            <a:r>
              <a:rPr lang="en-US" sz="3200" b="1">
                <a:solidFill>
                  <a:srgbClr val="595959"/>
                </a:solidFill>
                <a:ea typeface="+mn-lt"/>
                <a:cs typeface="+mn-lt"/>
              </a:rPr>
              <a:t>to </a:t>
            </a:r>
            <a:r>
              <a:rPr lang="en-US" sz="3200" b="1" i="1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</a:rPr>
              <a:t>the Learning, Teaching and Assessment Team</a:t>
            </a:r>
            <a:r>
              <a:rPr lang="en-US" sz="3200" b="1" dirty="0">
                <a:solidFill>
                  <a:srgbClr val="595959"/>
                </a:solidFill>
                <a:ea typeface="+mn-lt"/>
                <a:cs typeface="+mn-lt"/>
              </a:rPr>
              <a:t>:</a:t>
            </a:r>
            <a:endParaRPr lang="en-US" dirty="0">
              <a:ea typeface="Calibri Light"/>
              <a:cs typeface="Calibri Light"/>
            </a:endParaRPr>
          </a:p>
          <a:p>
            <a:r>
              <a:rPr lang="en-US" sz="2400" dirty="0">
                <a:solidFill>
                  <a:srgbClr val="595959"/>
                </a:solidFill>
                <a:ea typeface="+mn-lt"/>
                <a:cs typeface="+mn-lt"/>
                <a:hlinkClick r:id="rId3"/>
              </a:rPr>
              <a:t>https://www.tudublin.ie/explore/about-the-university/academic-affairs/lta/</a:t>
            </a:r>
            <a:endParaRPr lang="en-US" sz="2400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948D5C93-1F16-7D57-6BD0-D626AF588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75" y="5681028"/>
            <a:ext cx="7565390" cy="116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4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06B4EA-F890-0C0F-713F-AEF7E70DA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8D67E-39D4-32F4-3E84-A00FE7DA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it is important?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A7B0F-E044-A431-EDAD-87BD81073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 sz="4000" b="1" dirty="0"/>
              <a:t>It’s vitally important that you develop your own understanding and skills, and make your university experience as rich as possible.</a:t>
            </a:r>
          </a:p>
          <a:p>
            <a:r>
              <a:rPr lang="en-GB" sz="4000" b="1"/>
              <a:t>Using GenAI </a:t>
            </a:r>
            <a:r>
              <a:rPr lang="en-GB" sz="4000" b="1" dirty="0"/>
              <a:t>without permission can count as academic misconduct. </a:t>
            </a:r>
          </a:p>
          <a:p>
            <a:r>
              <a:rPr lang="en-GB" sz="4000" b="1" dirty="0"/>
              <a:t>So please always ask if you are</a:t>
            </a:r>
            <a:r>
              <a:rPr lang="en-GB" sz="4000" b="1"/>
              <a:t> unsure, we are here to </a:t>
            </a:r>
            <a:r>
              <a:rPr lang="en-GB" sz="4000" b="1" dirty="0"/>
              <a:t>help!</a:t>
            </a:r>
            <a:endParaRPr lang="en-IE" sz="3600" b="1" dirty="0"/>
          </a:p>
        </p:txBody>
      </p:sp>
      <p:pic>
        <p:nvPicPr>
          <p:cNvPr id="5" name="Picture 4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A8CFE2A7-F136-2A37-B3D5-DA44A29E3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080A098-8F96-810F-7414-0F176B1AF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5701348"/>
            <a:ext cx="7565390" cy="1165225"/>
          </a:xfrm>
          <a:prstGeom prst="rect">
            <a:avLst/>
          </a:prstGeom>
        </p:spPr>
      </p:pic>
      <p:pic>
        <p:nvPicPr>
          <p:cNvPr id="9" name="Picture 8" descr="TU Dublin - basis.point">
            <a:extLst>
              <a:ext uri="{FF2B5EF4-FFF2-40B4-BE49-F238E27FC236}">
                <a16:creationId xmlns:a16="http://schemas.microsoft.com/office/drawing/2014/main" id="{EE31F579-24D8-8CC4-836E-223718201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43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70A3B9-7780-DDE7-C7F4-A0CBCDDCD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8A468-2DA8-90F7-0CBF-12DAC635C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GB" sz="4000" b="1" dirty="0"/>
              <a:t>Rule-of-thumb:</a:t>
            </a:r>
          </a:p>
          <a:p>
            <a:endParaRPr lang="en-GB" sz="4000" b="1" dirty="0"/>
          </a:p>
          <a:p>
            <a:r>
              <a:rPr lang="en-GB" sz="4400" b="1" dirty="0"/>
              <a:t>“If you wouldn’t copy it from the Internet, </a:t>
            </a:r>
            <a:r>
              <a:rPr lang="en-GB" sz="4400" b="1" dirty="0">
                <a:highlight>
                  <a:srgbClr val="50B4C8"/>
                </a:highlight>
              </a:rPr>
              <a:t>don’t copy it</a:t>
            </a:r>
            <a:r>
              <a:rPr lang="en-GB" sz="4400" b="1" dirty="0"/>
              <a:t> from GenAI either.”</a:t>
            </a:r>
            <a:endParaRPr lang="en-GB" sz="4400" b="1" dirty="0">
              <a:ea typeface="Calibri Light"/>
              <a:cs typeface="Calibri Light"/>
            </a:endParaRPr>
          </a:p>
          <a:p>
            <a:endParaRPr lang="en-GB" sz="4400" b="1" dirty="0"/>
          </a:p>
          <a:p>
            <a:r>
              <a:rPr lang="en-GB" sz="4000" b="1" dirty="0"/>
              <a:t>So, let’s learn the tools, but use them wisely.</a:t>
            </a:r>
            <a:endParaRPr lang="en-IE" sz="36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A94576-B33B-BB35-E4D2-A659FE0A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it is important?</a:t>
            </a:r>
            <a:endParaRPr lang="en-IE" b="1" dirty="0"/>
          </a:p>
        </p:txBody>
      </p:sp>
      <p:pic>
        <p:nvPicPr>
          <p:cNvPr id="5" name="Picture 4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D1F9C562-62DE-C43B-1CB0-078C47DA0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E72B29C4-0099-ECCB-8C15-CF161D504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5701348"/>
            <a:ext cx="7565390" cy="1165225"/>
          </a:xfrm>
          <a:prstGeom prst="rect">
            <a:avLst/>
          </a:prstGeom>
        </p:spPr>
      </p:pic>
      <p:pic>
        <p:nvPicPr>
          <p:cNvPr id="9" name="Picture 8" descr="TU Dublin - basis.point">
            <a:extLst>
              <a:ext uri="{FF2B5EF4-FFF2-40B4-BE49-F238E27FC236}">
                <a16:creationId xmlns:a16="http://schemas.microsoft.com/office/drawing/2014/main" id="{27F71634-5FAA-88AB-DA1B-923ADE660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  <p:sp>
        <p:nvSpPr>
          <p:cNvPr id="10" name="Plaque 9">
            <a:extLst>
              <a:ext uri="{FF2B5EF4-FFF2-40B4-BE49-F238E27FC236}">
                <a16:creationId xmlns:a16="http://schemas.microsoft.com/office/drawing/2014/main" id="{19CEC181-DBFE-546A-119D-AAC51E9DE05A}"/>
              </a:ext>
            </a:extLst>
          </p:cNvPr>
          <p:cNvSpPr/>
          <p:nvPr/>
        </p:nvSpPr>
        <p:spPr>
          <a:xfrm>
            <a:off x="348527" y="2943118"/>
            <a:ext cx="10410252" cy="1671530"/>
          </a:xfrm>
          <a:prstGeom prst="plaque">
            <a:avLst/>
          </a:prstGeom>
          <a:noFill/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802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DE7410D-6AEC-4EE8-9216-06937294A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4138" y="2233507"/>
            <a:ext cx="6298065" cy="3352800"/>
          </a:xfrm>
        </p:spPr>
        <p:txBody>
          <a:bodyPr>
            <a:normAutofit/>
          </a:bodyPr>
          <a:lstStyle/>
          <a:p>
            <a:r>
              <a:rPr lang="en-I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Thanks !!!</a:t>
            </a:r>
            <a:br>
              <a:rPr lang="en-I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IE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3968255-CBF3-40BA-9CDC-32D0299CC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905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E21E5F-DB69-BDFB-9DC5-8024BA6BCD02}"/>
              </a:ext>
            </a:extLst>
          </p:cNvPr>
          <p:cNvSpPr/>
          <p:nvPr/>
        </p:nvSpPr>
        <p:spPr>
          <a:xfrm>
            <a:off x="21484" y="1680620"/>
            <a:ext cx="4666391" cy="5165177"/>
          </a:xfrm>
          <a:prstGeom prst="rect">
            <a:avLst/>
          </a:prstGeom>
          <a:solidFill>
            <a:srgbClr val="FFFFE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3600" dirty="0">
              <a:ea typeface="Calibri Light"/>
              <a:cs typeface="Calibri Light"/>
            </a:endParaRPr>
          </a:p>
        </p:txBody>
      </p:sp>
      <p:pic>
        <p:nvPicPr>
          <p:cNvPr id="4" name="Picture 3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682DA7F4-F77D-3E90-1384-78C943A3B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926" y="5439877"/>
            <a:ext cx="3361826" cy="1302707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7093FA44-8EBD-6A01-E6FB-B1A97E0FF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" y="2756"/>
            <a:ext cx="12191328" cy="17022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25FF7F-A089-2849-AE9E-382ECDB900DF}"/>
              </a:ext>
            </a:extLst>
          </p:cNvPr>
          <p:cNvSpPr txBox="1"/>
          <p:nvPr/>
        </p:nvSpPr>
        <p:spPr>
          <a:xfrm>
            <a:off x="442200" y="2736527"/>
            <a:ext cx="3759323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595959"/>
                </a:solidFill>
                <a:ea typeface="Calibri Light"/>
                <a:cs typeface="Calibri Light"/>
              </a:rPr>
              <a:t>Acknowledgements:</a:t>
            </a:r>
            <a:endParaRPr lang="en-US">
              <a:solidFill>
                <a:srgbClr val="000000"/>
              </a:solidFill>
              <a:ea typeface="Calibri Light"/>
              <a:cs typeface="Calibri Light"/>
            </a:endParaRPr>
          </a:p>
          <a:p>
            <a:pPr marL="457200" indent="-457200">
              <a:buFont typeface="Arial"/>
              <a:buChar char="•"/>
            </a:pPr>
            <a:r>
              <a:rPr lang="en-US" sz="2800" b="1">
                <a:solidFill>
                  <a:srgbClr val="595959"/>
                </a:solidFill>
                <a:ea typeface="Calibri Light"/>
                <a:cs typeface="Calibri Light"/>
              </a:rPr>
              <a:t>Mr. Damian Gordon</a:t>
            </a:r>
            <a:endParaRPr lang="en-US">
              <a:ea typeface="Calibri Light" panose="020F0302020204030204"/>
              <a:cs typeface="Calibri Light" panose="020F03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2800" b="1">
                <a:solidFill>
                  <a:srgbClr val="595959"/>
                </a:solidFill>
                <a:ea typeface="Calibri Light"/>
                <a:cs typeface="Calibri Light"/>
              </a:rPr>
              <a:t>Dr. Markus Hoffman</a:t>
            </a:r>
            <a:endParaRPr lang="en-US" sz="2800" b="1" dirty="0">
              <a:solidFill>
                <a:srgbClr val="595959"/>
              </a:solidFill>
              <a:ea typeface="Calibri Light"/>
              <a:cs typeface="Calibri Light"/>
            </a:endParaRPr>
          </a:p>
          <a:p>
            <a:pPr marL="457200" indent="-457200">
              <a:buFont typeface="Arial"/>
              <a:buChar char="•"/>
            </a:pPr>
            <a:r>
              <a:rPr lang="en-US" sz="2800" b="1">
                <a:solidFill>
                  <a:srgbClr val="595959"/>
                </a:solidFill>
                <a:ea typeface="Calibri Light"/>
                <a:cs typeface="Calibri Light"/>
              </a:rPr>
              <a:t>Dr. Ana Schalk</a:t>
            </a:r>
            <a:endParaRPr lang="en-US" sz="2800" b="1" dirty="0">
              <a:solidFill>
                <a:srgbClr val="595959"/>
              </a:solidFill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26031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170A3-D3A7-6A6F-ABF0-F8AF71256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62653"/>
            <a:ext cx="10772775" cy="1658198"/>
          </a:xfrm>
        </p:spPr>
        <p:txBody>
          <a:bodyPr/>
          <a:lstStyle/>
          <a:p>
            <a:r>
              <a:rPr lang="en-GB" b="1" dirty="0"/>
              <a:t>What is Generative AI (GenAI)?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C335F-5E13-539E-5959-995713643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71" y="1391920"/>
            <a:ext cx="10772310" cy="407284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endParaRPr lang="en-GB" sz="1600" b="1" dirty="0">
              <a:ea typeface="Calibri Light"/>
              <a:cs typeface="Calibri Light"/>
            </a:endParaRPr>
          </a:p>
          <a:p>
            <a:r>
              <a:rPr lang="en-GB" sz="4000" b="1"/>
              <a:t>OK, so we think you probably already know an awful lot </a:t>
            </a:r>
            <a:r>
              <a:rPr lang="en-GB" sz="4000" b="1" dirty="0"/>
              <a:t>about GenAI, but just in case, let’s say what it is - GenAI is a type of Artificial Intelligence that is </a:t>
            </a:r>
            <a:r>
              <a:rPr lang="en-GB" sz="4000" b="1"/>
              <a:t>designed to </a:t>
            </a:r>
            <a:r>
              <a:rPr lang="en-GB" sz="4000" b="1">
                <a:solidFill>
                  <a:schemeClr val="tx1"/>
                </a:solidFill>
              </a:rPr>
              <a:t>generate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/>
              <a:t>new things like writing text, </a:t>
            </a:r>
            <a:r>
              <a:rPr lang="en-GB" sz="4000" b="1" dirty="0"/>
              <a:t>drawing pictures, or making music, all by learning patterns from existing data. </a:t>
            </a:r>
            <a:endParaRPr lang="en-GB"/>
          </a:p>
          <a:p>
            <a:r>
              <a:rPr lang="en-GB" sz="4000" b="1">
                <a:solidFill>
                  <a:schemeClr val="tx1"/>
                </a:solidFill>
                <a:ea typeface="Calibri Light"/>
                <a:cs typeface="Calibri Light"/>
              </a:rPr>
              <a:t>It is essential to understand that “Generative AI is not based on true understanding or grounded knowledge; it operates on statistical patterns that mimic human thinking, work, and creativity.”</a:t>
            </a:r>
          </a:p>
          <a:p>
            <a:endParaRPr lang="en-GB" sz="4000" b="1" dirty="0">
              <a:solidFill>
                <a:srgbClr val="FF0000"/>
              </a:solidFill>
              <a:ea typeface="Calibri Light"/>
              <a:cs typeface="Calibri Light"/>
            </a:endParaRPr>
          </a:p>
        </p:txBody>
      </p:sp>
      <p:pic>
        <p:nvPicPr>
          <p:cNvPr id="5" name="Picture 4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A3E3B8D5-A79B-001A-8BDE-F5EA0FB161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9" name="Picture 8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3DAB8BA-0B41-581E-3163-94B7EEF18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5701348"/>
            <a:ext cx="7565390" cy="1165225"/>
          </a:xfrm>
          <a:prstGeom prst="rect">
            <a:avLst/>
          </a:prstGeom>
        </p:spPr>
      </p:pic>
      <p:pic>
        <p:nvPicPr>
          <p:cNvPr id="7" name="Picture 6" descr="TU Dublin - basis.point">
            <a:extLst>
              <a:ext uri="{FF2B5EF4-FFF2-40B4-BE49-F238E27FC236}">
                <a16:creationId xmlns:a16="http://schemas.microsoft.com/office/drawing/2014/main" id="{DB2D96DE-FF03-141B-E9B6-8C5A30FE7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926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E11C78-2F57-151B-A7AF-6DFCE506C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19014-7E6C-EB1E-794D-2C6D0FCF0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is Generative AI (GenAI)?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8B21E-67A2-A155-A804-F29630250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Programs like ChatGPT, Co-Pilot, Claude, and Midjourney are examples of GenAI.</a:t>
            </a:r>
            <a:endParaRPr lang="en-IE" sz="4000" b="1" dirty="0"/>
          </a:p>
        </p:txBody>
      </p:sp>
      <p:pic>
        <p:nvPicPr>
          <p:cNvPr id="6" name="Picture 5" descr="Logos of Gen AI tools.">
            <a:extLst>
              <a:ext uri="{FF2B5EF4-FFF2-40B4-BE49-F238E27FC236}">
                <a16:creationId xmlns:a16="http://schemas.microsoft.com/office/drawing/2014/main" id="{B7F56449-3E95-8D90-F7AA-D4DC466EB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224" y="3073537"/>
            <a:ext cx="3762366" cy="2484184"/>
          </a:xfrm>
          <a:prstGeom prst="rect">
            <a:avLst/>
          </a:prstGeom>
        </p:spPr>
      </p:pic>
      <p:pic>
        <p:nvPicPr>
          <p:cNvPr id="5" name="Picture 4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BB0E3944-B33F-8945-7610-51656AE0E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7" name="Picture 6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006CF60-9B3F-C1DD-530C-7062FC76A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75" y="5701348"/>
            <a:ext cx="7565390" cy="1165225"/>
          </a:xfrm>
          <a:prstGeom prst="rect">
            <a:avLst/>
          </a:prstGeom>
        </p:spPr>
      </p:pic>
      <p:pic>
        <p:nvPicPr>
          <p:cNvPr id="10" name="Picture 9" descr="TU Dublin - basis.point">
            <a:extLst>
              <a:ext uri="{FF2B5EF4-FFF2-40B4-BE49-F238E27FC236}">
                <a16:creationId xmlns:a16="http://schemas.microsoft.com/office/drawing/2014/main" id="{4D78F1DF-656B-FA19-B849-03E8E9D623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91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0AF33E-82DF-B3A8-8518-B8D6457BC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26108-2F15-5616-47E6-3C2967578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it is important?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945F6-5CDF-CFCF-4C15-2CDC3B2482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b="1" dirty="0"/>
              <a:t>GenAI is growing in popularity, and it is being used in many areas: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3600" b="1" dirty="0"/>
              <a:t>It is used in industry, research, entertainment, and education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3600" b="1" dirty="0"/>
              <a:t>It helps with coding, content creation, and automation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sz="3600" b="1" dirty="0"/>
              <a:t>You’ll likely work with this type of tech in your journey</a:t>
            </a:r>
            <a:endParaRPr lang="en-IE" sz="3600" b="1" dirty="0"/>
          </a:p>
        </p:txBody>
      </p:sp>
      <p:pic>
        <p:nvPicPr>
          <p:cNvPr id="5" name="Picture 4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7E24CB03-66B4-6CFE-A8C6-57F3E57EC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50DC83C5-80C4-965F-9107-49703BE60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5701348"/>
            <a:ext cx="7565390" cy="1165225"/>
          </a:xfrm>
          <a:prstGeom prst="rect">
            <a:avLst/>
          </a:prstGeom>
        </p:spPr>
      </p:pic>
      <p:pic>
        <p:nvPicPr>
          <p:cNvPr id="9" name="Picture 8" descr="TU Dublin - basis.point">
            <a:extLst>
              <a:ext uri="{FF2B5EF4-FFF2-40B4-BE49-F238E27FC236}">
                <a16:creationId xmlns:a16="http://schemas.microsoft.com/office/drawing/2014/main" id="{40A45EB8-D85B-1DDD-2AD3-DE6A852AB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95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3CC970-63E1-67A5-4D0B-AB57BD5EB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1B9F0-245E-5BD7-53A1-BD62CFA3B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Generative AI (GenAI)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ED6FA-35F4-4EED-155E-0E394BA8C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4000" b="1" dirty="0"/>
              <a:t>Different subjects that you are doing will look at different aspects of GenAI, and when you are doing </a:t>
            </a:r>
            <a:r>
              <a:rPr lang="en-GB" sz="4000" b="1"/>
              <a:t>assessments for some subjects, the lecturers</a:t>
            </a:r>
            <a:r>
              <a:rPr lang="en-GB" sz="4000" b="1">
                <a:solidFill>
                  <a:schemeClr val="tx1"/>
                </a:solidFill>
              </a:rPr>
              <a:t> will</a:t>
            </a:r>
            <a:r>
              <a:rPr lang="en-GB" sz="4000" b="1" dirty="0"/>
              <a:t> allow you to use GenAI to help you complete those assessments, but for other subjects you won’t be allow to use GenAI in those assessments.</a:t>
            </a:r>
          </a:p>
          <a:p>
            <a:pPr marL="0" indent="0">
              <a:buNone/>
            </a:pPr>
            <a:endParaRPr lang="en-IE" sz="4000" b="1" dirty="0"/>
          </a:p>
        </p:txBody>
      </p:sp>
      <p:pic>
        <p:nvPicPr>
          <p:cNvPr id="5" name="Picture 4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991D0955-364C-3270-6FFC-2583C2292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ADEE858A-1E01-0B9D-8D8F-B9A6C5981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5701348"/>
            <a:ext cx="7565390" cy="1165225"/>
          </a:xfrm>
          <a:prstGeom prst="rect">
            <a:avLst/>
          </a:prstGeom>
        </p:spPr>
      </p:pic>
      <p:pic>
        <p:nvPicPr>
          <p:cNvPr id="8" name="Picture 7" descr="TU Dublin - basis.point">
            <a:extLst>
              <a:ext uri="{FF2B5EF4-FFF2-40B4-BE49-F238E27FC236}">
                <a16:creationId xmlns:a16="http://schemas.microsoft.com/office/drawing/2014/main" id="{1B7207BC-95A7-2AA1-F39F-B469707F3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54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1367AB-869B-8B07-2C9E-7448EE7E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74281-7263-5095-8676-DE34B12DE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Generative AI (GenAI)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3F090-F728-3F0A-1CF0-756B292AB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It is really, really important that you understand which subjects you are taking that don’t allow you to use GenAI in assessment, and which ones do. </a:t>
            </a:r>
          </a:p>
          <a:p>
            <a:r>
              <a:rPr lang="en-GB" sz="4000" b="1" dirty="0"/>
              <a:t>And for the ones that do allow you to use them, you need to be sure in which ways you are allowed to use GenAI in those assessments.</a:t>
            </a:r>
            <a:endParaRPr lang="en-IE" sz="4000" b="1" dirty="0"/>
          </a:p>
        </p:txBody>
      </p:sp>
      <p:pic>
        <p:nvPicPr>
          <p:cNvPr id="5" name="Picture 4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AF0732D2-56AB-5E5F-D086-F3B346401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CAA5E227-40BC-E125-D4FA-A8CE0927B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5701348"/>
            <a:ext cx="7565390" cy="1165225"/>
          </a:xfrm>
          <a:prstGeom prst="rect">
            <a:avLst/>
          </a:prstGeom>
        </p:spPr>
      </p:pic>
      <p:pic>
        <p:nvPicPr>
          <p:cNvPr id="9" name="Picture 8" descr="TU Dublin - basis.point">
            <a:extLst>
              <a:ext uri="{FF2B5EF4-FFF2-40B4-BE49-F238E27FC236}">
                <a16:creationId xmlns:a16="http://schemas.microsoft.com/office/drawing/2014/main" id="{CC794147-CE03-5836-3D5A-546EBFF54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60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9D6681-D55B-6EF5-DE86-46254EDBB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52ECB-A6AD-18A3-6648-89FEEDD71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Generative AI (GenAI)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D50A5-4668-1F4C-1E94-ECC12FA01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70" y="2011680"/>
            <a:ext cx="10772311" cy="3766185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sz="4000" b="1" dirty="0"/>
              <a:t>We will </a:t>
            </a:r>
            <a:r>
              <a:rPr lang="en-US" sz="400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prepare you to navigate uncertainty and technological transformation by</a:t>
            </a:r>
            <a:r>
              <a:rPr lang="en-GB" sz="4000" b="1"/>
              <a:t> exploring Generative AI. </a:t>
            </a:r>
          </a:p>
          <a:p>
            <a:endParaRPr lang="en-GB" sz="4000" b="1" dirty="0"/>
          </a:p>
          <a:p>
            <a:r>
              <a:rPr lang="en-GB" sz="4000" b="1" dirty="0"/>
              <a:t>But here's something important to keep in mind:</a:t>
            </a:r>
            <a:endParaRPr lang="en-GB" sz="4000" b="1" dirty="0">
              <a:ea typeface="Calibri Light"/>
              <a:cs typeface="Calibri Light"/>
            </a:endParaRPr>
          </a:p>
          <a:p>
            <a:endParaRPr lang="en-GB" sz="4000" b="1" dirty="0">
              <a:solidFill>
                <a:srgbClr val="262626"/>
              </a:solidFill>
            </a:endParaRPr>
          </a:p>
          <a:p>
            <a:pPr lvl="3"/>
            <a:r>
              <a:rPr lang="en-GB" sz="4000" b="1">
                <a:solidFill>
                  <a:schemeClr val="tx1">
                    <a:lumMod val="76000"/>
                    <a:lumOff val="24000"/>
                  </a:schemeClr>
                </a:solidFill>
              </a:rPr>
              <a:t> Do not</a:t>
            </a:r>
            <a:r>
              <a:rPr lang="en-GB" sz="4000" b="1" dirty="0">
                <a:solidFill>
                  <a:schemeClr val="tx1">
                    <a:lumMod val="76000"/>
                    <a:lumOff val="24000"/>
                  </a:schemeClr>
                </a:solidFill>
              </a:rPr>
              <a:t> use GenAI tools (like ChatGPT, DALL·E, GitHub Copilot, etc.) for assignments or coursework </a:t>
            </a:r>
            <a:r>
              <a:rPr lang="en-GB" sz="4400" b="1" dirty="0">
                <a:solidFill>
                  <a:schemeClr val="tx1">
                    <a:lumMod val="76000"/>
                    <a:lumOff val="24000"/>
                  </a:schemeClr>
                </a:solidFill>
              </a:rPr>
              <a:t>unless</a:t>
            </a:r>
            <a:r>
              <a:rPr lang="en-GB" sz="4000" b="1" dirty="0">
                <a:solidFill>
                  <a:schemeClr val="tx1">
                    <a:lumMod val="76000"/>
                    <a:lumOff val="24000"/>
                  </a:schemeClr>
                </a:solidFill>
              </a:rPr>
              <a:t> your lecturer gives clear permission.</a:t>
            </a:r>
            <a:endParaRPr lang="en-IE" sz="3200" b="1" i="0">
              <a:solidFill>
                <a:schemeClr val="tx1">
                  <a:lumMod val="76000"/>
                  <a:lumOff val="24000"/>
                </a:schemeClr>
              </a:solidFill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4" name="Picture 3" descr="A group of red arrows with lights&#10;&#10;AI-generated content may be incorrect.">
            <a:extLst>
              <a:ext uri="{FF2B5EF4-FFF2-40B4-BE49-F238E27FC236}">
                <a16:creationId xmlns:a16="http://schemas.microsoft.com/office/drawing/2014/main" id="{1AE41662-3C83-A8E1-7BE8-B1CB9AC23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39" y="4348974"/>
            <a:ext cx="1377830" cy="919978"/>
          </a:xfrm>
          <a:prstGeom prst="rect">
            <a:avLst/>
          </a:prstGeom>
        </p:spPr>
      </p:pic>
      <p:pic>
        <p:nvPicPr>
          <p:cNvPr id="6" name="Picture 5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8A8DB125-7C5F-323A-36A0-4501DEE970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7" name="Picture 6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C3493244-1FBB-A428-EA5C-E0EC49D23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175" y="5701348"/>
            <a:ext cx="7565390" cy="1165225"/>
          </a:xfrm>
          <a:prstGeom prst="rect">
            <a:avLst/>
          </a:prstGeom>
        </p:spPr>
      </p:pic>
      <p:pic>
        <p:nvPicPr>
          <p:cNvPr id="10" name="Picture 9" descr="TU Dublin - basis.point">
            <a:extLst>
              <a:ext uri="{FF2B5EF4-FFF2-40B4-BE49-F238E27FC236}">
                <a16:creationId xmlns:a16="http://schemas.microsoft.com/office/drawing/2014/main" id="{554FCACA-0371-265C-40CA-4D44BC311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484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05010B-5C02-74BB-72B2-4F392A962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AD81D-6D6B-3B08-F31B-FCC545D3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Generative AI (GenAI)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60927-4E67-B1B8-A844-9006FBF9C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4000" b="1" dirty="0">
                <a:solidFill>
                  <a:schemeClr val="tx1"/>
                </a:solidFill>
              </a:rPr>
              <a:t>Different lecturers will wish you to use GenAI to different degrees.</a:t>
            </a:r>
            <a:br>
              <a:rPr lang="en-GB" sz="4000" b="1" dirty="0">
                <a:solidFill>
                  <a:schemeClr val="tx1"/>
                </a:solidFill>
              </a:rPr>
            </a:br>
            <a:r>
              <a:rPr lang="en-GB" sz="4000" b="1" dirty="0">
                <a:solidFill>
                  <a:schemeClr val="tx1"/>
                </a:solidFill>
              </a:rPr>
              <a:t>So some might say “No GenAI allowed”, and others may say “GenAI allowed for everything”, and even others might say “GenAI for some things and not others”.</a:t>
            </a:r>
            <a:endParaRPr lang="en-IE" sz="3600" b="1" i="1" u="sng" dirty="0">
              <a:solidFill>
                <a:schemeClr val="tx1"/>
              </a:solidFill>
            </a:endParaRPr>
          </a:p>
        </p:txBody>
      </p:sp>
      <p:pic>
        <p:nvPicPr>
          <p:cNvPr id="5" name="Picture 4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2B8D149E-D73F-ED5E-9DBD-B2FEC672A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6" name="Picture 5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EF1692A2-C3A2-BEAE-ED9D-2FB9739D2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" y="5701348"/>
            <a:ext cx="7565390" cy="1165225"/>
          </a:xfrm>
          <a:prstGeom prst="rect">
            <a:avLst/>
          </a:prstGeom>
        </p:spPr>
      </p:pic>
      <p:pic>
        <p:nvPicPr>
          <p:cNvPr id="9" name="Picture 8" descr="TU Dublin - basis.point">
            <a:extLst>
              <a:ext uri="{FF2B5EF4-FFF2-40B4-BE49-F238E27FC236}">
                <a16:creationId xmlns:a16="http://schemas.microsoft.com/office/drawing/2014/main" id="{2B0F7063-E096-0D36-39A6-F41D2392D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58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999C1C-04A8-7471-CDB3-3503E2012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five-level Artificial Intelligence Assessment Scale (AIAS) displayed as a colour-coded table ranging from red (Level 1) to green (Level 5). The scale explains how AI may be used in assessments:&#10;&#10;Level 1 – No AI (Red): Students must complete the assessment entirely without AI assistance. AI must not be used at any stage.&#10;Level 2 – AI-Assisted Idea Generation and Structuring (Orange): AI may be used for brainstorming, planning, and generating ideas, but no AI-generated content may appear in the final submission.&#10;Level 3 – AI-Assisted Editing (Yellow): AI may be used to improve clarity, grammar, or quality of student-created work. No new content may be generated by AI. The original work without AI edits must be provided in an appendix.&#10;Level 4 – AI Task Completion, Human Evaluation (Light Green): AI may be used to complete specific parts of the assessment. Students must critically evaluate and discuss the AI-generated content. AI-generated content must be cited.&#10;Level 5 – Full AI (Green): AI may be used throughout the assessment as a collaborative tool or “co-pilot.” Students can use AI to support their work and do not need to identify which content was generated by AI.&#10;&#10;The colour gradient indicates increasing levels of permitted AI use, from no AI at Level 1 to unrestricted AI use at Level 5.">
            <a:extLst>
              <a:ext uri="{FF2B5EF4-FFF2-40B4-BE49-F238E27FC236}">
                <a16:creationId xmlns:a16="http://schemas.microsoft.com/office/drawing/2014/main" id="{8CA5B8EE-9276-3CC7-DEA0-1D80F0DFBE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9" y="-2267"/>
            <a:ext cx="7428986" cy="68261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6C93FA-A297-07EF-34D6-7FEEDC0F9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7665" y="249783"/>
            <a:ext cx="4275617" cy="5453743"/>
          </a:xfrm>
        </p:spPr>
        <p:txBody>
          <a:bodyPr>
            <a:normAutofit/>
          </a:bodyPr>
          <a:lstStyle/>
          <a:p>
            <a:br>
              <a:rPr lang="en-GB" sz="4000" b="1" dirty="0">
                <a:solidFill>
                  <a:schemeClr val="tx1"/>
                </a:solidFill>
                <a:latin typeface="+mn-lt"/>
              </a:rPr>
            </a:br>
            <a:r>
              <a:rPr lang="en-GB" sz="4000" b="1">
                <a:solidFill>
                  <a:schemeClr val="tx1"/>
                </a:solidFill>
                <a:latin typeface="+mn-lt"/>
              </a:rPr>
              <a:t>&lt;&lt;&lt; Here is a scale, </a:t>
            </a:r>
            <a:r>
              <a:rPr lang="en-GB" sz="4000" b="1" dirty="0">
                <a:solidFill>
                  <a:schemeClr val="tx1"/>
                </a:solidFill>
                <a:latin typeface="+mn-lt"/>
              </a:rPr>
              <a:t>from “No AI” to “Full AI”, with three </a:t>
            </a:r>
            <a:r>
              <a:rPr lang="en-GB" sz="4000" b="1" dirty="0">
                <a:solidFill>
                  <a:srgbClr val="FF0000"/>
                </a:solidFill>
                <a:latin typeface="+mn-lt"/>
              </a:rPr>
              <a:t>possibilities</a:t>
            </a:r>
            <a:r>
              <a:rPr lang="en-GB" sz="4000" b="1" dirty="0">
                <a:solidFill>
                  <a:schemeClr val="tx1"/>
                </a:solidFill>
                <a:latin typeface="+mn-lt"/>
              </a:rPr>
              <a:t> of  usage </a:t>
            </a:r>
            <a:r>
              <a:rPr lang="en-GB" sz="4000" b="1">
                <a:solidFill>
                  <a:schemeClr val="tx1"/>
                </a:solidFill>
                <a:latin typeface="+mn-lt"/>
              </a:rPr>
              <a:t>in between (Furze, 2023)</a:t>
            </a:r>
            <a:endParaRPr lang="en-GB" sz="4000" b="1">
              <a:solidFill>
                <a:schemeClr val="tx1"/>
              </a:solidFill>
              <a:latin typeface="+mn-lt"/>
              <a:ea typeface="Calibri Light"/>
              <a:cs typeface="Calibri Light"/>
            </a:endParaRPr>
          </a:p>
        </p:txBody>
      </p:sp>
      <p:pic>
        <p:nvPicPr>
          <p:cNvPr id="5" name="Picture 4" descr="A grey rectangular sign with black and white symbols&#10;&#10;AI-generated content may be incorrect.">
            <a:extLst>
              <a:ext uri="{FF2B5EF4-FFF2-40B4-BE49-F238E27FC236}">
                <a16:creationId xmlns:a16="http://schemas.microsoft.com/office/drawing/2014/main" id="{C714F754-0A38-75E4-29BE-3FA09B435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3335" y="5950241"/>
            <a:ext cx="2376396" cy="908657"/>
          </a:xfrm>
          <a:prstGeom prst="rect">
            <a:avLst/>
          </a:prstGeom>
        </p:spPr>
      </p:pic>
      <p:pic>
        <p:nvPicPr>
          <p:cNvPr id="8" name="Picture 7" descr="TU Dublin - basis.point">
            <a:extLst>
              <a:ext uri="{FF2B5EF4-FFF2-40B4-BE49-F238E27FC236}">
                <a16:creationId xmlns:a16="http://schemas.microsoft.com/office/drawing/2014/main" id="{E1D30297-33C8-9BAB-A7C4-DEE7E3404E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7621" y="243473"/>
            <a:ext cx="2381573" cy="114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3358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B292D12F5DEE46AA02E01B6409AAC1" ma:contentTypeVersion="19" ma:contentTypeDescription="Create a new document." ma:contentTypeScope="" ma:versionID="ab1ef542f45ab4b8dcd8beb7675e675f">
  <xsd:schema xmlns:xsd="http://www.w3.org/2001/XMLSchema" xmlns:xs="http://www.w3.org/2001/XMLSchema" xmlns:p="http://schemas.microsoft.com/office/2006/metadata/properties" xmlns:ns2="20f88c74-124a-4fa1-9478-62bd94b650bd" xmlns:ns3="382ae31d-2a66-4661-9ca9-52301357ed26" targetNamespace="http://schemas.microsoft.com/office/2006/metadata/properties" ma:root="true" ma:fieldsID="bb6c7bed133c2ce8ec7f351ed783e17e" ns2:_="" ns3:_="">
    <xsd:import namespace="20f88c74-124a-4fa1-9478-62bd94b650bd"/>
    <xsd:import namespace="382ae31d-2a66-4661-9ca9-52301357ed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f88c74-124a-4fa1-9478-62bd94b650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b168bf0-f213-4887-af2e-cac682fa24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2ae31d-2a66-4661-9ca9-52301357ed2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46da527-9134-4e79-ab6e-799e717f3183}" ma:internalName="TaxCatchAll" ma:showField="CatchAllData" ma:web="382ae31d-2a66-4661-9ca9-5230135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f88c74-124a-4fa1-9478-62bd94b650bd">
      <Terms xmlns="http://schemas.microsoft.com/office/infopath/2007/PartnerControls"/>
    </lcf76f155ced4ddcb4097134ff3c332f>
    <TaxCatchAll xmlns="382ae31d-2a66-4661-9ca9-52301357ed2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9D6DAD-793F-491E-91D2-AA3A58A761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f88c74-124a-4fa1-9478-62bd94b650bd"/>
    <ds:schemaRef ds:uri="382ae31d-2a66-4661-9ca9-52301357ed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F9A3ED-9F97-4FB7-8C19-E2C1BAE2C01F}">
  <ds:schemaRefs>
    <ds:schemaRef ds:uri="http://schemas.microsoft.com/office/2006/metadata/properties"/>
    <ds:schemaRef ds:uri="http://schemas.microsoft.com/office/infopath/2007/PartnerControls"/>
    <ds:schemaRef ds:uri="20f88c74-124a-4fa1-9478-62bd94b650bd"/>
    <ds:schemaRef ds:uri="382ae31d-2a66-4661-9ca9-52301357ed26"/>
  </ds:schemaRefs>
</ds:datastoreItem>
</file>

<file path=customXml/itemProps3.xml><?xml version="1.0" encoding="utf-8"?>
<ds:datastoreItem xmlns:ds="http://schemas.openxmlformats.org/officeDocument/2006/customXml" ds:itemID="{FAE2BF17-26DB-4F0E-B8CD-52EBEAD3B4D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66317cb-e948-4e5f-8cec-dabc8e2fd5da}" enabled="0" method="" siteId="{766317cb-e948-4e5f-8cec-dabc8e2fd5d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837</TotalTime>
  <Words>491</Words>
  <Application>Microsoft Office PowerPoint</Application>
  <PresentationFormat>Widescreen</PresentationFormat>
  <Paragraphs>31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Metropolitan</vt:lpstr>
      <vt:lpstr>School of [Discipline] Student Orientation in the Use of GenAI for Learning.</vt:lpstr>
      <vt:lpstr>What is Generative AI (GenAI)?</vt:lpstr>
      <vt:lpstr>What is Generative AI (GenAI)?</vt:lpstr>
      <vt:lpstr>Why it is important?</vt:lpstr>
      <vt:lpstr>Generative AI (GenAI)</vt:lpstr>
      <vt:lpstr>Generative AI (GenAI)</vt:lpstr>
      <vt:lpstr>Generative AI (GenAI)</vt:lpstr>
      <vt:lpstr>Generative AI (GenAI)</vt:lpstr>
      <vt:lpstr> &lt;&lt;&lt; Here is a scale, from “No AI” to “Full AI”, with three possibilities of  usage in between (Furze, 2023)</vt:lpstr>
      <vt:lpstr>Why it is important?</vt:lpstr>
      <vt:lpstr>Why it is important?</vt:lpstr>
      <vt:lpstr>Thanks !!! </vt:lpstr>
    </vt:vector>
  </TitlesOfParts>
  <Company>Dublin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Central Auditory Processing Disorder (CAPD)</dc:title>
  <dc:creator>Damian Gordon</dc:creator>
  <cp:lastModifiedBy>Damian Gordon</cp:lastModifiedBy>
  <cp:revision>367</cp:revision>
  <dcterms:created xsi:type="dcterms:W3CDTF">2017-10-11T11:50:17Z</dcterms:created>
  <dcterms:modified xsi:type="dcterms:W3CDTF">2026-08-06T15:07:07Z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0x01010048B292D12F5DEE46AA02E01B6409AAC1</vt:lpwstr>
  </property>
  <property fmtid="{D5CDD505-2E9C-101B-9397-08002B2CF9AE}" pid="3" name="MediaServiceImageTags">
    <vt:lpwstr/>
  </property>
</Properties>
</file>