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4"/>
  </p:sldMasterIdLst>
  <p:notesMasterIdLst>
    <p:notesMasterId r:id="rId41"/>
  </p:notesMasterIdLst>
  <p:sldIdLst>
    <p:sldId id="431" r:id="rId5"/>
    <p:sldId id="257" r:id="rId6"/>
    <p:sldId id="442" r:id="rId7"/>
    <p:sldId id="441" r:id="rId8"/>
    <p:sldId id="261" r:id="rId9"/>
    <p:sldId id="264" r:id="rId10"/>
    <p:sldId id="259" r:id="rId11"/>
    <p:sldId id="260" r:id="rId12"/>
    <p:sldId id="263" r:id="rId13"/>
    <p:sldId id="432" r:id="rId14"/>
    <p:sldId id="433" r:id="rId15"/>
    <p:sldId id="436" r:id="rId16"/>
    <p:sldId id="437" r:id="rId17"/>
    <p:sldId id="434" r:id="rId18"/>
    <p:sldId id="435" r:id="rId19"/>
    <p:sldId id="443" r:id="rId20"/>
    <p:sldId id="444" r:id="rId21"/>
    <p:sldId id="438" r:id="rId22"/>
    <p:sldId id="445" r:id="rId23"/>
    <p:sldId id="446" r:id="rId24"/>
    <p:sldId id="455" r:id="rId25"/>
    <p:sldId id="447" r:id="rId26"/>
    <p:sldId id="451" r:id="rId27"/>
    <p:sldId id="454" r:id="rId28"/>
    <p:sldId id="452" r:id="rId29"/>
    <p:sldId id="456" r:id="rId30"/>
    <p:sldId id="448" r:id="rId31"/>
    <p:sldId id="457" r:id="rId32"/>
    <p:sldId id="449" r:id="rId33"/>
    <p:sldId id="458" r:id="rId34"/>
    <p:sldId id="450" r:id="rId35"/>
    <p:sldId id="459" r:id="rId36"/>
    <p:sldId id="440" r:id="rId37"/>
    <p:sldId id="439" r:id="rId38"/>
    <p:sldId id="453" r:id="rId39"/>
    <p:sldId id="377"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1"/>
    <a:srgbClr val="FFFFF0"/>
    <a:srgbClr val="FFFFE7"/>
    <a:srgbClr val="FFFF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414DC6-31B7-F0BF-3B21-61BC0C3FB903}" v="1" dt="2026-08-06T15:07:50.8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 Schalk" userId="S::ana.schalk@tudublin.ie::df8203a8-18a7-44db-a748-a94a79bf4640" providerId="AD" clId="Web-{F8414DC6-31B7-F0BF-3B21-61BC0C3FB903}"/>
    <pc:docChg chg="modSld">
      <pc:chgData name="Ana Schalk" userId="S::ana.schalk@tudublin.ie::df8203a8-18a7-44db-a748-a94a79bf4640" providerId="AD" clId="Web-{F8414DC6-31B7-F0BF-3B21-61BC0C3FB903}" dt="2026-08-06T15:07:50.878" v="0" actId="20577"/>
      <pc:docMkLst>
        <pc:docMk/>
      </pc:docMkLst>
      <pc:sldChg chg="modSp">
        <pc:chgData name="Ana Schalk" userId="S::ana.schalk@tudublin.ie::df8203a8-18a7-44db-a748-a94a79bf4640" providerId="AD" clId="Web-{F8414DC6-31B7-F0BF-3B21-61BC0C3FB903}" dt="2026-08-06T15:07:50.878" v="0" actId="20577"/>
        <pc:sldMkLst>
          <pc:docMk/>
          <pc:sldMk cId="1857484375" sldId="263"/>
        </pc:sldMkLst>
        <pc:spChg chg="mod">
          <ac:chgData name="Ana Schalk" userId="S::ana.schalk@tudublin.ie::df8203a8-18a7-44db-a748-a94a79bf4640" providerId="AD" clId="Web-{F8414DC6-31B7-F0BF-3B21-61BC0C3FB903}" dt="2026-08-06T15:07:50.878" v="0" actId="20577"/>
          <ac:spMkLst>
            <pc:docMk/>
            <pc:sldMk cId="1857484375" sldId="263"/>
            <ac:spMk id="3" creationId="{715D50A5-4668-1F4C-1E94-ECC12FA01C2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3FA3A-E81B-4D84-BCB1-CB3308D502D5}" type="datetimeFigureOut">
              <a:rPr lang="en-IE" smtClean="0"/>
              <a:t>06/08/2026</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C607E3-9C4E-4682-9941-89E834D932BF}" type="slidenum">
              <a:rPr lang="en-IE" smtClean="0"/>
              <a:t>‹#›</a:t>
            </a:fld>
            <a:endParaRPr lang="en-IE"/>
          </a:p>
        </p:txBody>
      </p:sp>
    </p:spTree>
    <p:extLst>
      <p:ext uri="{BB962C8B-B14F-4D97-AF65-F5344CB8AC3E}">
        <p14:creationId xmlns:p14="http://schemas.microsoft.com/office/powerpoint/2010/main" val="3502460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C686AF7B-0A95-42F7-9680-2B09A537FA09}" type="datetimeFigureOut">
              <a:rPr lang="en-IE" smtClean="0"/>
              <a:t>06/08/2026</a:t>
            </a:fld>
            <a:endParaRPr lang="en-IE"/>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IE"/>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C5803CCE-003B-4B7A-BF0D-F941E2E9F035}" type="slidenum">
              <a:rPr lang="en-IE" smtClean="0"/>
              <a:t>‹#›</a:t>
            </a:fld>
            <a:endParaRPr lang="en-IE"/>
          </a:p>
        </p:txBody>
      </p:sp>
    </p:spTree>
    <p:extLst>
      <p:ext uri="{BB962C8B-B14F-4D97-AF65-F5344CB8AC3E}">
        <p14:creationId xmlns:p14="http://schemas.microsoft.com/office/powerpoint/2010/main" val="2351443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86AF7B-0A95-42F7-9680-2B09A537FA09}" type="datetimeFigureOut">
              <a:rPr lang="en-IE" smtClean="0"/>
              <a:t>06/08/2026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25709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86AF7B-0A95-42F7-9680-2B09A537FA09}" type="datetimeFigureOut">
              <a:rPr lang="en-IE" smtClean="0"/>
              <a:t>06/08/2026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1493013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86AF7B-0A95-42F7-9680-2B09A537FA09}" type="datetimeFigureOut">
              <a:rPr lang="en-IE" smtClean="0"/>
              <a:t>06/08/2026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2547421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86AF7B-0A95-42F7-9680-2B09A537FA09}" type="datetimeFigureOut">
              <a:rPr lang="en-IE" smtClean="0"/>
              <a:t>06/08/2026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49260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86AF7B-0A95-42F7-9680-2B09A537FA09}" type="datetimeFigureOut">
              <a:rPr lang="en-IE" smtClean="0"/>
              <a:t>06/08/2026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1531496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86AF7B-0A95-42F7-9680-2B09A537FA09}" type="datetimeFigureOut">
              <a:rPr lang="en-IE" smtClean="0"/>
              <a:t>06/08/2026</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3003783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86AF7B-0A95-42F7-9680-2B09A537FA09}" type="datetimeFigureOut">
              <a:rPr lang="en-IE" smtClean="0"/>
              <a:t>06/08/2026</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57117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86AF7B-0A95-42F7-9680-2B09A537FA09}" type="datetimeFigureOut">
              <a:rPr lang="en-IE" smtClean="0"/>
              <a:t>06/08/2026</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3197476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C686AF7B-0A95-42F7-9680-2B09A537FA09}" type="datetimeFigureOut">
              <a:rPr lang="en-IE" smtClean="0"/>
              <a:t>06/08/2026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C5803CCE-003B-4B7A-BF0D-F941E2E9F035}" type="slidenum">
              <a:rPr lang="en-IE" smtClean="0"/>
              <a:t>‹#›</a:t>
            </a:fld>
            <a:endParaRPr lang="en-IE"/>
          </a:p>
        </p:txBody>
      </p:sp>
    </p:spTree>
    <p:extLst>
      <p:ext uri="{BB962C8B-B14F-4D97-AF65-F5344CB8AC3E}">
        <p14:creationId xmlns:p14="http://schemas.microsoft.com/office/powerpoint/2010/main" val="2618768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C686AF7B-0A95-42F7-9680-2B09A537FA09}" type="datetimeFigureOut">
              <a:rPr lang="en-IE" smtClean="0"/>
              <a:t>06/08/2026</a:t>
            </a:fld>
            <a:endParaRPr lang="en-IE"/>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IE"/>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C5803CCE-003B-4B7A-BF0D-F941E2E9F035}" type="slidenum">
              <a:rPr lang="en-IE" smtClean="0"/>
              <a:t>‹#›</a:t>
            </a:fld>
            <a:endParaRPr lang="en-IE"/>
          </a:p>
        </p:txBody>
      </p:sp>
    </p:spTree>
    <p:extLst>
      <p:ext uri="{BB962C8B-B14F-4D97-AF65-F5344CB8AC3E}">
        <p14:creationId xmlns:p14="http://schemas.microsoft.com/office/powerpoint/2010/main" val="378361684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C686AF7B-0A95-42F7-9680-2B09A537FA09}" type="datetimeFigureOut">
              <a:rPr lang="en-IE" smtClean="0"/>
              <a:t>06/08/2026</a:t>
            </a:fld>
            <a:endParaRPr lang="en-IE"/>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IE"/>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C5803CCE-003B-4B7A-BF0D-F941E2E9F035}" type="slidenum">
              <a:rPr lang="en-IE" smtClean="0"/>
              <a:t>‹#›</a:t>
            </a:fld>
            <a:endParaRPr lang="en-IE"/>
          </a:p>
        </p:txBody>
      </p:sp>
    </p:spTree>
    <p:extLst>
      <p:ext uri="{BB962C8B-B14F-4D97-AF65-F5344CB8AC3E}">
        <p14:creationId xmlns:p14="http://schemas.microsoft.com/office/powerpoint/2010/main" val="1224127248"/>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0EB6C-30C6-3873-B245-29B411D1298F}"/>
              </a:ext>
            </a:extLst>
          </p:cNvPr>
          <p:cNvSpPr>
            <a:spLocks noGrp="1"/>
          </p:cNvSpPr>
          <p:nvPr>
            <p:ph type="ctrTitle"/>
          </p:nvPr>
        </p:nvSpPr>
        <p:spPr>
          <a:xfrm>
            <a:off x="704850" y="975361"/>
            <a:ext cx="10782300" cy="3393440"/>
          </a:xfrm>
        </p:spPr>
        <p:txBody>
          <a:bodyPr/>
          <a:lstStyle/>
          <a:p>
            <a:pPr algn="ctr"/>
            <a:r>
              <a:rPr lang="en-GB" sz="7200" b="1" dirty="0"/>
              <a:t>Week 1: </a:t>
            </a:r>
            <a:br>
              <a:rPr lang="en-GB" sz="7200" b="1" dirty="0"/>
            </a:br>
            <a:r>
              <a:rPr lang="en-GB" sz="7200" b="1" dirty="0"/>
              <a:t>What is GenAI?</a:t>
            </a:r>
            <a:endParaRPr lang="en-IE" sz="7200" b="1" dirty="0"/>
          </a:p>
        </p:txBody>
      </p:sp>
    </p:spTree>
    <p:extLst>
      <p:ext uri="{BB962C8B-B14F-4D97-AF65-F5344CB8AC3E}">
        <p14:creationId xmlns:p14="http://schemas.microsoft.com/office/powerpoint/2010/main" val="1082548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638DD-AA1D-522C-41CC-F6ADD102A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DCBDE5-4671-A0E5-10E8-E880ED497876}"/>
              </a:ext>
            </a:extLst>
          </p:cNvPr>
          <p:cNvSpPr>
            <a:spLocks noGrp="1"/>
          </p:cNvSpPr>
          <p:nvPr>
            <p:ph type="ctrTitle"/>
          </p:nvPr>
        </p:nvSpPr>
        <p:spPr>
          <a:xfrm>
            <a:off x="704850" y="975361"/>
            <a:ext cx="10782300" cy="3393440"/>
          </a:xfrm>
        </p:spPr>
        <p:txBody>
          <a:bodyPr/>
          <a:lstStyle/>
          <a:p>
            <a:pPr algn="ctr"/>
            <a:r>
              <a:rPr lang="en-GB" sz="7200" b="1" dirty="0"/>
              <a:t>Difference between </a:t>
            </a:r>
            <a:br>
              <a:rPr lang="en-GB" sz="7200" b="1" dirty="0"/>
            </a:br>
            <a:r>
              <a:rPr lang="en-GB" sz="7200" b="1" dirty="0"/>
              <a:t>traditional AI and GenAI</a:t>
            </a:r>
            <a:endParaRPr lang="en-IE" sz="7200" b="1" dirty="0"/>
          </a:p>
        </p:txBody>
      </p:sp>
    </p:spTree>
    <p:extLst>
      <p:ext uri="{BB962C8B-B14F-4D97-AF65-F5344CB8AC3E}">
        <p14:creationId xmlns:p14="http://schemas.microsoft.com/office/powerpoint/2010/main" val="580145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55DFDECA-60B5-FF8C-73B7-6F8BF21F9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F8C3A-9CDE-C09B-6AB9-841116AE123C}"/>
              </a:ext>
            </a:extLst>
          </p:cNvPr>
          <p:cNvSpPr>
            <a:spLocks noGrp="1"/>
          </p:cNvSpPr>
          <p:nvPr>
            <p:ph type="title"/>
          </p:nvPr>
        </p:nvSpPr>
        <p:spPr/>
        <p:txBody>
          <a:bodyPr/>
          <a:lstStyle/>
          <a:p>
            <a:r>
              <a:rPr lang="en-GB" b="1" dirty="0"/>
              <a:t>History of Artificial Intelligence</a:t>
            </a:r>
            <a:endParaRPr lang="en-IE" b="1" dirty="0"/>
          </a:p>
        </p:txBody>
      </p:sp>
      <p:sp>
        <p:nvSpPr>
          <p:cNvPr id="3" name="Content Placeholder 2">
            <a:extLst>
              <a:ext uri="{FF2B5EF4-FFF2-40B4-BE49-F238E27FC236}">
                <a16:creationId xmlns:a16="http://schemas.microsoft.com/office/drawing/2014/main" id="{24F5CA23-116A-F0C9-729F-6CBBCC432123}"/>
              </a:ext>
            </a:extLst>
          </p:cNvPr>
          <p:cNvSpPr>
            <a:spLocks noGrp="1"/>
          </p:cNvSpPr>
          <p:nvPr>
            <p:ph idx="1"/>
          </p:nvPr>
        </p:nvSpPr>
        <p:spPr/>
        <p:txBody>
          <a:bodyPr>
            <a:normAutofit lnSpcReduction="10000"/>
          </a:bodyPr>
          <a:lstStyle/>
          <a:p>
            <a:r>
              <a:rPr lang="en-GB" sz="4000" b="1" dirty="0"/>
              <a:t>Artificial Intelligence (AI) began as a field of research in the 1950s, when scientists started exploring whether machines could imitate human thinking. </a:t>
            </a:r>
          </a:p>
          <a:p>
            <a:r>
              <a:rPr lang="en-GB" sz="4000" b="1" dirty="0"/>
              <a:t>The term "Artificial Intelligence" was officially coined at a key conference in Dartmouth, New Hampshire in 1956, marking the birth of AI as a discipline. </a:t>
            </a:r>
            <a:endParaRPr lang="en-IE" sz="3600" b="1" dirty="0"/>
          </a:p>
        </p:txBody>
      </p:sp>
    </p:spTree>
    <p:extLst>
      <p:ext uri="{BB962C8B-B14F-4D97-AF65-F5344CB8AC3E}">
        <p14:creationId xmlns:p14="http://schemas.microsoft.com/office/powerpoint/2010/main" val="998949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2BAE2B93-BD6C-4BF5-E4D3-E7D3FBF026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4AB9F-8544-416C-BCA2-1D1AB63A3C5A}"/>
              </a:ext>
            </a:extLst>
          </p:cNvPr>
          <p:cNvSpPr>
            <a:spLocks noGrp="1"/>
          </p:cNvSpPr>
          <p:nvPr>
            <p:ph type="title"/>
          </p:nvPr>
        </p:nvSpPr>
        <p:spPr/>
        <p:txBody>
          <a:bodyPr/>
          <a:lstStyle/>
          <a:p>
            <a:r>
              <a:rPr lang="en-GB" b="1" dirty="0"/>
              <a:t>History of Artificial Intelligence</a:t>
            </a:r>
            <a:endParaRPr lang="en-IE" b="1" dirty="0"/>
          </a:p>
        </p:txBody>
      </p:sp>
      <p:sp>
        <p:nvSpPr>
          <p:cNvPr id="3" name="Content Placeholder 2">
            <a:extLst>
              <a:ext uri="{FF2B5EF4-FFF2-40B4-BE49-F238E27FC236}">
                <a16:creationId xmlns:a16="http://schemas.microsoft.com/office/drawing/2014/main" id="{F3DCD0CC-D503-B39C-54BD-18A307CEBFC0}"/>
              </a:ext>
            </a:extLst>
          </p:cNvPr>
          <p:cNvSpPr>
            <a:spLocks noGrp="1"/>
          </p:cNvSpPr>
          <p:nvPr>
            <p:ph idx="1"/>
          </p:nvPr>
        </p:nvSpPr>
        <p:spPr/>
        <p:txBody>
          <a:bodyPr>
            <a:noAutofit/>
          </a:bodyPr>
          <a:lstStyle/>
          <a:p>
            <a:r>
              <a:rPr lang="en-GB" sz="4000" b="1" dirty="0"/>
              <a:t>Over the following decades, AI evolved from simple rule-based systems and expert systems to powerful machine learning and deep learning models.</a:t>
            </a:r>
          </a:p>
          <a:p>
            <a:r>
              <a:rPr lang="en-IE" sz="4000" b="1" dirty="0"/>
              <a:t>Major milestones include IBM's Deep Blue defeating world chess champion Garry Kasparov in 1997, IBM Watson winning Jeopardy! in 2011, and AlphaGo defeating Go champion Lee Sedol in 2016.</a:t>
            </a:r>
          </a:p>
        </p:txBody>
      </p:sp>
    </p:spTree>
    <p:extLst>
      <p:ext uri="{BB962C8B-B14F-4D97-AF65-F5344CB8AC3E}">
        <p14:creationId xmlns:p14="http://schemas.microsoft.com/office/powerpoint/2010/main" val="2854082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296A4737-14B4-27D6-28F5-FA5CF8A2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2421A8-EB39-9CB7-21EB-3F0E59648801}"/>
              </a:ext>
            </a:extLst>
          </p:cNvPr>
          <p:cNvSpPr>
            <a:spLocks noGrp="1"/>
          </p:cNvSpPr>
          <p:nvPr>
            <p:ph type="title"/>
          </p:nvPr>
        </p:nvSpPr>
        <p:spPr/>
        <p:txBody>
          <a:bodyPr/>
          <a:lstStyle/>
          <a:p>
            <a:r>
              <a:rPr lang="en-GB" b="1" dirty="0"/>
              <a:t>History of Artificial Intelligence</a:t>
            </a:r>
            <a:endParaRPr lang="en-IE" b="1" dirty="0"/>
          </a:p>
        </p:txBody>
      </p:sp>
      <p:sp>
        <p:nvSpPr>
          <p:cNvPr id="3" name="Content Placeholder 2">
            <a:extLst>
              <a:ext uri="{FF2B5EF4-FFF2-40B4-BE49-F238E27FC236}">
                <a16:creationId xmlns:a16="http://schemas.microsoft.com/office/drawing/2014/main" id="{6A9344AA-8F50-4854-60C8-D89969DF6775}"/>
              </a:ext>
            </a:extLst>
          </p:cNvPr>
          <p:cNvSpPr>
            <a:spLocks noGrp="1"/>
          </p:cNvSpPr>
          <p:nvPr>
            <p:ph idx="1"/>
          </p:nvPr>
        </p:nvSpPr>
        <p:spPr/>
        <p:txBody>
          <a:bodyPr>
            <a:normAutofit/>
          </a:bodyPr>
          <a:lstStyle/>
          <a:p>
            <a:r>
              <a:rPr lang="en-GB" sz="4000" b="1" dirty="0"/>
              <a:t>In 2022, AI entered the era of </a:t>
            </a:r>
            <a:r>
              <a:rPr lang="en-GB" sz="4000" b="1" u="sng" dirty="0"/>
              <a:t>Generative AI</a:t>
            </a:r>
            <a:r>
              <a:rPr lang="en-GB" sz="4000" b="1" dirty="0"/>
              <a:t>, with systems such as ChatGPT, Gemini, Claude, and Midjourney capable of creating text, images, audio, and video, transforming how people learn, work, and create.</a:t>
            </a:r>
            <a:endParaRPr lang="en-IE" sz="3600" b="1" dirty="0"/>
          </a:p>
        </p:txBody>
      </p:sp>
    </p:spTree>
    <p:extLst>
      <p:ext uri="{BB962C8B-B14F-4D97-AF65-F5344CB8AC3E}">
        <p14:creationId xmlns:p14="http://schemas.microsoft.com/office/powerpoint/2010/main" val="2642288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p:cNvGrpSpPr/>
        <p:nvPr/>
      </p:nvGrpSpPr>
      <p:grpSpPr>
        <a:xfrm>
          <a:off x="0" y="0"/>
          <a:ext cx="0" cy="0"/>
          <a:chOff x="0" y="0"/>
          <a:chExt cx="0" cy="0"/>
        </a:xfrm>
      </p:grpSpPr>
      <p:pic>
        <p:nvPicPr>
          <p:cNvPr id="3" name="Picture 2" descr="1950: Alan Turing publishes Computing Machinery and Intelligence and proposes the Turing Test.&#10;1956: Dartmouth Conference — the term &quot;Artificial Intelligence&quot; is coined.&#10;1966: ELIZA becomes one of the first chatbots.&#10;1970s–1980s: Expert Systems become popular in business and medicine.&#10;1997: Deep Blue defeats world chess champion Garry Kasparov.&#10;2011: IBM Watson wins the quiz show Jeopardy!.&#10;2016: AlphaGo defeats Go champion Lee Sedol.&#10;2022: ChatGPT brings Generative AI to mainstream users.&#10;2023–Present: Rapid growth of GenAI tools such as Google Gemini, Claude, and image/video generators.">
            <a:extLst>
              <a:ext uri="{FF2B5EF4-FFF2-40B4-BE49-F238E27FC236}">
                <a16:creationId xmlns:a16="http://schemas.microsoft.com/office/drawing/2014/main" id="{2D9969CF-9ACF-83A4-9684-4F715EA58D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284480"/>
            <a:ext cx="10287000" cy="6289040"/>
          </a:xfrm>
          <a:prstGeom prst="rect">
            <a:avLst/>
          </a:prstGeom>
        </p:spPr>
      </p:pic>
    </p:spTree>
    <p:extLst>
      <p:ext uri="{BB962C8B-B14F-4D97-AF65-F5344CB8AC3E}">
        <p14:creationId xmlns:p14="http://schemas.microsoft.com/office/powerpoint/2010/main" val="3112505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C40761D5-B9FA-7656-0156-771AFC579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B7996F-3D2E-3895-F8FB-E0125C0D2F55}"/>
              </a:ext>
            </a:extLst>
          </p:cNvPr>
          <p:cNvSpPr>
            <a:spLocks noGrp="1"/>
          </p:cNvSpPr>
          <p:nvPr>
            <p:ph type="title"/>
          </p:nvPr>
        </p:nvSpPr>
        <p:spPr/>
        <p:txBody>
          <a:bodyPr/>
          <a:lstStyle/>
          <a:p>
            <a:r>
              <a:rPr lang="en-IE" b="1" dirty="0"/>
              <a:t>Traditional AI and Generative AI</a:t>
            </a:r>
          </a:p>
        </p:txBody>
      </p:sp>
      <p:sp>
        <p:nvSpPr>
          <p:cNvPr id="3" name="Content Placeholder 2">
            <a:extLst>
              <a:ext uri="{FF2B5EF4-FFF2-40B4-BE49-F238E27FC236}">
                <a16:creationId xmlns:a16="http://schemas.microsoft.com/office/drawing/2014/main" id="{3F2D6FF8-F0DF-4AF3-5EE3-F48E2F583C0F}"/>
              </a:ext>
            </a:extLst>
          </p:cNvPr>
          <p:cNvSpPr>
            <a:spLocks noGrp="1"/>
          </p:cNvSpPr>
          <p:nvPr>
            <p:ph idx="1"/>
          </p:nvPr>
        </p:nvSpPr>
        <p:spPr/>
        <p:txBody>
          <a:bodyPr>
            <a:normAutofit/>
          </a:bodyPr>
          <a:lstStyle/>
          <a:p>
            <a:r>
              <a:rPr lang="en-IE" sz="4000" b="1" dirty="0"/>
              <a:t>In the past, AI systems were mostly built and used by </a:t>
            </a:r>
            <a:r>
              <a:rPr lang="en-GB" sz="4000" b="1" dirty="0"/>
              <a:t>computer scientists, engineers, and large organisations</a:t>
            </a:r>
            <a:r>
              <a:rPr lang="en-IE" sz="4000" b="1" dirty="0"/>
              <a:t>. Today, Generative AI tools such as ChatGPT and Gemini allow everyday users to interact with AI using simple natural language, making AI more accessible than ever before.</a:t>
            </a:r>
            <a:endParaRPr lang="en-IE" sz="3600" b="1" dirty="0"/>
          </a:p>
        </p:txBody>
      </p:sp>
    </p:spTree>
    <p:extLst>
      <p:ext uri="{BB962C8B-B14F-4D97-AF65-F5344CB8AC3E}">
        <p14:creationId xmlns:p14="http://schemas.microsoft.com/office/powerpoint/2010/main" val="3927502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88A89F97-3E1E-B650-C38B-B6035EB466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39230-5084-313C-F6B1-78E4E8D79B45}"/>
              </a:ext>
            </a:extLst>
          </p:cNvPr>
          <p:cNvSpPr>
            <a:spLocks noGrp="1"/>
          </p:cNvSpPr>
          <p:nvPr>
            <p:ph type="title"/>
          </p:nvPr>
        </p:nvSpPr>
        <p:spPr/>
        <p:txBody>
          <a:bodyPr/>
          <a:lstStyle/>
          <a:p>
            <a:r>
              <a:rPr lang="en-IE" b="1" dirty="0"/>
              <a:t>Traditional AI and Generative AI</a:t>
            </a:r>
          </a:p>
        </p:txBody>
      </p:sp>
      <p:sp>
        <p:nvSpPr>
          <p:cNvPr id="3" name="Content Placeholder 2">
            <a:extLst>
              <a:ext uri="{FF2B5EF4-FFF2-40B4-BE49-F238E27FC236}">
                <a16:creationId xmlns:a16="http://schemas.microsoft.com/office/drawing/2014/main" id="{36F6520E-311C-22A4-DC1A-FA9BED4C7B11}"/>
              </a:ext>
            </a:extLst>
          </p:cNvPr>
          <p:cNvSpPr>
            <a:spLocks noGrp="1"/>
          </p:cNvSpPr>
          <p:nvPr>
            <p:ph idx="1"/>
          </p:nvPr>
        </p:nvSpPr>
        <p:spPr/>
        <p:txBody>
          <a:bodyPr>
            <a:normAutofit lnSpcReduction="10000"/>
          </a:bodyPr>
          <a:lstStyle/>
          <a:p>
            <a:r>
              <a:rPr lang="en-GB" sz="4000" b="1" dirty="0"/>
              <a:t>Traditional AI focuses on analysing data, recognising patterns, and making predictions. For example, it can detect spam emails, recommend movies, or recognise faces in photos. </a:t>
            </a:r>
          </a:p>
          <a:p>
            <a:pPr marL="0" indent="0">
              <a:buNone/>
            </a:pPr>
            <a:r>
              <a:rPr lang="en-GB" sz="4000" b="1" dirty="0"/>
              <a:t>Generative AI (GenAI), on the other hand, is designed to create new content. It can generate text, images, music, and videos based on a user's prompt.</a:t>
            </a:r>
            <a:endParaRPr lang="en-IE" sz="3600" b="1" dirty="0"/>
          </a:p>
        </p:txBody>
      </p:sp>
    </p:spTree>
    <p:extLst>
      <p:ext uri="{BB962C8B-B14F-4D97-AF65-F5344CB8AC3E}">
        <p14:creationId xmlns:p14="http://schemas.microsoft.com/office/powerpoint/2010/main" val="251056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8F082B70-CB36-FC5B-FAC3-A3A3D18E07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C3871F-EA28-E83D-BDDE-1696DA62E6E9}"/>
              </a:ext>
            </a:extLst>
          </p:cNvPr>
          <p:cNvSpPr>
            <a:spLocks noGrp="1"/>
          </p:cNvSpPr>
          <p:nvPr>
            <p:ph type="title"/>
          </p:nvPr>
        </p:nvSpPr>
        <p:spPr/>
        <p:txBody>
          <a:bodyPr/>
          <a:lstStyle/>
          <a:p>
            <a:r>
              <a:rPr lang="en-IE" b="1" dirty="0"/>
              <a:t>Traditional AI and Generative AI</a:t>
            </a:r>
          </a:p>
        </p:txBody>
      </p:sp>
      <p:sp>
        <p:nvSpPr>
          <p:cNvPr id="3" name="Content Placeholder 2">
            <a:extLst>
              <a:ext uri="{FF2B5EF4-FFF2-40B4-BE49-F238E27FC236}">
                <a16:creationId xmlns:a16="http://schemas.microsoft.com/office/drawing/2014/main" id="{1E079B59-A8D6-E482-1CA9-24398358BDA7}"/>
              </a:ext>
            </a:extLst>
          </p:cNvPr>
          <p:cNvSpPr>
            <a:spLocks noGrp="1"/>
          </p:cNvSpPr>
          <p:nvPr>
            <p:ph idx="1"/>
          </p:nvPr>
        </p:nvSpPr>
        <p:spPr/>
        <p:txBody>
          <a:bodyPr>
            <a:normAutofit fontScale="92500"/>
          </a:bodyPr>
          <a:lstStyle/>
          <a:p>
            <a:r>
              <a:rPr lang="en-IE" sz="4000" b="1" dirty="0"/>
              <a:t>While traditional AI answers questions about existing data, Generative AI creates something new from the information it has learned, making tools such as ChatGPT, Gemini, Claude, and Midjourney possible.</a:t>
            </a:r>
            <a:r>
              <a:rPr lang="en-GB" sz="4000" b="1" dirty="0"/>
              <a:t> </a:t>
            </a:r>
          </a:p>
          <a:p>
            <a:r>
              <a:rPr lang="en-GB" sz="4000" b="1" dirty="0"/>
              <a:t>It is worth noting that GenAI is not as much about facts or knowledge, as it is about learning and using patterns that follow a model.</a:t>
            </a:r>
            <a:endParaRPr lang="en-IE" sz="4000" b="1" dirty="0"/>
          </a:p>
          <a:p>
            <a:endParaRPr lang="en-IE" sz="3600" b="1" dirty="0"/>
          </a:p>
        </p:txBody>
      </p:sp>
    </p:spTree>
    <p:extLst>
      <p:ext uri="{BB962C8B-B14F-4D97-AF65-F5344CB8AC3E}">
        <p14:creationId xmlns:p14="http://schemas.microsoft.com/office/powerpoint/2010/main" val="4000753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13D5D-EC5A-9F62-8470-606AC182BB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91F2B-ABE1-B88A-6067-B3D1AE10F8CC}"/>
              </a:ext>
            </a:extLst>
          </p:cNvPr>
          <p:cNvSpPr>
            <a:spLocks noGrp="1"/>
          </p:cNvSpPr>
          <p:nvPr>
            <p:ph type="ctrTitle"/>
          </p:nvPr>
        </p:nvSpPr>
        <p:spPr>
          <a:xfrm>
            <a:off x="704850" y="975361"/>
            <a:ext cx="10782300" cy="2753359"/>
          </a:xfrm>
        </p:spPr>
        <p:txBody>
          <a:bodyPr/>
          <a:lstStyle/>
          <a:p>
            <a:pPr algn="ctr"/>
            <a:r>
              <a:rPr lang="en-GB" sz="7200" b="1" dirty="0"/>
              <a:t>Content Generation</a:t>
            </a:r>
            <a:endParaRPr lang="en-IE" sz="7200" b="1" dirty="0"/>
          </a:p>
        </p:txBody>
      </p:sp>
    </p:spTree>
    <p:extLst>
      <p:ext uri="{BB962C8B-B14F-4D97-AF65-F5344CB8AC3E}">
        <p14:creationId xmlns:p14="http://schemas.microsoft.com/office/powerpoint/2010/main" val="3026573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99F7C90D-F6CC-69C4-B1D4-D590BDE709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B3F833-FA6A-D5DD-86B2-D0541803A262}"/>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ACA8383E-99F0-351B-CF3C-F88D36543B4E}"/>
              </a:ext>
            </a:extLst>
          </p:cNvPr>
          <p:cNvSpPr>
            <a:spLocks noGrp="1"/>
          </p:cNvSpPr>
          <p:nvPr>
            <p:ph idx="1"/>
          </p:nvPr>
        </p:nvSpPr>
        <p:spPr/>
        <p:txBody>
          <a:bodyPr>
            <a:normAutofit/>
          </a:bodyPr>
          <a:lstStyle/>
          <a:p>
            <a:r>
              <a:rPr lang="en-IE" sz="4000" b="1" dirty="0"/>
              <a:t>Generative AI is changing how we create and consume information. With a few words, a user can generate text, images, audio, video, or computer code in seconds. This has made content creation more accessible than ever before, allowing people with little technical expertise to produce work that previously required years of training.</a:t>
            </a:r>
            <a:endParaRPr lang="en-IE" sz="3600" b="1" dirty="0"/>
          </a:p>
        </p:txBody>
      </p:sp>
    </p:spTree>
    <p:extLst>
      <p:ext uri="{BB962C8B-B14F-4D97-AF65-F5344CB8AC3E}">
        <p14:creationId xmlns:p14="http://schemas.microsoft.com/office/powerpoint/2010/main" val="3006754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170A3-D3A7-6A6F-ABF0-F8AF71256E0F}"/>
              </a:ext>
            </a:extLst>
          </p:cNvPr>
          <p:cNvSpPr>
            <a:spLocks noGrp="1"/>
          </p:cNvSpPr>
          <p:nvPr>
            <p:ph type="title"/>
          </p:nvPr>
        </p:nvSpPr>
        <p:spPr/>
        <p:txBody>
          <a:bodyPr/>
          <a:lstStyle/>
          <a:p>
            <a:r>
              <a:rPr lang="en-GB" b="1" dirty="0"/>
              <a:t>Contents</a:t>
            </a:r>
            <a:endParaRPr lang="en-IE" b="1" dirty="0"/>
          </a:p>
        </p:txBody>
      </p:sp>
      <p:sp>
        <p:nvSpPr>
          <p:cNvPr id="3" name="Content Placeholder 2">
            <a:extLst>
              <a:ext uri="{FF2B5EF4-FFF2-40B4-BE49-F238E27FC236}">
                <a16:creationId xmlns:a16="http://schemas.microsoft.com/office/drawing/2014/main" id="{204C335F-5E13-539E-5959-995713643F27}"/>
              </a:ext>
            </a:extLst>
          </p:cNvPr>
          <p:cNvSpPr>
            <a:spLocks noGrp="1"/>
          </p:cNvSpPr>
          <p:nvPr>
            <p:ph idx="1"/>
          </p:nvPr>
        </p:nvSpPr>
        <p:spPr/>
        <p:txBody>
          <a:bodyPr>
            <a:normAutofit/>
          </a:bodyPr>
          <a:lstStyle/>
          <a:p>
            <a:pPr marL="742950" indent="-742950">
              <a:buFont typeface="+mj-lt"/>
              <a:buAutoNum type="arabicPeriod"/>
            </a:pPr>
            <a:r>
              <a:rPr lang="en-GB" sz="4000" b="1" dirty="0"/>
              <a:t>What is GenAI?</a:t>
            </a:r>
          </a:p>
          <a:p>
            <a:pPr marL="742950" indent="-742950">
              <a:buFont typeface="+mj-lt"/>
              <a:buAutoNum type="arabicPeriod"/>
            </a:pPr>
            <a:r>
              <a:rPr lang="en-GB" sz="4000" b="1" dirty="0"/>
              <a:t>Difference between traditional AI and GenAI</a:t>
            </a:r>
          </a:p>
          <a:p>
            <a:pPr marL="742950" indent="-742950">
              <a:buFont typeface="+mj-lt"/>
              <a:buAutoNum type="arabicPeriod"/>
            </a:pPr>
            <a:r>
              <a:rPr lang="en-GB" sz="4000" b="1" dirty="0"/>
              <a:t>Content Generation</a:t>
            </a:r>
          </a:p>
          <a:p>
            <a:pPr marL="742950" indent="-742950">
              <a:buFont typeface="+mj-lt"/>
              <a:buAutoNum type="arabicPeriod"/>
            </a:pPr>
            <a:r>
              <a:rPr lang="en-GB" sz="4000" b="1" dirty="0"/>
              <a:t>ACTIVITY</a:t>
            </a:r>
            <a:endParaRPr lang="en-IE" sz="4000" b="1" dirty="0"/>
          </a:p>
        </p:txBody>
      </p:sp>
    </p:spTree>
    <p:extLst>
      <p:ext uri="{BB962C8B-B14F-4D97-AF65-F5344CB8AC3E}">
        <p14:creationId xmlns:p14="http://schemas.microsoft.com/office/powerpoint/2010/main" val="1238926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1D174D04-2854-EC09-8513-7DFBC545F6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2E6FFC-69C8-0661-574E-B81686C25F89}"/>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3C200B89-D5E7-461A-852D-496CA9512F53}"/>
              </a:ext>
            </a:extLst>
          </p:cNvPr>
          <p:cNvSpPr>
            <a:spLocks noGrp="1"/>
          </p:cNvSpPr>
          <p:nvPr>
            <p:ph idx="1"/>
          </p:nvPr>
        </p:nvSpPr>
        <p:spPr/>
        <p:txBody>
          <a:bodyPr>
            <a:normAutofit/>
          </a:bodyPr>
          <a:lstStyle/>
          <a:p>
            <a:r>
              <a:rPr lang="en-GB" sz="4000" b="1" i="1" u="sng" dirty="0"/>
              <a:t>Text Generation</a:t>
            </a:r>
            <a:r>
              <a:rPr lang="en-GB" sz="4000" b="1" i="1" dirty="0"/>
              <a:t>: </a:t>
            </a:r>
            <a:r>
              <a:rPr lang="en-GB" sz="4000" b="1" dirty="0"/>
              <a:t>Generative AI can create written content such as essays, emails, stories, summaries, computer code, and answers to questions. Tools like ChatGPT, Co-Pilot, and Claude can generate text in different styles. For example, a student might ask an AI tool to explain photosynthesis in simple language or create revision notes from a textbook chapter.</a:t>
            </a:r>
            <a:endParaRPr lang="en-IE" sz="3600" b="1" dirty="0"/>
          </a:p>
        </p:txBody>
      </p:sp>
    </p:spTree>
    <p:extLst>
      <p:ext uri="{BB962C8B-B14F-4D97-AF65-F5344CB8AC3E}">
        <p14:creationId xmlns:p14="http://schemas.microsoft.com/office/powerpoint/2010/main" val="497782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249964D1-FD85-D267-F155-25E455A9E8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E5D853-9FD7-A402-3285-7C86FA68E78C}"/>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EA8128F8-17D7-EBBC-0E9A-7F9361B95E69}"/>
              </a:ext>
            </a:extLst>
          </p:cNvPr>
          <p:cNvSpPr>
            <a:spLocks noGrp="1"/>
          </p:cNvSpPr>
          <p:nvPr>
            <p:ph idx="1"/>
          </p:nvPr>
        </p:nvSpPr>
        <p:spPr/>
        <p:txBody>
          <a:bodyPr>
            <a:normAutofit/>
          </a:bodyPr>
          <a:lstStyle/>
          <a:p>
            <a:r>
              <a:rPr lang="en-GB" sz="4000" b="1" i="1" u="sng" dirty="0"/>
              <a:t>Text Generation Tools</a:t>
            </a:r>
            <a:r>
              <a:rPr lang="en-GB" sz="4000" b="1" i="1" dirty="0"/>
              <a:t>:</a:t>
            </a:r>
          </a:p>
          <a:p>
            <a:pPr>
              <a:buFont typeface="Wingdings" panose="05000000000000000000" pitchFamily="2" charset="2"/>
              <a:buChar char="Ø"/>
            </a:pPr>
            <a:r>
              <a:rPr lang="en-IE" sz="3600" b="1" dirty="0"/>
              <a:t> ChatGPT</a:t>
            </a:r>
          </a:p>
          <a:p>
            <a:pPr>
              <a:buFont typeface="Wingdings" panose="05000000000000000000" pitchFamily="2" charset="2"/>
              <a:buChar char="Ø"/>
            </a:pPr>
            <a:r>
              <a:rPr lang="en-IE" sz="3600" b="1" dirty="0"/>
              <a:t> Microsoft Copilot</a:t>
            </a:r>
          </a:p>
          <a:p>
            <a:pPr>
              <a:buFont typeface="Wingdings" panose="05000000000000000000" pitchFamily="2" charset="2"/>
              <a:buChar char="Ø"/>
            </a:pPr>
            <a:r>
              <a:rPr lang="en-IE" sz="3600" b="1" dirty="0"/>
              <a:t> Claude</a:t>
            </a:r>
          </a:p>
          <a:p>
            <a:pPr>
              <a:buFont typeface="Wingdings" panose="05000000000000000000" pitchFamily="2" charset="2"/>
              <a:buChar char="Ø"/>
            </a:pPr>
            <a:r>
              <a:rPr lang="en-IE" sz="3600" b="1" dirty="0"/>
              <a:t> Google Gemini</a:t>
            </a:r>
          </a:p>
        </p:txBody>
      </p:sp>
    </p:spTree>
    <p:extLst>
      <p:ext uri="{BB962C8B-B14F-4D97-AF65-F5344CB8AC3E}">
        <p14:creationId xmlns:p14="http://schemas.microsoft.com/office/powerpoint/2010/main" val="1276718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37E8F99C-926E-37E0-5553-E05AF66448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79FC7F-5183-6165-4F9F-085BE78A5406}"/>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00A08D72-D319-6D90-67EA-6D0A13F0E356}"/>
              </a:ext>
            </a:extLst>
          </p:cNvPr>
          <p:cNvSpPr>
            <a:spLocks noGrp="1"/>
          </p:cNvSpPr>
          <p:nvPr>
            <p:ph idx="1"/>
          </p:nvPr>
        </p:nvSpPr>
        <p:spPr/>
        <p:txBody>
          <a:bodyPr>
            <a:normAutofit fontScale="92500"/>
          </a:bodyPr>
          <a:lstStyle/>
          <a:p>
            <a:r>
              <a:rPr lang="en-GB" sz="4000" b="1" i="1" u="sng" dirty="0"/>
              <a:t>Image Generation</a:t>
            </a:r>
            <a:r>
              <a:rPr lang="en-GB" sz="4000" b="1" i="1" dirty="0"/>
              <a:t>:</a:t>
            </a:r>
            <a:r>
              <a:rPr lang="en-GB" sz="4000" b="1" dirty="0"/>
              <a:t> Generative AI can create original images from text descriptions. A user simply describes what they want, and the AI generates a picture to match. For example, a prompt such as "</a:t>
            </a:r>
            <a:r>
              <a:rPr lang="en-GB" sz="4000" b="1" i="1" dirty="0"/>
              <a:t>an apple floating in space in a cartoon style</a:t>
            </a:r>
            <a:r>
              <a:rPr lang="en-GB" sz="4000" b="1" dirty="0"/>
              <a:t>" can produce a completely new image. Tools such as Midjourney and DALL·E are popular image generators.</a:t>
            </a:r>
            <a:endParaRPr lang="en-IE" sz="3600" b="1" dirty="0"/>
          </a:p>
        </p:txBody>
      </p:sp>
    </p:spTree>
    <p:extLst>
      <p:ext uri="{BB962C8B-B14F-4D97-AF65-F5344CB8AC3E}">
        <p14:creationId xmlns:p14="http://schemas.microsoft.com/office/powerpoint/2010/main" val="1729525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Cartoon of apple floating in space">
            <a:extLst>
              <a:ext uri="{FF2B5EF4-FFF2-40B4-BE49-F238E27FC236}">
                <a16:creationId xmlns:a16="http://schemas.microsoft.com/office/drawing/2014/main" id="{485C0325-0B2A-33ED-B952-6A7BB6B134FD}"/>
              </a:ext>
            </a:extLst>
          </p:cNvPr>
          <p:cNvPicPr>
            <a:picLocks noChangeAspect="1"/>
          </p:cNvPicPr>
          <p:nvPr/>
        </p:nvPicPr>
        <p:blipFill>
          <a:blip r:embed="rId2">
            <a:extLst>
              <a:ext uri="{28A0092B-C50C-407E-A947-70E740481C1C}">
                <a14:useLocalDpi xmlns:a14="http://schemas.microsoft.com/office/drawing/2010/main" val="0"/>
              </a:ext>
            </a:extLst>
          </a:blip>
          <a:srcRect t="9468" b="15532"/>
          <a:stretch>
            <a:fillRect/>
          </a:stretch>
        </p:blipFill>
        <p:spPr>
          <a:xfrm>
            <a:off x="20" y="9842"/>
            <a:ext cx="12191980" cy="6857990"/>
          </a:xfrm>
          <a:prstGeom prst="rect">
            <a:avLst/>
          </a:prstGeom>
        </p:spPr>
      </p:pic>
    </p:spTree>
    <p:extLst>
      <p:ext uri="{BB962C8B-B14F-4D97-AF65-F5344CB8AC3E}">
        <p14:creationId xmlns:p14="http://schemas.microsoft.com/office/powerpoint/2010/main" val="1773940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E7BCEC2D-85A9-F1D7-67BB-AC4E557C4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F69EF8-7BBB-71D7-172A-66C65938E7AC}"/>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933C6AD4-2F17-04DA-9246-9B2D6988B709}"/>
              </a:ext>
            </a:extLst>
          </p:cNvPr>
          <p:cNvSpPr>
            <a:spLocks noGrp="1"/>
          </p:cNvSpPr>
          <p:nvPr>
            <p:ph idx="1"/>
          </p:nvPr>
        </p:nvSpPr>
        <p:spPr/>
        <p:txBody>
          <a:bodyPr>
            <a:normAutofit/>
          </a:bodyPr>
          <a:lstStyle/>
          <a:p>
            <a:r>
              <a:rPr lang="en-GB" sz="4000" b="1" i="1" u="sng" dirty="0"/>
              <a:t>Image Generation</a:t>
            </a:r>
            <a:r>
              <a:rPr lang="en-GB" sz="4000" b="1" i="1" dirty="0"/>
              <a:t>:</a:t>
            </a:r>
            <a:r>
              <a:rPr lang="en-GB" sz="4000" b="1" dirty="0"/>
              <a:t> For example, a prompt such as “</a:t>
            </a:r>
            <a:r>
              <a:rPr lang="en-GB" sz="4000" b="1" i="1" dirty="0"/>
              <a:t>design a city of the future</a:t>
            </a:r>
            <a:r>
              <a:rPr lang="en-GB" sz="4000" b="1" dirty="0"/>
              <a:t>“ would give the following:</a:t>
            </a:r>
            <a:endParaRPr lang="en-IE" sz="3600" b="1" dirty="0"/>
          </a:p>
        </p:txBody>
      </p:sp>
    </p:spTree>
    <p:extLst>
      <p:ext uri="{BB962C8B-B14F-4D97-AF65-F5344CB8AC3E}">
        <p14:creationId xmlns:p14="http://schemas.microsoft.com/office/powerpoint/2010/main" val="1476946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DD65AD9E-D7A5-AA3E-5B38-57C5E624B180}"/>
            </a:ext>
          </a:extLst>
        </p:cNvPr>
        <p:cNvGrpSpPr/>
        <p:nvPr/>
      </p:nvGrpSpPr>
      <p:grpSpPr>
        <a:xfrm>
          <a:off x="0" y="0"/>
          <a:ext cx="0" cy="0"/>
          <a:chOff x="0" y="0"/>
          <a:chExt cx="0" cy="0"/>
        </a:xfrm>
      </p:grpSpPr>
      <p:pic>
        <p:nvPicPr>
          <p:cNvPr id="2" name="Picture 4" descr="AI Art on Paradise Engineering : Future Civilization">
            <a:extLst>
              <a:ext uri="{FF2B5EF4-FFF2-40B4-BE49-F238E27FC236}">
                <a16:creationId xmlns:a16="http://schemas.microsoft.com/office/drawing/2014/main" id="{F923F833-6B8C-5D31-A7EC-8ED75602EE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747"/>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5625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94C5DE27-52B3-B724-44DE-8A61432D84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11FB81-BD6A-F5CB-EFC0-C01DDCDBC6C3}"/>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C3DC4D54-D699-B650-46F7-ECED867D1031}"/>
              </a:ext>
            </a:extLst>
          </p:cNvPr>
          <p:cNvSpPr>
            <a:spLocks noGrp="1"/>
          </p:cNvSpPr>
          <p:nvPr>
            <p:ph idx="1"/>
          </p:nvPr>
        </p:nvSpPr>
        <p:spPr/>
        <p:txBody>
          <a:bodyPr>
            <a:normAutofit/>
          </a:bodyPr>
          <a:lstStyle/>
          <a:p>
            <a:r>
              <a:rPr lang="en-GB" sz="4000" b="1" i="1" u="sng" dirty="0"/>
              <a:t>Image Generation Tools</a:t>
            </a:r>
            <a:r>
              <a:rPr lang="en-GB" sz="4000" b="1" i="1" dirty="0"/>
              <a:t>:</a:t>
            </a:r>
            <a:r>
              <a:rPr lang="en-GB" sz="4000" b="1" dirty="0"/>
              <a:t> </a:t>
            </a:r>
          </a:p>
          <a:p>
            <a:pPr>
              <a:buFont typeface="Wingdings" panose="05000000000000000000" pitchFamily="2" charset="2"/>
              <a:buChar char="Ø"/>
            </a:pPr>
            <a:r>
              <a:rPr lang="en-GB" sz="4000" b="1" dirty="0"/>
              <a:t> Midjourney</a:t>
            </a:r>
          </a:p>
          <a:p>
            <a:pPr>
              <a:buFont typeface="Wingdings" panose="05000000000000000000" pitchFamily="2" charset="2"/>
              <a:buChar char="Ø"/>
            </a:pPr>
            <a:r>
              <a:rPr lang="en-GB" sz="4000" b="1" dirty="0"/>
              <a:t> DALL-E</a:t>
            </a:r>
          </a:p>
          <a:p>
            <a:pPr>
              <a:buFont typeface="Wingdings" panose="05000000000000000000" pitchFamily="2" charset="2"/>
              <a:buChar char="Ø"/>
            </a:pPr>
            <a:r>
              <a:rPr lang="en-GB" sz="4000" b="1" dirty="0"/>
              <a:t> Adobe Firefly</a:t>
            </a:r>
          </a:p>
          <a:p>
            <a:pPr>
              <a:buFont typeface="Wingdings" panose="05000000000000000000" pitchFamily="2" charset="2"/>
              <a:buChar char="Ø"/>
            </a:pPr>
            <a:r>
              <a:rPr lang="en-IE" sz="3600" b="1" dirty="0"/>
              <a:t> Stable Diffusion</a:t>
            </a:r>
          </a:p>
        </p:txBody>
      </p:sp>
    </p:spTree>
    <p:extLst>
      <p:ext uri="{BB962C8B-B14F-4D97-AF65-F5344CB8AC3E}">
        <p14:creationId xmlns:p14="http://schemas.microsoft.com/office/powerpoint/2010/main" val="2008834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9FB3F1FA-F00A-7E9B-61BC-99D59CB18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AB1B0D-A32F-D068-AD9B-A52C98FAD5D8}"/>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E68A361B-77AF-43C4-6BE1-F6CD4A277699}"/>
              </a:ext>
            </a:extLst>
          </p:cNvPr>
          <p:cNvSpPr>
            <a:spLocks noGrp="1"/>
          </p:cNvSpPr>
          <p:nvPr>
            <p:ph idx="1"/>
          </p:nvPr>
        </p:nvSpPr>
        <p:spPr/>
        <p:txBody>
          <a:bodyPr>
            <a:normAutofit/>
          </a:bodyPr>
          <a:lstStyle/>
          <a:p>
            <a:r>
              <a:rPr lang="en-IE" sz="4000" b="1" i="1" u="sng" dirty="0"/>
              <a:t>Audio Generation</a:t>
            </a:r>
            <a:r>
              <a:rPr lang="en-IE" sz="4000" b="1" dirty="0"/>
              <a:t>: Generative AI can create speech, music, and sound effects. It can generate realistic voices, read text aloud, or compose original songs. For example, AI can create a podcast narration, produce background music for a video, or generate a voice in different accents and languages.</a:t>
            </a:r>
          </a:p>
        </p:txBody>
      </p:sp>
    </p:spTree>
    <p:extLst>
      <p:ext uri="{BB962C8B-B14F-4D97-AF65-F5344CB8AC3E}">
        <p14:creationId xmlns:p14="http://schemas.microsoft.com/office/powerpoint/2010/main" val="1092085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5DF3A608-5B7A-0B43-6E95-86076BEA09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E3B8E5-61E5-4EAA-1657-6CF66B397D87}"/>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E9AEF386-F6F3-3C1D-A861-17D75BFFE67C}"/>
              </a:ext>
            </a:extLst>
          </p:cNvPr>
          <p:cNvSpPr>
            <a:spLocks noGrp="1"/>
          </p:cNvSpPr>
          <p:nvPr>
            <p:ph idx="1"/>
          </p:nvPr>
        </p:nvSpPr>
        <p:spPr/>
        <p:txBody>
          <a:bodyPr>
            <a:normAutofit/>
          </a:bodyPr>
          <a:lstStyle/>
          <a:p>
            <a:r>
              <a:rPr lang="en-IE" sz="4000" b="1" i="1" u="sng" dirty="0"/>
              <a:t>Audio Generation Tools</a:t>
            </a:r>
            <a:r>
              <a:rPr lang="en-IE" sz="4000" b="1" dirty="0"/>
              <a:t>: </a:t>
            </a:r>
          </a:p>
          <a:p>
            <a:pPr>
              <a:buFont typeface="Wingdings" panose="05000000000000000000" pitchFamily="2" charset="2"/>
              <a:buChar char="Ø"/>
            </a:pPr>
            <a:r>
              <a:rPr lang="en-IE" sz="4000" b="1" dirty="0"/>
              <a:t> Suno</a:t>
            </a:r>
          </a:p>
          <a:p>
            <a:pPr>
              <a:buFont typeface="Wingdings" panose="05000000000000000000" pitchFamily="2" charset="2"/>
              <a:buChar char="Ø"/>
            </a:pPr>
            <a:r>
              <a:rPr lang="en-IE" sz="4000" b="1" dirty="0"/>
              <a:t> </a:t>
            </a:r>
            <a:r>
              <a:rPr lang="en-IE" sz="4000" b="1" dirty="0" err="1"/>
              <a:t>ElevenLabs</a:t>
            </a:r>
            <a:endParaRPr lang="en-IE" sz="4000" b="1" dirty="0"/>
          </a:p>
          <a:p>
            <a:pPr>
              <a:buFont typeface="Wingdings" panose="05000000000000000000" pitchFamily="2" charset="2"/>
              <a:buChar char="Ø"/>
            </a:pPr>
            <a:r>
              <a:rPr lang="en-IE" sz="4000" b="1" dirty="0"/>
              <a:t> Murf</a:t>
            </a:r>
          </a:p>
          <a:p>
            <a:pPr>
              <a:buFont typeface="Wingdings" panose="05000000000000000000" pitchFamily="2" charset="2"/>
              <a:buChar char="Ø"/>
            </a:pPr>
            <a:r>
              <a:rPr lang="en-IE" sz="4000" b="1" dirty="0"/>
              <a:t> </a:t>
            </a:r>
            <a:r>
              <a:rPr lang="en-IE" sz="4000" b="1" dirty="0" err="1"/>
              <a:t>Speechify</a:t>
            </a:r>
            <a:endParaRPr lang="en-IE" sz="4000" b="1" dirty="0"/>
          </a:p>
        </p:txBody>
      </p:sp>
    </p:spTree>
    <p:extLst>
      <p:ext uri="{BB962C8B-B14F-4D97-AF65-F5344CB8AC3E}">
        <p14:creationId xmlns:p14="http://schemas.microsoft.com/office/powerpoint/2010/main" val="2339569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34880287-0711-2BB2-8330-EFEAA8E0FD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9B4F26-6754-5523-8DB2-3B0DD40E4A90}"/>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4A125FA3-24E0-65B9-5152-4A3BDBF19F57}"/>
              </a:ext>
            </a:extLst>
          </p:cNvPr>
          <p:cNvSpPr>
            <a:spLocks noGrp="1"/>
          </p:cNvSpPr>
          <p:nvPr>
            <p:ph idx="1"/>
          </p:nvPr>
        </p:nvSpPr>
        <p:spPr/>
        <p:txBody>
          <a:bodyPr>
            <a:normAutofit/>
          </a:bodyPr>
          <a:lstStyle/>
          <a:p>
            <a:r>
              <a:rPr lang="en-IE" sz="4000" b="1" i="1" u="sng" dirty="0"/>
              <a:t>Video Generation</a:t>
            </a:r>
            <a:r>
              <a:rPr lang="en-IE" sz="4000" b="1" dirty="0"/>
              <a:t>: Generative AI can create videos from text prompts, images, or existing footage. It can generate animations, educational videos, and realistic video clips. Modern tools can create short videos simply by describing a scene, such as </a:t>
            </a:r>
            <a:r>
              <a:rPr lang="en-IE" sz="4000" b="1" i="1" dirty="0"/>
              <a:t>"a robot cooking dinner in a futuristic kitchen."</a:t>
            </a:r>
            <a:endParaRPr lang="en-IE" sz="4000" b="1" dirty="0"/>
          </a:p>
        </p:txBody>
      </p:sp>
    </p:spTree>
    <p:extLst>
      <p:ext uri="{BB962C8B-B14F-4D97-AF65-F5344CB8AC3E}">
        <p14:creationId xmlns:p14="http://schemas.microsoft.com/office/powerpoint/2010/main" val="3113954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D0D00-BC9A-1BC4-6773-B4E0F55867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FFD6E2-9120-E6AA-A20D-2F741E6E258A}"/>
              </a:ext>
            </a:extLst>
          </p:cNvPr>
          <p:cNvSpPr>
            <a:spLocks noGrp="1"/>
          </p:cNvSpPr>
          <p:nvPr>
            <p:ph type="ctrTitle"/>
          </p:nvPr>
        </p:nvSpPr>
        <p:spPr>
          <a:xfrm>
            <a:off x="704850" y="975361"/>
            <a:ext cx="10782300" cy="2793999"/>
          </a:xfrm>
        </p:spPr>
        <p:txBody>
          <a:bodyPr/>
          <a:lstStyle/>
          <a:p>
            <a:pPr algn="ctr"/>
            <a:br>
              <a:rPr lang="en-GB" sz="7200" b="1" dirty="0"/>
            </a:br>
            <a:r>
              <a:rPr lang="en-GB" sz="7200" b="1" dirty="0"/>
              <a:t>What is</a:t>
            </a:r>
            <a:br>
              <a:rPr lang="en-GB" sz="7200" b="1" dirty="0"/>
            </a:br>
            <a:r>
              <a:rPr lang="en-GB" sz="7200" b="1" dirty="0"/>
              <a:t>Generative AI?</a:t>
            </a:r>
            <a:endParaRPr lang="en-IE" sz="7200" b="1" dirty="0"/>
          </a:p>
        </p:txBody>
      </p:sp>
    </p:spTree>
    <p:extLst>
      <p:ext uri="{BB962C8B-B14F-4D97-AF65-F5344CB8AC3E}">
        <p14:creationId xmlns:p14="http://schemas.microsoft.com/office/powerpoint/2010/main" val="75778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3178567B-E631-C573-39A9-B4676D93C7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F63AC-3A80-F323-C2C6-51D1BCC3CA68}"/>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04DC1CB8-876B-D885-50F9-6D287BD9E22A}"/>
              </a:ext>
            </a:extLst>
          </p:cNvPr>
          <p:cNvSpPr>
            <a:spLocks noGrp="1"/>
          </p:cNvSpPr>
          <p:nvPr>
            <p:ph idx="1"/>
          </p:nvPr>
        </p:nvSpPr>
        <p:spPr/>
        <p:txBody>
          <a:bodyPr>
            <a:normAutofit/>
          </a:bodyPr>
          <a:lstStyle/>
          <a:p>
            <a:r>
              <a:rPr lang="en-IE" sz="4000" b="1" i="1" u="sng" dirty="0"/>
              <a:t>Video Generation Tools</a:t>
            </a:r>
            <a:r>
              <a:rPr lang="en-IE" sz="4000" b="1" dirty="0"/>
              <a:t>:</a:t>
            </a:r>
          </a:p>
          <a:p>
            <a:pPr>
              <a:buFont typeface="Wingdings" panose="05000000000000000000" pitchFamily="2" charset="2"/>
              <a:buChar char="Ø"/>
            </a:pPr>
            <a:r>
              <a:rPr lang="en-IE" sz="4000" b="1" dirty="0"/>
              <a:t> Runway</a:t>
            </a:r>
          </a:p>
          <a:p>
            <a:pPr>
              <a:buFont typeface="Wingdings" panose="05000000000000000000" pitchFamily="2" charset="2"/>
              <a:buChar char="Ø"/>
            </a:pPr>
            <a:r>
              <a:rPr lang="en-IE" sz="4000" b="1" dirty="0"/>
              <a:t> </a:t>
            </a:r>
            <a:r>
              <a:rPr lang="en-IE" sz="4000" b="1" dirty="0" err="1"/>
              <a:t>Synthesia</a:t>
            </a:r>
            <a:endParaRPr lang="en-IE" sz="4000" b="1" dirty="0"/>
          </a:p>
          <a:p>
            <a:pPr>
              <a:buFont typeface="Wingdings" panose="05000000000000000000" pitchFamily="2" charset="2"/>
              <a:buChar char="Ø"/>
            </a:pPr>
            <a:r>
              <a:rPr lang="en-IE" sz="4000" b="1" dirty="0"/>
              <a:t> Sora</a:t>
            </a:r>
          </a:p>
          <a:p>
            <a:pPr>
              <a:buFont typeface="Wingdings" panose="05000000000000000000" pitchFamily="2" charset="2"/>
              <a:buChar char="Ø"/>
            </a:pPr>
            <a:r>
              <a:rPr lang="en-IE" sz="4000" b="1" dirty="0"/>
              <a:t> Pika</a:t>
            </a:r>
          </a:p>
        </p:txBody>
      </p:sp>
    </p:spTree>
    <p:extLst>
      <p:ext uri="{BB962C8B-B14F-4D97-AF65-F5344CB8AC3E}">
        <p14:creationId xmlns:p14="http://schemas.microsoft.com/office/powerpoint/2010/main" val="37679684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B5DDBA2A-42F1-7939-8248-B70E0F3A11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90CC67-29B2-700E-892B-06C708BC2899}"/>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A3E4321C-A212-8765-092A-139959DB1143}"/>
              </a:ext>
            </a:extLst>
          </p:cNvPr>
          <p:cNvSpPr>
            <a:spLocks noGrp="1"/>
          </p:cNvSpPr>
          <p:nvPr>
            <p:ph idx="1"/>
          </p:nvPr>
        </p:nvSpPr>
        <p:spPr/>
        <p:txBody>
          <a:bodyPr>
            <a:normAutofit fontScale="92500"/>
          </a:bodyPr>
          <a:lstStyle/>
          <a:p>
            <a:r>
              <a:rPr lang="en-GB" sz="4000" b="1" i="1" u="sng" dirty="0"/>
              <a:t>Code Generation</a:t>
            </a:r>
            <a:r>
              <a:rPr lang="en-GB" sz="4000" b="1" i="1" dirty="0"/>
              <a:t>:</a:t>
            </a:r>
            <a:r>
              <a:rPr lang="en-GB" sz="4000" b="1" dirty="0"/>
              <a:t> Generative AI can write, explain, debug, and improve computer code. By describing a problem in natural language, users can ask AI tools to generate programs in languages such as Python, Java, JavaScript, C++, and many others. AI can also explain what code does, find errors, suggest improvements, and help programmers learn new concepts.</a:t>
            </a:r>
            <a:endParaRPr lang="en-IE" sz="4000" b="1" dirty="0"/>
          </a:p>
        </p:txBody>
      </p:sp>
    </p:spTree>
    <p:extLst>
      <p:ext uri="{BB962C8B-B14F-4D97-AF65-F5344CB8AC3E}">
        <p14:creationId xmlns:p14="http://schemas.microsoft.com/office/powerpoint/2010/main" val="21846250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A2555DB5-2E93-A967-5D3A-1DC9C697C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D8956A-8361-A95B-5991-4D71D19C635C}"/>
              </a:ext>
            </a:extLst>
          </p:cNvPr>
          <p:cNvSpPr>
            <a:spLocks noGrp="1"/>
          </p:cNvSpPr>
          <p:nvPr>
            <p:ph type="title"/>
          </p:nvPr>
        </p:nvSpPr>
        <p:spPr/>
        <p:txBody>
          <a:bodyPr/>
          <a:lstStyle/>
          <a:p>
            <a:r>
              <a:rPr lang="en-IE" b="1" dirty="0"/>
              <a:t>Content Generation</a:t>
            </a:r>
          </a:p>
        </p:txBody>
      </p:sp>
      <p:sp>
        <p:nvSpPr>
          <p:cNvPr id="3" name="Content Placeholder 2">
            <a:extLst>
              <a:ext uri="{FF2B5EF4-FFF2-40B4-BE49-F238E27FC236}">
                <a16:creationId xmlns:a16="http://schemas.microsoft.com/office/drawing/2014/main" id="{6274DA4D-0923-12DD-5CB5-77F2B4E74700}"/>
              </a:ext>
            </a:extLst>
          </p:cNvPr>
          <p:cNvSpPr>
            <a:spLocks noGrp="1"/>
          </p:cNvSpPr>
          <p:nvPr>
            <p:ph idx="1"/>
          </p:nvPr>
        </p:nvSpPr>
        <p:spPr/>
        <p:txBody>
          <a:bodyPr>
            <a:normAutofit/>
          </a:bodyPr>
          <a:lstStyle/>
          <a:p>
            <a:r>
              <a:rPr lang="en-GB" sz="4000" b="1" i="1" u="sng" dirty="0"/>
              <a:t>Code Generation Tools</a:t>
            </a:r>
            <a:r>
              <a:rPr lang="en-GB" sz="4000" b="1" i="1" dirty="0"/>
              <a:t>:</a:t>
            </a:r>
            <a:r>
              <a:rPr lang="en-GB" sz="4000" b="1" dirty="0"/>
              <a:t> </a:t>
            </a:r>
          </a:p>
          <a:p>
            <a:pPr>
              <a:buFont typeface="Wingdings" panose="05000000000000000000" pitchFamily="2" charset="2"/>
              <a:buChar char="Ø"/>
            </a:pPr>
            <a:r>
              <a:rPr lang="en-GB" sz="4000" b="1" dirty="0"/>
              <a:t> Amazon Q Developer</a:t>
            </a:r>
          </a:p>
          <a:p>
            <a:pPr>
              <a:buFont typeface="Wingdings" panose="05000000000000000000" pitchFamily="2" charset="2"/>
              <a:buChar char="Ø"/>
            </a:pPr>
            <a:r>
              <a:rPr lang="en-GB" sz="4000" b="1" dirty="0"/>
              <a:t> </a:t>
            </a:r>
            <a:r>
              <a:rPr lang="en-GB" sz="4000" b="1" dirty="0" err="1"/>
              <a:t>Codeium</a:t>
            </a:r>
            <a:endParaRPr lang="en-GB" sz="4000" b="1" dirty="0"/>
          </a:p>
          <a:p>
            <a:pPr>
              <a:buFont typeface="Wingdings" panose="05000000000000000000" pitchFamily="2" charset="2"/>
              <a:buChar char="Ø"/>
            </a:pPr>
            <a:r>
              <a:rPr lang="en-GB" sz="4000" b="1" dirty="0"/>
              <a:t> </a:t>
            </a:r>
            <a:r>
              <a:rPr lang="en-GB" sz="4000" b="1" dirty="0" err="1"/>
              <a:t>Tabnine</a:t>
            </a:r>
            <a:endParaRPr lang="en-GB" sz="4000" b="1" dirty="0"/>
          </a:p>
          <a:p>
            <a:pPr>
              <a:buFont typeface="Wingdings" panose="05000000000000000000" pitchFamily="2" charset="2"/>
              <a:buChar char="Ø"/>
            </a:pPr>
            <a:r>
              <a:rPr lang="en-GB" sz="4000" b="1" dirty="0"/>
              <a:t> </a:t>
            </a:r>
            <a:r>
              <a:rPr lang="en-GB" sz="4000" b="1" dirty="0" err="1"/>
              <a:t>Replit</a:t>
            </a:r>
            <a:r>
              <a:rPr lang="en-GB" sz="4000" b="1" dirty="0"/>
              <a:t> Ghostwriter</a:t>
            </a:r>
            <a:endParaRPr lang="en-IE" sz="4000" b="1" dirty="0"/>
          </a:p>
        </p:txBody>
      </p:sp>
    </p:spTree>
    <p:extLst>
      <p:ext uri="{BB962C8B-B14F-4D97-AF65-F5344CB8AC3E}">
        <p14:creationId xmlns:p14="http://schemas.microsoft.com/office/powerpoint/2010/main" val="3897580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15526-CE9D-9A2E-3658-B44343D0B1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BABFDD-1038-ED7A-0C96-350D5E60B2BA}"/>
              </a:ext>
            </a:extLst>
          </p:cNvPr>
          <p:cNvSpPr>
            <a:spLocks noGrp="1"/>
          </p:cNvSpPr>
          <p:nvPr>
            <p:ph type="ctrTitle"/>
          </p:nvPr>
        </p:nvSpPr>
        <p:spPr>
          <a:xfrm>
            <a:off x="704850" y="975361"/>
            <a:ext cx="10782300" cy="2753359"/>
          </a:xfrm>
        </p:spPr>
        <p:txBody>
          <a:bodyPr/>
          <a:lstStyle/>
          <a:p>
            <a:pPr algn="ctr"/>
            <a:r>
              <a:rPr lang="en-GB" dirty="0"/>
              <a:t>ACTIVITY</a:t>
            </a:r>
            <a:endParaRPr lang="en-IE" dirty="0"/>
          </a:p>
        </p:txBody>
      </p:sp>
    </p:spTree>
    <p:extLst>
      <p:ext uri="{BB962C8B-B14F-4D97-AF65-F5344CB8AC3E}">
        <p14:creationId xmlns:p14="http://schemas.microsoft.com/office/powerpoint/2010/main" val="33258890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1D1F1E19-A13A-4DCF-AF26-64F593BAAD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B16EDE-7F55-4B3D-8112-B1AD7BFF73CA}"/>
              </a:ext>
            </a:extLst>
          </p:cNvPr>
          <p:cNvSpPr>
            <a:spLocks noGrp="1"/>
          </p:cNvSpPr>
          <p:nvPr>
            <p:ph type="title"/>
          </p:nvPr>
        </p:nvSpPr>
        <p:spPr/>
        <p:txBody>
          <a:bodyPr/>
          <a:lstStyle/>
          <a:p>
            <a:r>
              <a:rPr lang="en-GB" b="1" dirty="0"/>
              <a:t>Activity</a:t>
            </a:r>
            <a:endParaRPr lang="en-IE" b="1" dirty="0"/>
          </a:p>
        </p:txBody>
      </p:sp>
      <p:sp>
        <p:nvSpPr>
          <p:cNvPr id="3" name="Content Placeholder 2">
            <a:extLst>
              <a:ext uri="{FF2B5EF4-FFF2-40B4-BE49-F238E27FC236}">
                <a16:creationId xmlns:a16="http://schemas.microsoft.com/office/drawing/2014/main" id="{ECF40669-5FCF-1B02-33A3-F7B1EDED7A9F}"/>
              </a:ext>
            </a:extLst>
          </p:cNvPr>
          <p:cNvSpPr>
            <a:spLocks noGrp="1"/>
          </p:cNvSpPr>
          <p:nvPr>
            <p:ph idx="1"/>
          </p:nvPr>
        </p:nvSpPr>
        <p:spPr/>
        <p:txBody>
          <a:bodyPr>
            <a:normAutofit/>
          </a:bodyPr>
          <a:lstStyle/>
          <a:p>
            <a:r>
              <a:rPr lang="en-GB" sz="4000" b="1" u="sng" dirty="0"/>
              <a:t>Steps</a:t>
            </a:r>
          </a:p>
          <a:p>
            <a:r>
              <a:rPr lang="en-GB" sz="3600" b="1" dirty="0"/>
              <a:t>1. Open Copilot and one other GenAI tool.</a:t>
            </a:r>
          </a:p>
          <a:p>
            <a:r>
              <a:rPr lang="en-GB" sz="3600" b="1" dirty="0"/>
              <a:t>2. Enter the following prompt into both tools: </a:t>
            </a:r>
          </a:p>
          <a:p>
            <a:pPr lvl="1"/>
            <a:r>
              <a:rPr lang="en-GB" sz="3600" b="1" i="1" dirty="0"/>
              <a:t>  </a:t>
            </a:r>
            <a:r>
              <a:rPr lang="en-GB" sz="3200" b="1" dirty="0">
                <a:latin typeface="Courier New" panose="02070309020205020404" pitchFamily="49" charset="0"/>
                <a:cs typeface="Courier New" panose="02070309020205020404" pitchFamily="49" charset="0"/>
              </a:rPr>
              <a:t>Create a recipe for a green pizza.</a:t>
            </a:r>
            <a:endParaRPr lang="en-GB" sz="3600" b="1" dirty="0">
              <a:latin typeface="Courier New" panose="02070309020205020404" pitchFamily="49" charset="0"/>
              <a:cs typeface="Courier New" panose="02070309020205020404" pitchFamily="49" charset="0"/>
            </a:endParaRPr>
          </a:p>
          <a:p>
            <a:r>
              <a:rPr lang="en-GB" sz="3600" b="1" dirty="0"/>
              <a:t>3. Compare the differences and similarities you got. </a:t>
            </a:r>
          </a:p>
          <a:p>
            <a:r>
              <a:rPr lang="en-GB" sz="3600" b="1" dirty="0"/>
              <a:t>4. Compare with two other people in your class.</a:t>
            </a:r>
            <a:endParaRPr lang="en-IE" sz="3200" b="1" dirty="0"/>
          </a:p>
        </p:txBody>
      </p:sp>
    </p:spTree>
    <p:extLst>
      <p:ext uri="{BB962C8B-B14F-4D97-AF65-F5344CB8AC3E}">
        <p14:creationId xmlns:p14="http://schemas.microsoft.com/office/powerpoint/2010/main" val="3651781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30BC5005-58FA-4B4C-5E9E-6CD1E9BEDF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BC5D4B-7E82-0896-193C-BC27F1388616}"/>
              </a:ext>
            </a:extLst>
          </p:cNvPr>
          <p:cNvSpPr>
            <a:spLocks noGrp="1"/>
          </p:cNvSpPr>
          <p:nvPr>
            <p:ph type="title"/>
          </p:nvPr>
        </p:nvSpPr>
        <p:spPr/>
        <p:txBody>
          <a:bodyPr/>
          <a:lstStyle/>
          <a:p>
            <a:r>
              <a:rPr lang="en-GB" b="1" dirty="0"/>
              <a:t>Activity</a:t>
            </a:r>
            <a:endParaRPr lang="en-IE" b="1" dirty="0"/>
          </a:p>
        </p:txBody>
      </p:sp>
      <p:sp>
        <p:nvSpPr>
          <p:cNvPr id="3" name="Content Placeholder 2">
            <a:extLst>
              <a:ext uri="{FF2B5EF4-FFF2-40B4-BE49-F238E27FC236}">
                <a16:creationId xmlns:a16="http://schemas.microsoft.com/office/drawing/2014/main" id="{1A478A31-D41A-9948-5B5A-8F2CC86BA10D}"/>
              </a:ext>
            </a:extLst>
          </p:cNvPr>
          <p:cNvSpPr>
            <a:spLocks noGrp="1"/>
          </p:cNvSpPr>
          <p:nvPr>
            <p:ph idx="1"/>
          </p:nvPr>
        </p:nvSpPr>
        <p:spPr/>
        <p:txBody>
          <a:bodyPr>
            <a:normAutofit fontScale="85000" lnSpcReduction="20000"/>
          </a:bodyPr>
          <a:lstStyle/>
          <a:p>
            <a:r>
              <a:rPr lang="en-IE" sz="4000" b="1" i="1" dirty="0"/>
              <a:t>Why were the answers different?</a:t>
            </a:r>
          </a:p>
          <a:p>
            <a:pPr>
              <a:buFont typeface="Wingdings" panose="05000000000000000000" pitchFamily="2" charset="2"/>
              <a:buChar char="Ø"/>
            </a:pPr>
            <a:r>
              <a:rPr lang="en-IE" sz="4000" b="1" dirty="0"/>
              <a:t> Different training data </a:t>
            </a:r>
          </a:p>
          <a:p>
            <a:pPr>
              <a:buFont typeface="Wingdings" panose="05000000000000000000" pitchFamily="2" charset="2"/>
              <a:buChar char="Ø"/>
            </a:pPr>
            <a:r>
              <a:rPr lang="en-IE" sz="4000" b="1" dirty="0"/>
              <a:t> Different model designs </a:t>
            </a:r>
          </a:p>
          <a:p>
            <a:pPr>
              <a:buFont typeface="Wingdings" panose="05000000000000000000" pitchFamily="2" charset="2"/>
              <a:buChar char="Ø"/>
            </a:pPr>
            <a:r>
              <a:rPr lang="en-IE" sz="4000" b="1" dirty="0"/>
              <a:t> Randomness in generation </a:t>
            </a:r>
          </a:p>
          <a:p>
            <a:pPr>
              <a:buFont typeface="Wingdings" panose="05000000000000000000" pitchFamily="2" charset="2"/>
              <a:buChar char="Ø"/>
            </a:pPr>
            <a:r>
              <a:rPr lang="en-IE" sz="4000" b="1" dirty="0"/>
              <a:t> Different interpretations of the prompt </a:t>
            </a:r>
          </a:p>
          <a:p>
            <a:r>
              <a:rPr lang="en-IE" sz="4000" b="1" i="1" dirty="0"/>
              <a:t>Key Takeaway</a:t>
            </a:r>
            <a:r>
              <a:rPr lang="en-IE" sz="4000" b="1" dirty="0"/>
              <a:t>: GenAI </a:t>
            </a:r>
            <a:r>
              <a:rPr lang="en-GB" sz="4000" b="1" dirty="0"/>
              <a:t>AI just is a tool, and is </a:t>
            </a:r>
            <a:r>
              <a:rPr lang="en-GB" sz="4000" b="1"/>
              <a:t>not a </a:t>
            </a:r>
            <a:r>
              <a:rPr lang="en-GB" sz="4000" b="1" dirty="0"/>
              <a:t>learning shortcut. The most important part of this activity is the comparison of outputs and our critical thinking.</a:t>
            </a:r>
            <a:endParaRPr lang="en-IE" sz="4000" b="1" dirty="0"/>
          </a:p>
        </p:txBody>
      </p:sp>
    </p:spTree>
    <p:extLst>
      <p:ext uri="{BB962C8B-B14F-4D97-AF65-F5344CB8AC3E}">
        <p14:creationId xmlns:p14="http://schemas.microsoft.com/office/powerpoint/2010/main" val="9097300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8DBE92-2331-4285-8226-D398190D3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566261" y="2129883"/>
            <a:ext cx="5830468" cy="3660714"/>
          </a:xfrm>
        </p:spPr>
        <p:txBody>
          <a:bodyPr anchor="ctr">
            <a:normAutofit/>
          </a:bodyPr>
          <a:lstStyle/>
          <a:p>
            <a:r>
              <a:rPr lang="en-IE" sz="7200" dirty="0">
                <a:latin typeface="Verdana" panose="020B0604030504040204" pitchFamily="34" charset="0"/>
                <a:ea typeface="Verdana" panose="020B0604030504040204" pitchFamily="34" charset="0"/>
                <a:cs typeface="Verdana" panose="020B0604030504040204" pitchFamily="34" charset="0"/>
              </a:rPr>
              <a:t>Thanks !!!</a:t>
            </a:r>
            <a:br>
              <a:rPr lang="en-IE" sz="7200" dirty="0">
                <a:latin typeface="Verdana" panose="020B0604030504040204" pitchFamily="34" charset="0"/>
                <a:ea typeface="Verdana" panose="020B0604030504040204" pitchFamily="34" charset="0"/>
                <a:cs typeface="Verdana" panose="020B0604030504040204" pitchFamily="34" charset="0"/>
              </a:rPr>
            </a:br>
            <a:endParaRPr lang="en-IE" sz="7200" dirty="0">
              <a:latin typeface="Verdana" panose="020B0604030504040204" pitchFamily="34" charset="0"/>
              <a:ea typeface="Verdana" panose="020B0604030504040204" pitchFamily="34" charset="0"/>
              <a:cs typeface="Verdana" panose="020B0604030504040204" pitchFamily="34" charset="0"/>
            </a:endParaRPr>
          </a:p>
        </p:txBody>
      </p:sp>
      <p:sp>
        <p:nvSpPr>
          <p:cNvPr id="9" name="Rectangle 8">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8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962AC3C-FEB4-4C6A-8CA6-D570CD009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346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0312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5E66D68E-BE54-05E8-43EF-2AAC6B5C83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00F56F-E4E8-C4E3-6402-32C2D1270076}"/>
              </a:ext>
            </a:extLst>
          </p:cNvPr>
          <p:cNvSpPr>
            <a:spLocks noGrp="1"/>
          </p:cNvSpPr>
          <p:nvPr>
            <p:ph type="title"/>
          </p:nvPr>
        </p:nvSpPr>
        <p:spPr/>
        <p:txBody>
          <a:bodyPr/>
          <a:lstStyle/>
          <a:p>
            <a:r>
              <a:rPr lang="en-GB" b="1" dirty="0"/>
              <a:t>What is Generative AI (GenAI)?</a:t>
            </a:r>
            <a:endParaRPr lang="en-IE" b="1" dirty="0"/>
          </a:p>
        </p:txBody>
      </p:sp>
      <p:sp>
        <p:nvSpPr>
          <p:cNvPr id="3" name="Content Placeholder 2">
            <a:extLst>
              <a:ext uri="{FF2B5EF4-FFF2-40B4-BE49-F238E27FC236}">
                <a16:creationId xmlns:a16="http://schemas.microsoft.com/office/drawing/2014/main" id="{33992DDC-B231-737E-47D8-292B1BC9D84E}"/>
              </a:ext>
            </a:extLst>
          </p:cNvPr>
          <p:cNvSpPr>
            <a:spLocks noGrp="1"/>
          </p:cNvSpPr>
          <p:nvPr>
            <p:ph idx="1"/>
          </p:nvPr>
        </p:nvSpPr>
        <p:spPr/>
        <p:txBody>
          <a:bodyPr>
            <a:normAutofit/>
          </a:bodyPr>
          <a:lstStyle/>
          <a:p>
            <a:r>
              <a:rPr lang="en-GB" sz="4000" b="1" dirty="0"/>
              <a:t>OK, so you probably already know a lot about GenAI, but just in case, let’s say what it is – </a:t>
            </a:r>
            <a:r>
              <a:rPr lang="en-GB" sz="4000" b="1" i="1" dirty="0"/>
              <a:t>Generative AI is a type of Artificial Intelligence that is designed to create new things like writing text, drawing pictures, or making music, all by learning patterns from existing data</a:t>
            </a:r>
            <a:r>
              <a:rPr lang="en-GB" sz="4000" b="1" dirty="0"/>
              <a:t>. </a:t>
            </a:r>
            <a:endParaRPr lang="en-IE" sz="4000" b="1" dirty="0"/>
          </a:p>
        </p:txBody>
      </p:sp>
    </p:spTree>
    <p:extLst>
      <p:ext uri="{BB962C8B-B14F-4D97-AF65-F5344CB8AC3E}">
        <p14:creationId xmlns:p14="http://schemas.microsoft.com/office/powerpoint/2010/main" val="2262667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3BE11C78-2F57-151B-A7AF-6DFCE506C1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219014-7E6C-EB1E-794D-2C6D0FCF0CB5}"/>
              </a:ext>
            </a:extLst>
          </p:cNvPr>
          <p:cNvSpPr>
            <a:spLocks noGrp="1"/>
          </p:cNvSpPr>
          <p:nvPr>
            <p:ph type="title"/>
          </p:nvPr>
        </p:nvSpPr>
        <p:spPr/>
        <p:txBody>
          <a:bodyPr/>
          <a:lstStyle/>
          <a:p>
            <a:r>
              <a:rPr lang="en-GB" b="1" dirty="0"/>
              <a:t>What is Generative AI (GenAI)?</a:t>
            </a:r>
            <a:endParaRPr lang="en-IE" b="1" dirty="0"/>
          </a:p>
        </p:txBody>
      </p:sp>
      <p:sp>
        <p:nvSpPr>
          <p:cNvPr id="3" name="Content Placeholder 2">
            <a:extLst>
              <a:ext uri="{FF2B5EF4-FFF2-40B4-BE49-F238E27FC236}">
                <a16:creationId xmlns:a16="http://schemas.microsoft.com/office/drawing/2014/main" id="{3298B21E-67A2-A155-A804-F29630250DF5}"/>
              </a:ext>
            </a:extLst>
          </p:cNvPr>
          <p:cNvSpPr>
            <a:spLocks noGrp="1"/>
          </p:cNvSpPr>
          <p:nvPr>
            <p:ph idx="1"/>
          </p:nvPr>
        </p:nvSpPr>
        <p:spPr/>
        <p:txBody>
          <a:bodyPr>
            <a:normAutofit/>
          </a:bodyPr>
          <a:lstStyle/>
          <a:p>
            <a:r>
              <a:rPr lang="en-GB" sz="4000" b="1" dirty="0"/>
              <a:t>Programs like ChatGPT, Claude, Co-Pilot, and Midjourney, are examples of GenAI.</a:t>
            </a:r>
            <a:endParaRPr lang="en-IE" sz="4000" b="1" dirty="0"/>
          </a:p>
        </p:txBody>
      </p:sp>
      <p:pic>
        <p:nvPicPr>
          <p:cNvPr id="6" name="Picture 5" descr="Logos for GenAI tools">
            <a:extLst>
              <a:ext uri="{FF2B5EF4-FFF2-40B4-BE49-F238E27FC236}">
                <a16:creationId xmlns:a16="http://schemas.microsoft.com/office/drawing/2014/main" id="{B7F56449-3E95-8D90-F7AA-D4DC466EB6E4}"/>
              </a:ext>
            </a:extLst>
          </p:cNvPr>
          <p:cNvPicPr>
            <a:picLocks noChangeAspect="1"/>
          </p:cNvPicPr>
          <p:nvPr/>
        </p:nvPicPr>
        <p:blipFill>
          <a:blip r:embed="rId2"/>
          <a:stretch>
            <a:fillRect/>
          </a:stretch>
        </p:blipFill>
        <p:spPr>
          <a:xfrm>
            <a:off x="3814444" y="3357673"/>
            <a:ext cx="4563112" cy="3000794"/>
          </a:xfrm>
          <a:prstGeom prst="rect">
            <a:avLst/>
          </a:prstGeom>
        </p:spPr>
      </p:pic>
    </p:spTree>
    <p:extLst>
      <p:ext uri="{BB962C8B-B14F-4D97-AF65-F5344CB8AC3E}">
        <p14:creationId xmlns:p14="http://schemas.microsoft.com/office/powerpoint/2010/main" val="520291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210AF33E-82DF-B3A8-8518-B8D6457BC1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B26108-2F15-5616-47E6-3C2967578280}"/>
              </a:ext>
            </a:extLst>
          </p:cNvPr>
          <p:cNvSpPr>
            <a:spLocks noGrp="1"/>
          </p:cNvSpPr>
          <p:nvPr>
            <p:ph type="title"/>
          </p:nvPr>
        </p:nvSpPr>
        <p:spPr/>
        <p:txBody>
          <a:bodyPr/>
          <a:lstStyle/>
          <a:p>
            <a:r>
              <a:rPr lang="en-GB" b="1" dirty="0"/>
              <a:t>Why it is important?</a:t>
            </a:r>
            <a:endParaRPr lang="en-IE" b="1" dirty="0"/>
          </a:p>
        </p:txBody>
      </p:sp>
      <p:sp>
        <p:nvSpPr>
          <p:cNvPr id="3" name="Content Placeholder 2">
            <a:extLst>
              <a:ext uri="{FF2B5EF4-FFF2-40B4-BE49-F238E27FC236}">
                <a16:creationId xmlns:a16="http://schemas.microsoft.com/office/drawing/2014/main" id="{4EE945F6-5CDF-CFCF-4C15-2CDC3B24820F}"/>
              </a:ext>
            </a:extLst>
          </p:cNvPr>
          <p:cNvSpPr>
            <a:spLocks noGrp="1"/>
          </p:cNvSpPr>
          <p:nvPr>
            <p:ph idx="1"/>
          </p:nvPr>
        </p:nvSpPr>
        <p:spPr/>
        <p:txBody>
          <a:bodyPr>
            <a:normAutofit fontScale="92500"/>
          </a:bodyPr>
          <a:lstStyle/>
          <a:p>
            <a:r>
              <a:rPr lang="en-GB" sz="4000" b="1" dirty="0"/>
              <a:t>GenAI is growing in popularity, and it is being used in many areas:</a:t>
            </a:r>
          </a:p>
          <a:p>
            <a:pPr lvl="1">
              <a:buFont typeface="Wingdings" panose="05000000000000000000" pitchFamily="2" charset="2"/>
              <a:buChar char="Ø"/>
            </a:pPr>
            <a:r>
              <a:rPr lang="en-GB" sz="4000" b="1" i="1" dirty="0"/>
              <a:t>It is used in industry, research, entertainment, and education </a:t>
            </a:r>
          </a:p>
          <a:p>
            <a:pPr lvl="1">
              <a:buFont typeface="Wingdings" panose="05000000000000000000" pitchFamily="2" charset="2"/>
              <a:buChar char="Ø"/>
            </a:pPr>
            <a:r>
              <a:rPr lang="en-GB" sz="4000" b="1" i="1" dirty="0"/>
              <a:t>It helps with coding, content creation, and automation </a:t>
            </a:r>
          </a:p>
          <a:p>
            <a:pPr lvl="1">
              <a:buFont typeface="Wingdings" panose="05000000000000000000" pitchFamily="2" charset="2"/>
              <a:buChar char="Ø"/>
            </a:pPr>
            <a:r>
              <a:rPr lang="en-GB" sz="4000" b="1" i="1" dirty="0"/>
              <a:t>You’ll likely work with this type of tech in your journey</a:t>
            </a:r>
            <a:endParaRPr lang="en-IE" sz="4000" b="1" i="1" dirty="0"/>
          </a:p>
        </p:txBody>
      </p:sp>
    </p:spTree>
    <p:extLst>
      <p:ext uri="{BB962C8B-B14F-4D97-AF65-F5344CB8AC3E}">
        <p14:creationId xmlns:p14="http://schemas.microsoft.com/office/powerpoint/2010/main" val="3850295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CD3CC970-63E1-67A5-4D0B-AB57BD5EBE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41B9F0-245E-5BD7-53A1-BD62CFA3BF55}"/>
              </a:ext>
            </a:extLst>
          </p:cNvPr>
          <p:cNvSpPr>
            <a:spLocks noGrp="1"/>
          </p:cNvSpPr>
          <p:nvPr>
            <p:ph type="title"/>
          </p:nvPr>
        </p:nvSpPr>
        <p:spPr/>
        <p:txBody>
          <a:bodyPr/>
          <a:lstStyle/>
          <a:p>
            <a:r>
              <a:rPr lang="en-GB" b="1" dirty="0"/>
              <a:t>Generative AI (GenAI)</a:t>
            </a:r>
            <a:endParaRPr lang="en-IE" b="1" dirty="0"/>
          </a:p>
        </p:txBody>
      </p:sp>
      <p:sp>
        <p:nvSpPr>
          <p:cNvPr id="3" name="Content Placeholder 2">
            <a:extLst>
              <a:ext uri="{FF2B5EF4-FFF2-40B4-BE49-F238E27FC236}">
                <a16:creationId xmlns:a16="http://schemas.microsoft.com/office/drawing/2014/main" id="{5EFED6FA-35F4-4EED-155E-0E394BA8C731}"/>
              </a:ext>
            </a:extLst>
          </p:cNvPr>
          <p:cNvSpPr>
            <a:spLocks noGrp="1"/>
          </p:cNvSpPr>
          <p:nvPr>
            <p:ph idx="1"/>
          </p:nvPr>
        </p:nvSpPr>
        <p:spPr/>
        <p:txBody>
          <a:bodyPr>
            <a:normAutofit/>
          </a:bodyPr>
          <a:lstStyle/>
          <a:p>
            <a:r>
              <a:rPr lang="en-GB" sz="4000" b="1" dirty="0"/>
              <a:t>Different subjects that we are doing will look at different aspects of GenAI, and when we are doing assessments for some subjects, the lecturers will allow us to use GenAI to help us complete those assessments, but for other subjects we won’t be allow to use GenAI in those assessments.</a:t>
            </a:r>
          </a:p>
          <a:p>
            <a:pPr marL="0" indent="0">
              <a:buNone/>
            </a:pPr>
            <a:endParaRPr lang="en-IE" sz="4000" b="1" dirty="0"/>
          </a:p>
        </p:txBody>
      </p:sp>
    </p:spTree>
    <p:extLst>
      <p:ext uri="{BB962C8B-B14F-4D97-AF65-F5344CB8AC3E}">
        <p14:creationId xmlns:p14="http://schemas.microsoft.com/office/powerpoint/2010/main" val="3202548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761367AB-869B-8B07-2C9E-7448EE7E11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674281-7263-5095-8676-DE34B12DE594}"/>
              </a:ext>
            </a:extLst>
          </p:cNvPr>
          <p:cNvSpPr>
            <a:spLocks noGrp="1"/>
          </p:cNvSpPr>
          <p:nvPr>
            <p:ph type="title"/>
          </p:nvPr>
        </p:nvSpPr>
        <p:spPr/>
        <p:txBody>
          <a:bodyPr/>
          <a:lstStyle/>
          <a:p>
            <a:r>
              <a:rPr lang="en-GB" b="1" dirty="0"/>
              <a:t>Generative AI (GenAI)</a:t>
            </a:r>
            <a:endParaRPr lang="en-IE" b="1" dirty="0"/>
          </a:p>
        </p:txBody>
      </p:sp>
      <p:sp>
        <p:nvSpPr>
          <p:cNvPr id="3" name="Content Placeholder 2">
            <a:extLst>
              <a:ext uri="{FF2B5EF4-FFF2-40B4-BE49-F238E27FC236}">
                <a16:creationId xmlns:a16="http://schemas.microsoft.com/office/drawing/2014/main" id="{FF73F090-F728-3F0A-1CF0-756B292ABE20}"/>
              </a:ext>
            </a:extLst>
          </p:cNvPr>
          <p:cNvSpPr>
            <a:spLocks noGrp="1"/>
          </p:cNvSpPr>
          <p:nvPr>
            <p:ph idx="1"/>
          </p:nvPr>
        </p:nvSpPr>
        <p:spPr/>
        <p:txBody>
          <a:bodyPr>
            <a:normAutofit/>
          </a:bodyPr>
          <a:lstStyle/>
          <a:p>
            <a:r>
              <a:rPr lang="en-GB" sz="4000" b="1" dirty="0"/>
              <a:t>It is really, really important that we understand which subjects we are taking that don’t allow us to use GenAI in assessment, and which ones do. </a:t>
            </a:r>
          </a:p>
          <a:p>
            <a:r>
              <a:rPr lang="en-GB" sz="4000" b="1" dirty="0"/>
              <a:t>And for the ones that do allow us to use them, we need to be sure in which ways we are allowed to use GenAI in those assessments.</a:t>
            </a:r>
            <a:endParaRPr lang="en-IE" sz="4000" b="1" dirty="0"/>
          </a:p>
        </p:txBody>
      </p:sp>
    </p:spTree>
    <p:extLst>
      <p:ext uri="{BB962C8B-B14F-4D97-AF65-F5344CB8AC3E}">
        <p14:creationId xmlns:p14="http://schemas.microsoft.com/office/powerpoint/2010/main" val="850960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B29D6681-D55B-6EF5-DE86-46254EDBB0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652ECB-A6AD-18A3-6648-89FEEDD71F05}"/>
              </a:ext>
            </a:extLst>
          </p:cNvPr>
          <p:cNvSpPr>
            <a:spLocks noGrp="1"/>
          </p:cNvSpPr>
          <p:nvPr>
            <p:ph type="title"/>
          </p:nvPr>
        </p:nvSpPr>
        <p:spPr/>
        <p:txBody>
          <a:bodyPr/>
          <a:lstStyle/>
          <a:p>
            <a:r>
              <a:rPr lang="en-GB" b="1" dirty="0"/>
              <a:t>Generative AI (GenAI)</a:t>
            </a:r>
            <a:endParaRPr lang="en-IE" b="1" dirty="0"/>
          </a:p>
        </p:txBody>
      </p:sp>
      <p:sp>
        <p:nvSpPr>
          <p:cNvPr id="3" name="Content Placeholder 2">
            <a:extLst>
              <a:ext uri="{FF2B5EF4-FFF2-40B4-BE49-F238E27FC236}">
                <a16:creationId xmlns:a16="http://schemas.microsoft.com/office/drawing/2014/main" id="{715D50A5-4668-1F4C-1E94-ECC12FA01C24}"/>
              </a:ext>
            </a:extLst>
          </p:cNvPr>
          <p:cNvSpPr>
            <a:spLocks noGrp="1"/>
          </p:cNvSpPr>
          <p:nvPr>
            <p:ph idx="1"/>
          </p:nvPr>
        </p:nvSpPr>
        <p:spPr/>
        <p:txBody>
          <a:bodyPr vert="horz" lIns="91440" tIns="45720" rIns="91440" bIns="45720" rtlCol="0" anchor="t">
            <a:normAutofit/>
          </a:bodyPr>
          <a:lstStyle/>
          <a:p>
            <a:r>
              <a:rPr lang="en-GB" sz="4000" b="1" dirty="0"/>
              <a:t>We're excited for you to explore Generative AI. </a:t>
            </a:r>
          </a:p>
          <a:p>
            <a:r>
              <a:rPr lang="en-GB" sz="4000" b="1" dirty="0"/>
              <a:t>But here's something important to keep in mind: </a:t>
            </a:r>
          </a:p>
          <a:p>
            <a:r>
              <a:rPr lang="en-GB" sz="4000" b="1" i="1" u="sng" dirty="0">
                <a:solidFill>
                  <a:schemeClr val="accent1">
                    <a:lumMod val="76000"/>
                  </a:schemeClr>
                </a:solidFill>
              </a:rPr>
              <a:t>Please don’t use AI tools (like ChatGPT, DALL·E, GitHub Copilot, etc.) for assignments or coursework unless your lecturer gives clear permission.</a:t>
            </a:r>
            <a:endParaRPr lang="en-IE" sz="4000" b="1" i="1" u="sng">
              <a:solidFill>
                <a:schemeClr val="accent1">
                  <a:lumMod val="76000"/>
                </a:schemeClr>
              </a:solidFill>
              <a:ea typeface="Calibri Light"/>
              <a:cs typeface="Calibri Light"/>
            </a:endParaRPr>
          </a:p>
        </p:txBody>
      </p:sp>
    </p:spTree>
    <p:extLst>
      <p:ext uri="{BB962C8B-B14F-4D97-AF65-F5344CB8AC3E}">
        <p14:creationId xmlns:p14="http://schemas.microsoft.com/office/powerpoint/2010/main" val="1857484375"/>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0f88c74-124a-4fa1-9478-62bd94b650bd">
      <Terms xmlns="http://schemas.microsoft.com/office/infopath/2007/PartnerControls"/>
    </lcf76f155ced4ddcb4097134ff3c332f>
    <TaxCatchAll xmlns="382ae31d-2a66-4661-9ca9-52301357ed2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8B292D12F5DEE46AA02E01B6409AAC1" ma:contentTypeVersion="19" ma:contentTypeDescription="Create a new document." ma:contentTypeScope="" ma:versionID="ab1ef542f45ab4b8dcd8beb7675e675f">
  <xsd:schema xmlns:xsd="http://www.w3.org/2001/XMLSchema" xmlns:xs="http://www.w3.org/2001/XMLSchema" xmlns:p="http://schemas.microsoft.com/office/2006/metadata/properties" xmlns:ns2="20f88c74-124a-4fa1-9478-62bd94b650bd" xmlns:ns3="382ae31d-2a66-4661-9ca9-52301357ed26" targetNamespace="http://schemas.microsoft.com/office/2006/metadata/properties" ma:root="true" ma:fieldsID="bb6c7bed133c2ce8ec7f351ed783e17e" ns2:_="" ns3:_="">
    <xsd:import namespace="20f88c74-124a-4fa1-9478-62bd94b650bd"/>
    <xsd:import namespace="382ae31d-2a66-4661-9ca9-52301357ed2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f88c74-124a-4fa1-9478-62bd94b650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b168bf0-f213-4887-af2e-cac682fa240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82ae31d-2a66-4661-9ca9-52301357ed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46da527-9134-4e79-ab6e-799e717f3183}" ma:internalName="TaxCatchAll" ma:showField="CatchAllData" ma:web="382ae31d-2a66-4661-9ca9-52301357ed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540CB4-0359-4068-B13B-DCCFA468C7AC}">
  <ds:schemaRefs>
    <ds:schemaRef ds:uri="http://schemas.microsoft.com/office/2006/metadata/properties"/>
    <ds:schemaRef ds:uri="http://schemas.microsoft.com/office/infopath/2007/PartnerControls"/>
    <ds:schemaRef ds:uri="20f88c74-124a-4fa1-9478-62bd94b650bd"/>
    <ds:schemaRef ds:uri="382ae31d-2a66-4661-9ca9-52301357ed26"/>
  </ds:schemaRefs>
</ds:datastoreItem>
</file>

<file path=customXml/itemProps2.xml><?xml version="1.0" encoding="utf-8"?>
<ds:datastoreItem xmlns:ds="http://schemas.openxmlformats.org/officeDocument/2006/customXml" ds:itemID="{5AD67347-7941-4E8F-950A-C8BADD9A0A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f88c74-124a-4fa1-9478-62bd94b650bd"/>
    <ds:schemaRef ds:uri="382ae31d-2a66-4661-9ca9-52301357ed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46F7881-B369-4305-8635-CFDD409887FA}">
  <ds:schemaRefs>
    <ds:schemaRef ds:uri="http://schemas.microsoft.com/sharepoint/v3/contenttype/forms"/>
  </ds:schemaRefs>
</ds:datastoreItem>
</file>

<file path=docMetadata/LabelInfo.xml><?xml version="1.0" encoding="utf-8"?>
<clbl:labelList xmlns:clbl="http://schemas.microsoft.com/office/2020/mipLabelMetadata">
  <clbl:label id="{766317cb-e948-4e5f-8cec-dabc8e2fd5da}" enabled="0" method="" siteId="{766317cb-e948-4e5f-8cec-dabc8e2fd5da}" removed="1"/>
</clbl:labelList>
</file>

<file path=docProps/app.xml><?xml version="1.0" encoding="utf-8"?>
<Properties xmlns="http://schemas.openxmlformats.org/officeDocument/2006/extended-properties" xmlns:vt="http://schemas.openxmlformats.org/officeDocument/2006/docPropsVTypes">
  <Template>Metropolitan</Template>
  <TotalTime>923</TotalTime>
  <Words>1324</Words>
  <Application>Microsoft Office PowerPoint</Application>
  <PresentationFormat>Widescreen</PresentationFormat>
  <Paragraphs>103</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Metropolitan</vt:lpstr>
      <vt:lpstr>Week 1:  What is GenAI?</vt:lpstr>
      <vt:lpstr>Contents</vt:lpstr>
      <vt:lpstr> What is Generative AI?</vt:lpstr>
      <vt:lpstr>What is Generative AI (GenAI)?</vt:lpstr>
      <vt:lpstr>What is Generative AI (GenAI)?</vt:lpstr>
      <vt:lpstr>Why it is important?</vt:lpstr>
      <vt:lpstr>Generative AI (GenAI)</vt:lpstr>
      <vt:lpstr>Generative AI (GenAI)</vt:lpstr>
      <vt:lpstr>Generative AI (GenAI)</vt:lpstr>
      <vt:lpstr>Difference between  traditional AI and GenAI</vt:lpstr>
      <vt:lpstr>History of Artificial Intelligence</vt:lpstr>
      <vt:lpstr>History of Artificial Intelligence</vt:lpstr>
      <vt:lpstr>History of Artificial Intelligence</vt:lpstr>
      <vt:lpstr>PowerPoint Presentation</vt:lpstr>
      <vt:lpstr>Traditional AI and Generative AI</vt:lpstr>
      <vt:lpstr>Traditional AI and Generative AI</vt:lpstr>
      <vt:lpstr>Traditional AI and Generative AI</vt:lpstr>
      <vt:lpstr>Content Generation</vt:lpstr>
      <vt:lpstr>Content Generation</vt:lpstr>
      <vt:lpstr>Content Generation</vt:lpstr>
      <vt:lpstr>Content Generation</vt:lpstr>
      <vt:lpstr>Content Generation</vt:lpstr>
      <vt:lpstr>PowerPoint Presentation</vt:lpstr>
      <vt:lpstr>Content Generation</vt:lpstr>
      <vt:lpstr>PowerPoint Presentation</vt:lpstr>
      <vt:lpstr>Content Generation</vt:lpstr>
      <vt:lpstr>Content Generation</vt:lpstr>
      <vt:lpstr>Content Generation</vt:lpstr>
      <vt:lpstr>Content Generation</vt:lpstr>
      <vt:lpstr>Content Generation</vt:lpstr>
      <vt:lpstr>Content Generation</vt:lpstr>
      <vt:lpstr>Content Generation</vt:lpstr>
      <vt:lpstr>ACTIVITY</vt:lpstr>
      <vt:lpstr>Activity</vt:lpstr>
      <vt:lpstr>Activity</vt:lpstr>
      <vt:lpstr>Thanks !!! </vt:lpstr>
    </vt:vector>
  </TitlesOfParts>
  <Company>Dublin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Central Auditory Processing Disorder (CAPD)</dc:title>
  <dc:creator>Damian Gordon</dc:creator>
  <cp:lastModifiedBy>Damian Gordon</cp:lastModifiedBy>
  <cp:revision>79</cp:revision>
  <dcterms:created xsi:type="dcterms:W3CDTF">2017-10-11T11:50:17Z</dcterms:created>
  <dcterms:modified xsi:type="dcterms:W3CDTF">2026-08-06T15:08:01Z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0x01010048B292D12F5DEE46AA02E01B6409AAC1</vt:lpwstr>
  </property>
  <property fmtid="{D5CDD505-2E9C-101B-9397-08002B2CF9AE}" pid="3" name="MediaServiceImageTags">
    <vt:lpwstr/>
  </property>
</Properties>
</file>