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4"/>
  </p:sldMasterIdLst>
  <p:notesMasterIdLst>
    <p:notesMasterId r:id="rId42"/>
  </p:notesMasterIdLst>
  <p:sldIdLst>
    <p:sldId id="431" r:id="rId5"/>
    <p:sldId id="257" r:id="rId6"/>
    <p:sldId id="442" r:id="rId7"/>
    <p:sldId id="445" r:id="rId8"/>
    <p:sldId id="473" r:id="rId9"/>
    <p:sldId id="863" r:id="rId10"/>
    <p:sldId id="864" r:id="rId11"/>
    <p:sldId id="865" r:id="rId12"/>
    <p:sldId id="866" r:id="rId13"/>
    <p:sldId id="867" r:id="rId14"/>
    <p:sldId id="872" r:id="rId15"/>
    <p:sldId id="873" r:id="rId16"/>
    <p:sldId id="874" r:id="rId17"/>
    <p:sldId id="875" r:id="rId18"/>
    <p:sldId id="876" r:id="rId19"/>
    <p:sldId id="877" r:id="rId20"/>
    <p:sldId id="878" r:id="rId21"/>
    <p:sldId id="432" r:id="rId22"/>
    <p:sldId id="471" r:id="rId23"/>
    <p:sldId id="862" r:id="rId24"/>
    <p:sldId id="859" r:id="rId25"/>
    <p:sldId id="858" r:id="rId26"/>
    <p:sldId id="262" r:id="rId27"/>
    <p:sldId id="879" r:id="rId28"/>
    <p:sldId id="871" r:id="rId29"/>
    <p:sldId id="870" r:id="rId30"/>
    <p:sldId id="438" r:id="rId31"/>
    <p:sldId id="459" r:id="rId32"/>
    <p:sldId id="860" r:id="rId33"/>
    <p:sldId id="861" r:id="rId34"/>
    <p:sldId id="868" r:id="rId35"/>
    <p:sldId id="869" r:id="rId36"/>
    <p:sldId id="440" r:id="rId37"/>
    <p:sldId id="439" r:id="rId38"/>
    <p:sldId id="470" r:id="rId39"/>
    <p:sldId id="472" r:id="rId40"/>
    <p:sldId id="377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E1"/>
    <a:srgbClr val="FFFFF0"/>
    <a:srgbClr val="FFFFE7"/>
    <a:srgbClr val="FFFF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F46DC3-DCEB-5C62-4C13-626ED9790441}" v="34" dt="2026-08-06T15:09:58.7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103" autoAdjust="0"/>
  </p:normalViewPr>
  <p:slideViewPr>
    <p:cSldViewPr snapToGrid="0">
      <p:cViewPr varScale="1">
        <p:scale>
          <a:sx n="63" d="100"/>
          <a:sy n="63" d="100"/>
        </p:scale>
        <p:origin x="76" y="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 Schalk" userId="S::ana.schalk@tudublin.ie::df8203a8-18a7-44db-a748-a94a79bf4640" providerId="AD" clId="Web-{B1F46DC3-DCEB-5C62-4C13-626ED9790441}"/>
    <pc:docChg chg="modSld">
      <pc:chgData name="Ana Schalk" userId="S::ana.schalk@tudublin.ie::df8203a8-18a7-44db-a748-a94a79bf4640" providerId="AD" clId="Web-{B1F46DC3-DCEB-5C62-4C13-626ED9790441}" dt="2026-08-06T15:09:58.774" v="33" actId="20577"/>
      <pc:docMkLst>
        <pc:docMk/>
      </pc:docMkLst>
      <pc:sldChg chg="modSp">
        <pc:chgData name="Ana Schalk" userId="S::ana.schalk@tudublin.ie::df8203a8-18a7-44db-a748-a94a79bf4640" providerId="AD" clId="Web-{B1F46DC3-DCEB-5C62-4C13-626ED9790441}" dt="2026-08-06T15:09:04.976" v="4" actId="20577"/>
        <pc:sldMkLst>
          <pc:docMk/>
          <pc:sldMk cId="3006754194" sldId="445"/>
        </pc:sldMkLst>
        <pc:spChg chg="mod">
          <ac:chgData name="Ana Schalk" userId="S::ana.schalk@tudublin.ie::df8203a8-18a7-44db-a748-a94a79bf4640" providerId="AD" clId="Web-{B1F46DC3-DCEB-5C62-4C13-626ED9790441}" dt="2026-08-06T15:09:04.976" v="4" actId="20577"/>
          <ac:spMkLst>
            <pc:docMk/>
            <pc:sldMk cId="3006754194" sldId="445"/>
            <ac:spMk id="3" creationId="{ACA8383E-99F0-351B-CF3C-F88D36543B4E}"/>
          </ac:spMkLst>
        </pc:spChg>
      </pc:sldChg>
      <pc:sldChg chg="modSp">
        <pc:chgData name="Ana Schalk" userId="S::ana.schalk@tudublin.ie::df8203a8-18a7-44db-a748-a94a79bf4640" providerId="AD" clId="Web-{B1F46DC3-DCEB-5C62-4C13-626ED9790441}" dt="2026-08-06T15:09:19.601" v="9" actId="20577"/>
        <pc:sldMkLst>
          <pc:docMk/>
          <pc:sldMk cId="1303618249" sldId="473"/>
        </pc:sldMkLst>
        <pc:spChg chg="mod">
          <ac:chgData name="Ana Schalk" userId="S::ana.schalk@tudublin.ie::df8203a8-18a7-44db-a748-a94a79bf4640" providerId="AD" clId="Web-{B1F46DC3-DCEB-5C62-4C13-626ED9790441}" dt="2026-08-06T15:09:19.601" v="9" actId="20577"/>
          <ac:spMkLst>
            <pc:docMk/>
            <pc:sldMk cId="1303618249" sldId="473"/>
            <ac:spMk id="3" creationId="{21AF6F80-C309-3293-519C-3E93D8261021}"/>
          </ac:spMkLst>
        </pc:spChg>
      </pc:sldChg>
      <pc:sldChg chg="modSp">
        <pc:chgData name="Ana Schalk" userId="S::ana.schalk@tudublin.ie::df8203a8-18a7-44db-a748-a94a79bf4640" providerId="AD" clId="Web-{B1F46DC3-DCEB-5C62-4C13-626ED9790441}" dt="2026-08-06T15:09:31.852" v="16" actId="20577"/>
        <pc:sldMkLst>
          <pc:docMk/>
          <pc:sldMk cId="3247198537" sldId="864"/>
        </pc:sldMkLst>
        <pc:spChg chg="mod">
          <ac:chgData name="Ana Schalk" userId="S::ana.schalk@tudublin.ie::df8203a8-18a7-44db-a748-a94a79bf4640" providerId="AD" clId="Web-{B1F46DC3-DCEB-5C62-4C13-626ED9790441}" dt="2026-08-06T15:09:31.852" v="16" actId="20577"/>
          <ac:spMkLst>
            <pc:docMk/>
            <pc:sldMk cId="3247198537" sldId="864"/>
            <ac:spMk id="3" creationId="{18458445-7BC4-55D3-8482-84BC5B149D59}"/>
          </ac:spMkLst>
        </pc:spChg>
      </pc:sldChg>
      <pc:sldChg chg="modSp">
        <pc:chgData name="Ana Schalk" userId="S::ana.schalk@tudublin.ie::df8203a8-18a7-44db-a748-a94a79bf4640" providerId="AD" clId="Web-{B1F46DC3-DCEB-5C62-4C13-626ED9790441}" dt="2026-08-06T15:09:58.774" v="33" actId="20577"/>
        <pc:sldMkLst>
          <pc:docMk/>
          <pc:sldMk cId="4191136317" sldId="865"/>
        </pc:sldMkLst>
        <pc:spChg chg="mod">
          <ac:chgData name="Ana Schalk" userId="S::ana.schalk@tudublin.ie::df8203a8-18a7-44db-a748-a94a79bf4640" providerId="AD" clId="Web-{B1F46DC3-DCEB-5C62-4C13-626ED9790441}" dt="2026-08-06T15:09:58.774" v="33" actId="20577"/>
          <ac:spMkLst>
            <pc:docMk/>
            <pc:sldMk cId="4191136317" sldId="865"/>
            <ac:spMk id="3" creationId="{79425F65-BF0E-5E54-05F9-EC21C6E83E7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3FA3A-E81B-4D84-BCB1-CB3308D502D5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607E3-9C4E-4682-9941-89E834D932B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02460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E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5144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7097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93013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47421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9260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31496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3783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117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97476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18768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IE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83616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C686AF7B-0A95-42F7-9680-2B09A537FA09}" type="datetimeFigureOut">
              <a:rPr lang="en-IE" smtClean="0"/>
              <a:t>06/08/2026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C5803CCE-003B-4B7A-BF0D-F941E2E9F03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24127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tudublin.libguides.com/GenAI/referencing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tudublin.ie/explore/about-the-university/academic-affairs/academic-quality-assurance-and-enhancement/academic-integrity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aiassessmentscale.com/" TargetMode="External"/><Relationship Id="rId2" Type="http://schemas.openxmlformats.org/officeDocument/2006/relationships/hyperlink" Target="https://tudublin.libguides.com/GenAI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jisc.ac.uk/" TargetMode="External"/><Relationship Id="rId4" Type="http://schemas.openxmlformats.org/officeDocument/2006/relationships/hyperlink" Target="https://www.unesco.org/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0EB6C-30C6-3873-B245-29B411D129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850" y="975361"/>
            <a:ext cx="10782300" cy="3393440"/>
          </a:xfrm>
        </p:spPr>
        <p:txBody>
          <a:bodyPr/>
          <a:lstStyle/>
          <a:p>
            <a:pPr algn="ctr"/>
            <a:r>
              <a:rPr lang="en-GB" sz="7200" b="1" dirty="0"/>
              <a:t>Week 4: </a:t>
            </a:r>
            <a:br>
              <a:rPr lang="en-GB" sz="7200" b="1" dirty="0"/>
            </a:br>
            <a:r>
              <a:rPr lang="en-GB" sz="7200" b="1" dirty="0"/>
              <a:t>Using GenAI for Learning</a:t>
            </a:r>
            <a:endParaRPr lang="en-IE" sz="7200" b="1" dirty="0"/>
          </a:p>
        </p:txBody>
      </p:sp>
    </p:spTree>
    <p:extLst>
      <p:ext uri="{BB962C8B-B14F-4D97-AF65-F5344CB8AC3E}">
        <p14:creationId xmlns:p14="http://schemas.microsoft.com/office/powerpoint/2010/main" val="1082548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7CF17A-14C0-16C7-7550-C240C2E2BA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1C6F1-1F6B-4EAD-B4EA-12BBAAA3D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GenAI Can Support Learning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75E08-DD19-D123-B271-A8178ADE9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3913632"/>
          </a:xfrm>
        </p:spPr>
        <p:txBody>
          <a:bodyPr>
            <a:normAutofit fontScale="85000" lnSpcReduction="20000"/>
          </a:bodyPr>
          <a:lstStyle/>
          <a:p>
            <a:r>
              <a:rPr lang="en-GB" sz="3600" b="1" u="sng" dirty="0"/>
              <a:t>Supporting Revision and Exam Preparation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3600" b="1" dirty="0"/>
              <a:t> </a:t>
            </a:r>
            <a:r>
              <a:rPr lang="en-GB" sz="3600" b="1" dirty="0"/>
              <a:t>Create revision plans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Generate mock exams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Explain incorrect answers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Test knowledge through quizzes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Suggest topics for further study</a:t>
            </a:r>
            <a:endParaRPr lang="fr-FR" sz="3600" b="1" dirty="0"/>
          </a:p>
          <a:p>
            <a:pPr marL="0" indent="0">
              <a:buNone/>
            </a:pPr>
            <a:r>
              <a:rPr lang="en-GB" sz="3600" b="1" dirty="0"/>
              <a:t>Important Note: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600" b="1" dirty="0"/>
              <a:t>GenAI should be used to support revision rather than replace it.</a:t>
            </a:r>
          </a:p>
        </p:txBody>
      </p:sp>
    </p:spTree>
    <p:extLst>
      <p:ext uri="{BB962C8B-B14F-4D97-AF65-F5344CB8AC3E}">
        <p14:creationId xmlns:p14="http://schemas.microsoft.com/office/powerpoint/2010/main" val="1489759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689EC-487D-D0D5-1230-52125507F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2328828"/>
            <a:ext cx="10772775" cy="1658198"/>
          </a:xfrm>
        </p:spPr>
        <p:txBody>
          <a:bodyPr/>
          <a:lstStyle/>
          <a:p>
            <a:pPr algn="ctr"/>
            <a:r>
              <a:rPr lang="en-GB" b="1" dirty="0"/>
              <a:t>Fun Ways of Learning</a:t>
            </a:r>
            <a:endParaRPr lang="en-IE" b="1" dirty="0"/>
          </a:p>
        </p:txBody>
      </p:sp>
      <p:sp>
        <p:nvSpPr>
          <p:cNvPr id="3" name="Plaque 2">
            <a:extLst>
              <a:ext uri="{FF2B5EF4-FFF2-40B4-BE49-F238E27FC236}">
                <a16:creationId xmlns:a16="http://schemas.microsoft.com/office/drawing/2014/main" id="{4A4FFF9F-2A3D-C1A4-7D95-D0951835C39B}"/>
              </a:ext>
            </a:extLst>
          </p:cNvPr>
          <p:cNvSpPr/>
          <p:nvPr/>
        </p:nvSpPr>
        <p:spPr>
          <a:xfrm flipH="1" flipV="1">
            <a:off x="1999931" y="1694887"/>
            <a:ext cx="8087360" cy="2926080"/>
          </a:xfrm>
          <a:prstGeom prst="plaque">
            <a:avLst/>
          </a:prstGeom>
          <a:noFill/>
          <a:ln w="762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07231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EA9ADB-256A-15A6-F899-9EE3113D2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DF122-7C35-CAAF-BCCD-42B48E670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GenAI Can Support Learning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4096E2-9032-72CA-6C18-428DD0576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3600" b="1" dirty="0"/>
              <a:t>Fun Ways of Learning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Role-Play with Historical Figures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Create a Mystery Game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Debate an AI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Create a Song, Poem or Rap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Create a Text Adventure</a:t>
            </a:r>
            <a:endParaRPr lang="en-IE" sz="3600" dirty="0"/>
          </a:p>
        </p:txBody>
      </p:sp>
    </p:spTree>
    <p:extLst>
      <p:ext uri="{BB962C8B-B14F-4D97-AF65-F5344CB8AC3E}">
        <p14:creationId xmlns:p14="http://schemas.microsoft.com/office/powerpoint/2010/main" val="1862940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CD4C2A-B0A3-5FA4-2D84-8DBFA1388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E61AF-7499-8099-2B69-4A1565DDC8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GenAI Can Support Learning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0F8089-5EF5-3B90-19B7-D99B9DD55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3600" b="1" u="sng" dirty="0"/>
              <a:t>Role-Play with Historical Figures</a:t>
            </a:r>
          </a:p>
          <a:p>
            <a:r>
              <a:rPr lang="en-GB" sz="3600" b="1" dirty="0"/>
              <a:t>Ask GenAI to act as: Albert Einstein, Ada Lovelace, Alan Turing, Marie Curie, etc.</a:t>
            </a:r>
          </a:p>
          <a:p>
            <a:r>
              <a:rPr lang="en-GB" sz="3600" b="1" dirty="0"/>
              <a:t>We can interview famous figures about their discoveries. </a:t>
            </a:r>
          </a:p>
          <a:p>
            <a:r>
              <a:rPr lang="en-GB" sz="3600" b="1" dirty="0"/>
              <a:t>Example Prompt:</a:t>
            </a:r>
          </a:p>
          <a:p>
            <a:r>
              <a:rPr lang="en-GB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Pretend you are Alan Turing. Answer my questions about computing.</a:t>
            </a:r>
            <a:endParaRPr lang="en-IE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4376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09D0B1-CA48-2B0F-45D1-516B919D75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D9321-E579-800E-FC55-75ED12A4C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GenAI Can Support Learning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AA2F4-45D1-EE5F-64AA-AE8A5EDC5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600" b="1" u="sng" dirty="0"/>
              <a:t>Create a Mystery Game </a:t>
            </a:r>
          </a:p>
          <a:p>
            <a:pPr marL="0" indent="0">
              <a:buNone/>
            </a:pPr>
            <a:r>
              <a:rPr lang="en-GB" sz="3600" b="1" dirty="0"/>
              <a:t>Turn a topic into a detective story. Transform revision into a detective adventure where each clue reveals new knowledge. </a:t>
            </a:r>
            <a:r>
              <a:rPr lang="en-IE" sz="3600" b="1" dirty="0"/>
              <a:t>Learn through investigation by solving puzzles that require subject knowledge to progress.</a:t>
            </a:r>
            <a:endParaRPr lang="en-GB" sz="3600" b="1" dirty="0"/>
          </a:p>
          <a:p>
            <a:pPr marL="0" indent="0">
              <a:buNone/>
            </a:pPr>
            <a:r>
              <a:rPr lang="en-GB" sz="3600" b="1" dirty="0"/>
              <a:t>Example Prompt: </a:t>
            </a:r>
          </a:p>
          <a:p>
            <a:pPr marL="0" indent="0">
              <a:buNone/>
            </a:pPr>
            <a:r>
              <a:rPr lang="en-GB" sz="3500" b="1" dirty="0">
                <a:latin typeface="Courier New" panose="02070309020205020404" pitchFamily="49" charset="0"/>
                <a:cs typeface="Courier New" panose="02070309020205020404" pitchFamily="49" charset="0"/>
              </a:rPr>
              <a:t>Create a murder mystery where the clues teach me about data privacy laws.</a:t>
            </a:r>
            <a:endParaRPr lang="en-GB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2324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C1BA42-595F-3DD5-0DB9-C06C9DEAD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07DE0-6885-E1D3-2723-1055657F5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GenAI Can Support Learning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AEB59-2494-C0CE-40A3-0FF8FDCB2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3600" b="1" u="sng" dirty="0"/>
              <a:t>Debate an AI </a:t>
            </a:r>
          </a:p>
          <a:p>
            <a:pPr marL="0" indent="0">
              <a:buNone/>
            </a:pPr>
            <a:r>
              <a:rPr lang="en-GB" sz="3600" b="1" dirty="0"/>
              <a:t>Challenge the AI to defend an opposing viewpoint. This encourages us to think critically, evaluate evidence, identify weaknesses in arguments, and develop stronger reasoning and communication skills.</a:t>
            </a:r>
          </a:p>
          <a:p>
            <a:pPr marL="0" indent="0">
              <a:buNone/>
            </a:pPr>
            <a:r>
              <a:rPr lang="en-GB" sz="3600" b="1" dirty="0"/>
              <a:t>Example Prompt: </a:t>
            </a:r>
          </a:p>
          <a:p>
            <a:pPr marL="0" indent="0">
              <a:buNone/>
            </a:pPr>
            <a:r>
              <a:rPr lang="en-GB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Argue that social media has more benefits than drawbacks. </a:t>
            </a:r>
          </a:p>
        </p:txBody>
      </p:sp>
    </p:spTree>
    <p:extLst>
      <p:ext uri="{BB962C8B-B14F-4D97-AF65-F5344CB8AC3E}">
        <p14:creationId xmlns:p14="http://schemas.microsoft.com/office/powerpoint/2010/main" val="14234202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38D515-3146-C57F-72CD-2F37B74CE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56850-03BE-76A2-F350-A988253D3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GenAI Can Support Learning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035B1-10DA-DE52-8580-7B384C899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3600" b="1" u="sng" dirty="0"/>
              <a:t>Create a Song, Poem or Rap</a:t>
            </a:r>
          </a:p>
          <a:p>
            <a:pPr marL="0" indent="0">
              <a:buNone/>
            </a:pPr>
            <a:r>
              <a:rPr lang="en-IE" sz="3600" dirty="0"/>
              <a:t>Turn difficult concepts into songs, poems, or raps to make them easier to remember. Music and rhythm can help improve memory and make revision more engaging and enjoyable.</a:t>
            </a:r>
            <a:r>
              <a:rPr lang="en-GB" sz="3600" b="1" dirty="0"/>
              <a:t> </a:t>
            </a:r>
          </a:p>
          <a:p>
            <a:pPr marL="0" indent="0">
              <a:buNone/>
            </a:pPr>
            <a:r>
              <a:rPr lang="en-GB" sz="3600" b="1" dirty="0"/>
              <a:t>Example Prompt: </a:t>
            </a:r>
          </a:p>
          <a:p>
            <a:pPr marL="0" indent="0">
              <a:buNone/>
            </a:pPr>
            <a:r>
              <a:rPr lang="en-GB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Write a rap explaining the difference between supervised and unsupervised learning.</a:t>
            </a:r>
            <a:endParaRPr lang="en-IE" sz="3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7760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D5356C-C0BE-2DEB-83B1-BC9A7EC65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E6204-8057-CDA0-3C84-18277B5C2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GenAI Can Support Learning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A0B8AE-0AB5-3329-7F9D-D1D7D5C0A6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1981200"/>
            <a:ext cx="10753725" cy="376618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3600" b="1" u="sng" dirty="0"/>
              <a:t>Create a Text Adventure</a:t>
            </a:r>
          </a:p>
          <a:p>
            <a:r>
              <a:rPr lang="en-IE" sz="3600" dirty="0"/>
              <a:t>Turn learning into an interactive story where your choices determine what happens next. Instead of simply reading about a topic, you learn by solving problems, answering questions, and making decisions within the story.</a:t>
            </a:r>
            <a:endParaRPr lang="en-IE" sz="3600" b="1" dirty="0"/>
          </a:p>
          <a:p>
            <a:r>
              <a:rPr lang="en-IE" sz="3600" b="1" dirty="0"/>
              <a:t>Example Prompt:</a:t>
            </a:r>
          </a:p>
          <a:p>
            <a:pPr marL="0" indent="0">
              <a:buNone/>
            </a:pPr>
            <a:r>
              <a:rPr lang="en-GB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Create a text adventure where I investigate social inequality in a city and learn about class, poverty, and social mobility.</a:t>
            </a:r>
            <a:endParaRPr lang="en-IE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IE" sz="3600" b="1" dirty="0"/>
          </a:p>
        </p:txBody>
      </p:sp>
    </p:spTree>
    <p:extLst>
      <p:ext uri="{BB962C8B-B14F-4D97-AF65-F5344CB8AC3E}">
        <p14:creationId xmlns:p14="http://schemas.microsoft.com/office/powerpoint/2010/main" val="950032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638DD-AA1D-522C-41CC-F6ADD102A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DCBDE5-4671-A0E5-10E8-E880ED4978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850" y="975361"/>
            <a:ext cx="10782300" cy="3422903"/>
          </a:xfrm>
        </p:spPr>
        <p:txBody>
          <a:bodyPr/>
          <a:lstStyle/>
          <a:p>
            <a:pPr algn="ctr"/>
            <a:r>
              <a:rPr lang="en-GB" sz="7200" b="1" dirty="0"/>
              <a:t>Academic Integrity </a:t>
            </a:r>
            <a:br>
              <a:rPr lang="en-GB" sz="7200" b="1" dirty="0"/>
            </a:br>
            <a:r>
              <a:rPr lang="en-GB" sz="7200" b="1" dirty="0"/>
              <a:t>and GenAI</a:t>
            </a:r>
          </a:p>
        </p:txBody>
      </p:sp>
    </p:spTree>
    <p:extLst>
      <p:ext uri="{BB962C8B-B14F-4D97-AF65-F5344CB8AC3E}">
        <p14:creationId xmlns:p14="http://schemas.microsoft.com/office/powerpoint/2010/main" val="5801452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CA2E50-4728-6BF3-8B32-8B4641A7A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A5245-10AF-0AC7-FC97-AAA7CA2CE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Academic Integrity and GenAI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29F22-795D-4DAE-356B-9626FFD40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Academic integrity means being honest and responsible in our academic work. </a:t>
            </a:r>
          </a:p>
          <a:p>
            <a:r>
              <a:rPr lang="en-GB" sz="4000" b="1" dirty="0"/>
              <a:t>We should only submit work that genuinely reflects our own learning. </a:t>
            </a:r>
          </a:p>
          <a:p>
            <a:r>
              <a:rPr lang="en-GB" sz="4000" b="1" dirty="0"/>
              <a:t>Using GenAI does not remove our responsibility for the final submission.</a:t>
            </a:r>
            <a:endParaRPr lang="en-IE" sz="4000" b="1" dirty="0"/>
          </a:p>
        </p:txBody>
      </p:sp>
    </p:spTree>
    <p:extLst>
      <p:ext uri="{BB962C8B-B14F-4D97-AF65-F5344CB8AC3E}">
        <p14:creationId xmlns:p14="http://schemas.microsoft.com/office/powerpoint/2010/main" val="1735282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170A3-D3A7-6A6F-ABF0-F8AF71256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Contents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C335F-5E13-539E-5959-995713643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GB" sz="4000" b="1" dirty="0"/>
              <a:t>How GenAI Can Support Learning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/>
              <a:t>Academic Integrity and GenAI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/>
              <a:t>Good Uses and Bad Uses of GenAI</a:t>
            </a:r>
          </a:p>
          <a:p>
            <a:pPr marL="742950" indent="-742950">
              <a:buFont typeface="+mj-lt"/>
              <a:buAutoNum type="arabicPeriod"/>
            </a:pPr>
            <a:r>
              <a:rPr lang="en-GB" sz="4000" b="1" dirty="0"/>
              <a:t>ACTIVITY</a:t>
            </a:r>
            <a:endParaRPr lang="en-IE" sz="4000" b="1" dirty="0"/>
          </a:p>
        </p:txBody>
      </p:sp>
    </p:spTree>
    <p:extLst>
      <p:ext uri="{BB962C8B-B14F-4D97-AF65-F5344CB8AC3E}">
        <p14:creationId xmlns:p14="http://schemas.microsoft.com/office/powerpoint/2010/main" val="12389263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BEE894-0C94-8741-E2D9-912526B92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DAF47-8632-C7DB-3921-812974CC6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Academic Integrity and GenAI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F3062-1D61-44BB-9D43-7A8441ED5F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sz="3600" b="1" dirty="0"/>
              <a:t>GenAI can support learning, but misuse can undermine academic integrity. Potential Issues include: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600" b="1" dirty="0"/>
              <a:t>Submitting AI-generated work as our own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600" b="1" dirty="0"/>
              <a:t>Using AI to complete assessments without permission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600" b="1" dirty="0"/>
              <a:t>Fabricating references or sources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600" b="1" dirty="0"/>
              <a:t>Over-reliance on AI instead of learning </a:t>
            </a:r>
          </a:p>
        </p:txBody>
      </p:sp>
    </p:spTree>
    <p:extLst>
      <p:ext uri="{BB962C8B-B14F-4D97-AF65-F5344CB8AC3E}">
        <p14:creationId xmlns:p14="http://schemas.microsoft.com/office/powerpoint/2010/main" val="6914947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05010B-5C02-74BB-72B2-4F392A962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AD81D-6D6B-3B08-F31B-FCC545D36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Academic Integrity and GenAI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60927-4E67-B1B8-A844-9006FBF9C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solidFill>
                  <a:schemeClr val="tx1"/>
                </a:solidFill>
              </a:rPr>
              <a:t>Different lecturers will wish us to use GenAI to different degrees.</a:t>
            </a:r>
            <a:br>
              <a:rPr lang="en-GB" sz="4000" b="1" dirty="0">
                <a:solidFill>
                  <a:schemeClr val="tx1"/>
                </a:solidFill>
              </a:rPr>
            </a:br>
            <a:br>
              <a:rPr lang="en-GB" sz="4000" b="1" dirty="0">
                <a:solidFill>
                  <a:schemeClr val="tx1"/>
                </a:solidFill>
              </a:rPr>
            </a:br>
            <a:r>
              <a:rPr lang="en-GB" sz="4000" b="1" dirty="0">
                <a:solidFill>
                  <a:schemeClr val="tx1"/>
                </a:solidFill>
              </a:rPr>
              <a:t>So some might say “No GenAI allowed”, and others may say “GenAI allowed for everything”, and even others might say “GenAI for some things and not others”.</a:t>
            </a:r>
            <a:endParaRPr lang="en-IE" sz="3600" b="1" i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8587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999C1C-04A8-7471-CDB3-3503E2012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five-level Artificial Intelligence Assessment Scale (AIAS) displayed as a colour-coded table ranging from red (Level 1) to green (Level 5). The scale explains how AI may be used in assessments:&#10;&#10;Level 1 – No AI (Red): Students must complete the assessment entirely without AI assistance. AI must not be used at any stage.&#10;Level 2 – AI-Assisted Idea Generation and Structuring (Orange): AI may be used for brainstorming, planning, and generating ideas, but no AI-generated content may appear in the final submission.&#10;Level 3 – AI-Assisted Editing (Yellow): AI may be used to improve clarity, grammar, or quality of student-created work. No new content may be generated by AI. The original work without AI edits must be provided in an appendix.&#10;Level 4 – AI Task Completion, Human Evaluation (Light Green): AI may be used to complete specific parts of the assessment. Students must critically evaluate and discuss the AI-generated content. AI-generated content must be cited.&#10;Level 5 – Full AI (Green): AI may be used throughout the assessment as a collaborative tool or “co-pilot.” Students can use AI to support their work and do not need to identify which content was generated by AI.&#10;&#10;The colour gradient indicates increasing levels of permitted AI use, from no AI at Level 1 to unrestricted AI use at Level 5.">
            <a:extLst>
              <a:ext uri="{FF2B5EF4-FFF2-40B4-BE49-F238E27FC236}">
                <a16:creationId xmlns:a16="http://schemas.microsoft.com/office/drawing/2014/main" id="{8CA5B8EE-9276-3CC7-DEA0-1D80F0DFBE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320" y="460706"/>
            <a:ext cx="6522720" cy="59365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6C93FA-A297-07EF-34D6-7FEEDC0F9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20486"/>
            <a:ext cx="4455160" cy="5453743"/>
          </a:xfrm>
        </p:spPr>
        <p:txBody>
          <a:bodyPr>
            <a:normAutofit/>
          </a:bodyPr>
          <a:lstStyle/>
          <a:p>
            <a:r>
              <a:rPr lang="en-GB" sz="4000" b="1" dirty="0">
                <a:solidFill>
                  <a:schemeClr val="tx1"/>
                </a:solidFill>
                <a:latin typeface="+mn-lt"/>
              </a:rPr>
              <a:t>Here’s a scale, from “No AI” to “Full AI”, with three levels of usage in between:</a:t>
            </a:r>
            <a:br>
              <a:rPr lang="en-GB" sz="4000" b="1" dirty="0">
                <a:solidFill>
                  <a:schemeClr val="tx1"/>
                </a:solidFill>
                <a:latin typeface="+mn-lt"/>
              </a:rPr>
            </a:br>
            <a:br>
              <a:rPr lang="en-GB" sz="3200" b="1" dirty="0">
                <a:solidFill>
                  <a:schemeClr val="tx1"/>
                </a:solidFill>
                <a:latin typeface="+mn-lt"/>
              </a:rPr>
            </a:br>
            <a:r>
              <a:rPr lang="it-IT" sz="3200" b="1" dirty="0">
                <a:solidFill>
                  <a:schemeClr val="tx1"/>
                </a:solidFill>
                <a:latin typeface="+mn-lt"/>
              </a:rPr>
              <a:t>1. No AI permitted </a:t>
            </a:r>
            <a:br>
              <a:rPr lang="it-IT" sz="3200" b="1" dirty="0">
                <a:solidFill>
                  <a:schemeClr val="tx1"/>
                </a:solidFill>
                <a:latin typeface="+mn-lt"/>
              </a:rPr>
            </a:br>
            <a:r>
              <a:rPr lang="it-IT" sz="3200" b="1" dirty="0">
                <a:solidFill>
                  <a:schemeClr val="tx1"/>
                </a:solidFill>
                <a:latin typeface="+mn-lt"/>
              </a:rPr>
              <a:t>2. Limited AI support </a:t>
            </a:r>
            <a:br>
              <a:rPr lang="it-IT" sz="3200" b="1" dirty="0">
                <a:solidFill>
                  <a:schemeClr val="tx1"/>
                </a:solidFill>
                <a:latin typeface="+mn-lt"/>
              </a:rPr>
            </a:br>
            <a:r>
              <a:rPr lang="it-IT" sz="3200" b="1" dirty="0">
                <a:solidFill>
                  <a:schemeClr val="tx1"/>
                </a:solidFill>
                <a:latin typeface="+mn-lt"/>
              </a:rPr>
              <a:t>3. AI-assisted work </a:t>
            </a:r>
            <a:br>
              <a:rPr lang="it-IT" sz="3200" b="1" dirty="0">
                <a:solidFill>
                  <a:schemeClr val="tx1"/>
                </a:solidFill>
                <a:latin typeface="+mn-lt"/>
              </a:rPr>
            </a:br>
            <a:r>
              <a:rPr lang="it-IT" sz="3200" b="1" dirty="0">
                <a:solidFill>
                  <a:schemeClr val="tx1"/>
                </a:solidFill>
                <a:latin typeface="+mn-lt"/>
              </a:rPr>
              <a:t>4. AI collaboration </a:t>
            </a:r>
            <a:br>
              <a:rPr lang="it-IT" sz="3200" b="1" dirty="0">
                <a:solidFill>
                  <a:schemeClr val="tx1"/>
                </a:solidFill>
                <a:latin typeface="+mn-lt"/>
              </a:rPr>
            </a:br>
            <a:r>
              <a:rPr lang="it-IT" sz="3200" b="1" dirty="0">
                <a:solidFill>
                  <a:schemeClr val="tx1"/>
                </a:solidFill>
                <a:latin typeface="+mn-lt"/>
              </a:rPr>
              <a:t>5. AI-integrated assessment</a:t>
            </a:r>
            <a:endParaRPr lang="en-IE" sz="3200" b="1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7033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06B4EA-F890-0C0F-713F-AEF7E70DA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8D67E-39D4-32F4-3E84-A00FE7DAD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Academic Integrity and GenAI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BA7B0F-E044-A431-EDAD-87BD81073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It’s vitally important that we develop our own understanding and skills, and make our university experience as rich as possible.</a:t>
            </a:r>
          </a:p>
          <a:p>
            <a:r>
              <a:rPr lang="en-GB" sz="4000" b="1" dirty="0"/>
              <a:t>Using GenAI without permission can count as academic misconduct. </a:t>
            </a:r>
          </a:p>
          <a:p>
            <a:r>
              <a:rPr lang="en-GB" sz="4000" b="1" dirty="0"/>
              <a:t>So we should always ask if we're unsure!</a:t>
            </a:r>
            <a:endParaRPr lang="en-IE" sz="3600" b="1" dirty="0"/>
          </a:p>
        </p:txBody>
      </p:sp>
    </p:spTree>
    <p:extLst>
      <p:ext uri="{BB962C8B-B14F-4D97-AF65-F5344CB8AC3E}">
        <p14:creationId xmlns:p14="http://schemas.microsoft.com/office/powerpoint/2010/main" val="10715435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1A4400-32BA-EEBA-5426-F80645E23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90BA2-694B-2A6F-F2E5-EE855664E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Academic Integrity and GenAI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7BDF3-5A42-9CCC-3B33-9E1819181C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4000" b="1" dirty="0"/>
              <a:t>The TU Dublin Library provides a clear set of instructions of how to cite and reference the use of </a:t>
            </a:r>
            <a:r>
              <a:rPr lang="en-GB" sz="4000" b="1"/>
              <a:t>GenAI correctly.</a:t>
            </a:r>
            <a:endParaRPr lang="en-GB" sz="4000" b="1" dirty="0"/>
          </a:p>
          <a:p>
            <a:r>
              <a:rPr lang="en-IE" sz="3600" b="1" dirty="0">
                <a:hlinkClick r:id="rId2"/>
              </a:rPr>
              <a:t>https://tudublin.libguides.com/GenAI/referencing</a:t>
            </a:r>
            <a:endParaRPr lang="en-IE" sz="3600" b="1" dirty="0"/>
          </a:p>
          <a:p>
            <a:endParaRPr lang="en-IE" sz="3600" b="1" dirty="0"/>
          </a:p>
          <a:p>
            <a:endParaRPr lang="en-GB" sz="40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03A3403-A69B-FD7D-511A-1505CFD2E3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189" y="499533"/>
            <a:ext cx="1440000" cy="145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3477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C56C0E-F227-00A1-283B-5023CB238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FDB8E-C92F-54CF-853A-B9023321A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Academic Integrity and GenAI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AD9C-64ED-9A00-372D-377D3D3171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4000" b="1" dirty="0"/>
              <a:t>The TU Dublin Academic Integrity page provides a clear overview of why honesty matters in higher education, and what counts as misconduct, and the consequences of breaching academic integrity policies.</a:t>
            </a:r>
          </a:p>
          <a:p>
            <a:r>
              <a:rPr lang="en-GB" sz="4000" b="1" dirty="0">
                <a:hlinkClick r:id="rId2"/>
              </a:rPr>
              <a:t>https://www.tudublin.ie/explore/about-the-university/academic-affairs/academic-quality-assurance-and-enhancement/academic-integrity/</a:t>
            </a:r>
            <a:endParaRPr lang="en-GB" sz="4000" b="1" dirty="0"/>
          </a:p>
          <a:p>
            <a:endParaRPr lang="en-GB" sz="4000" b="1" dirty="0"/>
          </a:p>
          <a:p>
            <a:endParaRPr lang="en-IE" sz="36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65C118-2CB8-491E-982A-FD18FBFFF4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189" y="499533"/>
            <a:ext cx="1440000" cy="1459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7518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1FD05-EA76-635D-B2D5-BFC9CE54C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Academic Integrity and GenAI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7CA14-E746-3717-B295-F7FE45F02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sz="3200" b="1" u="sng" dirty="0"/>
              <a:t>KEY TAKEAWAY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GenAI can be an effective learning assistant when used responsibly to: Understand concepts, Summarise information, Create study materials, and Support revision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Do not use it to: Replace your own learning, or Complete assessments dishonestly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200" b="1" dirty="0"/>
              <a:t>The goal is to learn with AI, not let AI learn for you.</a:t>
            </a:r>
          </a:p>
        </p:txBody>
      </p:sp>
    </p:spTree>
    <p:extLst>
      <p:ext uri="{BB962C8B-B14F-4D97-AF65-F5344CB8AC3E}">
        <p14:creationId xmlns:p14="http://schemas.microsoft.com/office/powerpoint/2010/main" val="30521836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13D5D-EC5A-9F62-8470-606AC182B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91F2B-ABE1-B88A-6067-B3D1AE10F8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850" y="975361"/>
            <a:ext cx="10782300" cy="3249167"/>
          </a:xfrm>
        </p:spPr>
        <p:txBody>
          <a:bodyPr/>
          <a:lstStyle/>
          <a:p>
            <a:pPr algn="ctr"/>
            <a:r>
              <a:rPr lang="en-GB" sz="7200" b="1" dirty="0"/>
              <a:t>Good Uses and Bad Uses </a:t>
            </a:r>
            <a:br>
              <a:rPr lang="en-GB" sz="7200" b="1" dirty="0"/>
            </a:br>
            <a:r>
              <a:rPr lang="en-GB" sz="7200" b="1" dirty="0"/>
              <a:t>of GenAI</a:t>
            </a:r>
          </a:p>
        </p:txBody>
      </p:sp>
    </p:spTree>
    <p:extLst>
      <p:ext uri="{BB962C8B-B14F-4D97-AF65-F5344CB8AC3E}">
        <p14:creationId xmlns:p14="http://schemas.microsoft.com/office/powerpoint/2010/main" val="30265732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555DB5-2E93-A967-5D3A-1DC9C697C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8956A-8361-A95B-5991-4D71D19C6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Good Uses and Bad Uses of GenAI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4DA4D-0923-12DD-5CB5-77F2B4E747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E" sz="4000" b="1" dirty="0"/>
              <a:t>Using GenAI to support learning can improve understanding, revision, and study skills. However, using it to avoid learning or complete assessments dishonestly can undermine academic integrity. The key question is:</a:t>
            </a:r>
          </a:p>
          <a:p>
            <a:r>
              <a:rPr lang="en-IE" sz="4000" b="1" i="1" dirty="0"/>
              <a:t>Is GenAI helping us learn, or doing the learning for us?</a:t>
            </a:r>
          </a:p>
          <a:p>
            <a:r>
              <a:rPr lang="en-IE" sz="4000" b="1" dirty="0"/>
              <a:t>Let's look at some examples of appropriate and inappropriate uses of GenAI in education.</a:t>
            </a:r>
          </a:p>
        </p:txBody>
      </p:sp>
    </p:spTree>
    <p:extLst>
      <p:ext uri="{BB962C8B-B14F-4D97-AF65-F5344CB8AC3E}">
        <p14:creationId xmlns:p14="http://schemas.microsoft.com/office/powerpoint/2010/main" val="38975805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31B5AC-1424-412E-EF36-9D8287CBE8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49CA6-2D83-B310-9640-07CB5DF1F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Good Uses and Bad Uses of GenAI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7C3920-2EC2-47EF-6710-E867FC2C9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IE" sz="4000" b="1" dirty="0"/>
              <a:t>Examples of appropriate use:</a:t>
            </a:r>
          </a:p>
          <a:p>
            <a:r>
              <a:rPr lang="en-IE" sz="4000" b="1" dirty="0">
                <a:solidFill>
                  <a:srgbClr val="00B050"/>
                </a:solidFill>
              </a:rPr>
              <a:t>✓</a:t>
            </a:r>
            <a:r>
              <a:rPr lang="en-IE" sz="4000" b="1" dirty="0"/>
              <a:t> Summarising readings</a:t>
            </a:r>
          </a:p>
          <a:p>
            <a:r>
              <a:rPr lang="en-IE" sz="4000" b="1" dirty="0">
                <a:solidFill>
                  <a:srgbClr val="00B050"/>
                </a:solidFill>
              </a:rPr>
              <a:t>✓</a:t>
            </a:r>
            <a:r>
              <a:rPr lang="en-IE" sz="4000" b="1" dirty="0"/>
              <a:t> Creating revision notes</a:t>
            </a:r>
          </a:p>
          <a:p>
            <a:r>
              <a:rPr lang="en-IE" sz="4000" b="1" dirty="0">
                <a:solidFill>
                  <a:srgbClr val="00B050"/>
                </a:solidFill>
              </a:rPr>
              <a:t>✓</a:t>
            </a:r>
            <a:r>
              <a:rPr lang="en-IE" sz="4000" b="1" dirty="0"/>
              <a:t> Brainstorming ideas, </a:t>
            </a:r>
          </a:p>
          <a:p>
            <a:r>
              <a:rPr lang="en-IE" sz="4000" b="1" dirty="0">
                <a:solidFill>
                  <a:srgbClr val="00B050"/>
                </a:solidFill>
              </a:rPr>
              <a:t>✓</a:t>
            </a:r>
            <a:r>
              <a:rPr lang="en-IE" sz="4000" b="1" dirty="0"/>
              <a:t> Generating practice questions</a:t>
            </a:r>
          </a:p>
          <a:p>
            <a:r>
              <a:rPr lang="en-IE" sz="4000" b="1" dirty="0">
                <a:solidFill>
                  <a:srgbClr val="00B050"/>
                </a:solidFill>
              </a:rPr>
              <a:t>✓</a:t>
            </a:r>
            <a:r>
              <a:rPr lang="en-IE" sz="4000" b="1" dirty="0"/>
              <a:t> Explaining difficult concepts</a:t>
            </a:r>
          </a:p>
          <a:p>
            <a:r>
              <a:rPr lang="en-IE" sz="4000" b="1" dirty="0">
                <a:solidFill>
                  <a:srgbClr val="00B050"/>
                </a:solidFill>
              </a:rPr>
              <a:t>✓</a:t>
            </a:r>
            <a:r>
              <a:rPr lang="en-IE" sz="4000" b="1" dirty="0"/>
              <a:t> Creating study schedules</a:t>
            </a:r>
          </a:p>
          <a:p>
            <a:r>
              <a:rPr lang="en-IE" sz="4000" b="1" dirty="0"/>
              <a:t>These uses support learning without replacing it.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9A8A24-A1FF-CD0B-034D-3A63D019C0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345" y="2111259"/>
            <a:ext cx="1781999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450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D0D00-BC9A-1BC4-6773-B4E0F5586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FD6E2-9120-E6AA-A20D-2F741E6E25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850" y="975361"/>
            <a:ext cx="10782300" cy="3468623"/>
          </a:xfrm>
        </p:spPr>
        <p:txBody>
          <a:bodyPr/>
          <a:lstStyle/>
          <a:p>
            <a:pPr algn="ctr"/>
            <a:r>
              <a:rPr lang="en-GB" sz="7200" b="1" dirty="0"/>
              <a:t>How GenAI Can </a:t>
            </a:r>
            <a:br>
              <a:rPr lang="en-GB" sz="7200" b="1" dirty="0"/>
            </a:br>
            <a:r>
              <a:rPr lang="en-GB" sz="7200" b="1" dirty="0"/>
              <a:t>Support Learning</a:t>
            </a:r>
            <a:endParaRPr lang="en-IE" sz="7200" b="1" dirty="0"/>
          </a:p>
        </p:txBody>
      </p:sp>
    </p:spTree>
    <p:extLst>
      <p:ext uri="{BB962C8B-B14F-4D97-AF65-F5344CB8AC3E}">
        <p14:creationId xmlns:p14="http://schemas.microsoft.com/office/powerpoint/2010/main" val="7577865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77A845-0A05-EFA2-6238-0E9911B8B0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77CF4-56E8-E15B-3E9C-28CE461F2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Good Uses and Bad Uses of GenAI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CB1B3-1BF5-BEFA-CFB8-739F3A3437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IE" sz="4000" b="1" dirty="0"/>
              <a:t>Examples of inappropriate use:</a:t>
            </a:r>
          </a:p>
          <a:p>
            <a:r>
              <a:rPr lang="en-IE" sz="4000" b="1" dirty="0">
                <a:solidFill>
                  <a:srgbClr val="FF0000"/>
                </a:solidFill>
              </a:rPr>
              <a:t>✗</a:t>
            </a:r>
            <a:r>
              <a:rPr lang="en-IE" sz="4000" b="1" dirty="0"/>
              <a:t> Submitting AI-generated assignments as your own</a:t>
            </a:r>
          </a:p>
          <a:p>
            <a:r>
              <a:rPr lang="en-IE" sz="4000" b="1" dirty="0">
                <a:solidFill>
                  <a:srgbClr val="FF0000"/>
                </a:solidFill>
              </a:rPr>
              <a:t>✗</a:t>
            </a:r>
            <a:r>
              <a:rPr lang="en-IE" sz="4000" b="1" dirty="0"/>
              <a:t> Generating essays without understanding them</a:t>
            </a:r>
          </a:p>
          <a:p>
            <a:r>
              <a:rPr lang="en-IE" sz="4000" b="1" dirty="0">
                <a:solidFill>
                  <a:srgbClr val="FF0000"/>
                </a:solidFill>
              </a:rPr>
              <a:t>✗</a:t>
            </a:r>
            <a:r>
              <a:rPr lang="en-IE" sz="4000" b="1" dirty="0"/>
              <a:t> Using fabricated references</a:t>
            </a:r>
          </a:p>
          <a:p>
            <a:r>
              <a:rPr lang="en-IE" sz="4000" b="1" dirty="0">
                <a:solidFill>
                  <a:srgbClr val="FF0000"/>
                </a:solidFill>
              </a:rPr>
              <a:t>✗</a:t>
            </a:r>
            <a:r>
              <a:rPr lang="en-IE" sz="4000" b="1" dirty="0"/>
              <a:t> Circumventing assessment requirements</a:t>
            </a:r>
          </a:p>
          <a:p>
            <a:r>
              <a:rPr lang="en-IE" sz="4000" b="1" dirty="0">
                <a:solidFill>
                  <a:srgbClr val="FF0000"/>
                </a:solidFill>
              </a:rPr>
              <a:t>✗</a:t>
            </a:r>
            <a:r>
              <a:rPr lang="en-IE" sz="4000" b="1" dirty="0"/>
              <a:t> Copying </a:t>
            </a:r>
            <a:r>
              <a:rPr lang="en-IE" sz="4000" b="1" dirty="0">
                <a:solidFill>
                  <a:schemeClr val="tx1"/>
                </a:solidFill>
              </a:rPr>
              <a:t>Gen</a:t>
            </a:r>
            <a:r>
              <a:rPr lang="en-IE" sz="4000" b="1" dirty="0"/>
              <a:t>AI output without verification</a:t>
            </a:r>
          </a:p>
          <a:p>
            <a:r>
              <a:rPr lang="en-IE" sz="4000" b="1" dirty="0">
                <a:solidFill>
                  <a:srgbClr val="FF0000"/>
                </a:solidFill>
              </a:rPr>
              <a:t>✗ </a:t>
            </a:r>
            <a:r>
              <a:rPr lang="en-IE" sz="4000" b="1" dirty="0">
                <a:solidFill>
                  <a:schemeClr val="tx1"/>
                </a:solidFill>
              </a:rPr>
              <a:t>Letting GenAI doing the thinking</a:t>
            </a:r>
          </a:p>
          <a:p>
            <a:r>
              <a:rPr lang="en-IE" sz="4000" b="1" dirty="0"/>
              <a:t>These practices breach academic integrity policies.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B6430C8-F5DE-0C56-7889-BDF1738CE2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231" y="2124321"/>
            <a:ext cx="1754046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576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C278A7-9FFA-7096-3424-8BB779B59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249CE-59D5-E8B0-B981-AE93A5EE4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Good Uses and Bad Uses of GenAI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BD7BC-AF84-B428-6A0F-63F789AFE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4000" b="1" dirty="0"/>
              <a:t>Good Use</a:t>
            </a:r>
          </a:p>
          <a:p>
            <a:r>
              <a:rPr lang="en-GB" sz="4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"I don't understand this concept. Can you explain it differently?" </a:t>
            </a:r>
          </a:p>
          <a:p>
            <a:r>
              <a:rPr lang="en-GB" sz="4000" b="1" dirty="0"/>
              <a:t>Bad Use</a:t>
            </a:r>
          </a:p>
          <a:p>
            <a:r>
              <a:rPr lang="en-GB" sz="4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"Write my assignment for me." </a:t>
            </a:r>
          </a:p>
          <a:p>
            <a:r>
              <a:rPr lang="en-GB" sz="4000" b="1" dirty="0"/>
              <a:t>The difference is whether AI supports learning or replaces learning.</a:t>
            </a:r>
            <a:endParaRPr lang="en-IE" sz="4000" b="1" dirty="0"/>
          </a:p>
        </p:txBody>
      </p:sp>
    </p:spTree>
    <p:extLst>
      <p:ext uri="{BB962C8B-B14F-4D97-AF65-F5344CB8AC3E}">
        <p14:creationId xmlns:p14="http://schemas.microsoft.com/office/powerpoint/2010/main" val="40557218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74E0D8-FE8E-03BF-42E9-915F5CA08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FC5F0-5294-F353-5CBD-295C6558F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Good Uses and Bad Uses of GenAI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4D66E-6828-8C95-4B0C-F8ECA8C785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4000" b="1" dirty="0"/>
              <a:t>Good Use</a:t>
            </a:r>
          </a:p>
          <a:p>
            <a:r>
              <a:rPr lang="en-GB" sz="4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"Create a quiz to help me revise." </a:t>
            </a:r>
          </a:p>
          <a:p>
            <a:r>
              <a:rPr lang="en-GB" sz="4000" b="1" dirty="0"/>
              <a:t>Bad Use</a:t>
            </a:r>
          </a:p>
          <a:p>
            <a:r>
              <a:rPr lang="en-GB" sz="4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"Complete my online test.“</a:t>
            </a:r>
          </a:p>
          <a:p>
            <a:r>
              <a:rPr lang="en-GB" sz="4000" b="1" dirty="0"/>
              <a:t>Again, the difference is whether AI supports learning or replaces learning.</a:t>
            </a:r>
            <a:endParaRPr lang="en-IE" sz="4000" b="1" dirty="0"/>
          </a:p>
        </p:txBody>
      </p:sp>
    </p:spTree>
    <p:extLst>
      <p:ext uri="{BB962C8B-B14F-4D97-AF65-F5344CB8AC3E}">
        <p14:creationId xmlns:p14="http://schemas.microsoft.com/office/powerpoint/2010/main" val="4190904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15526-CE9D-9A2E-3658-B44343D0B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ABFDD-1038-ED7A-0C96-350D5E60B2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850" y="975361"/>
            <a:ext cx="10782300" cy="2753359"/>
          </a:xfrm>
        </p:spPr>
        <p:txBody>
          <a:bodyPr/>
          <a:lstStyle/>
          <a:p>
            <a:pPr algn="ctr"/>
            <a:r>
              <a:rPr lang="en-GB" dirty="0"/>
              <a:t>ACTIVITY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258890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1F1E19-A13A-4DCF-AF26-64F593BAAD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16EDE-7F55-4B3D-8112-B1AD7BFF7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Activity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40669-5FCF-1B02-33A3-F7B1EDED7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4000" b="1" u="sng" dirty="0"/>
              <a:t>Create Your Own Study Assistant</a:t>
            </a:r>
          </a:p>
          <a:p>
            <a:r>
              <a:rPr lang="en-GB" sz="4000" b="1" dirty="0"/>
              <a:t>Working in pairs: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900" b="1" dirty="0"/>
              <a:t>Choose a topic you are currently studying.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900" b="1" dirty="0"/>
              <a:t>Use GenAI to generate: A summary, A short quiz, and Flashcards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900" b="1" dirty="0"/>
              <a:t>Evaluate the quality of the output. Check for errors or missing information.</a:t>
            </a:r>
            <a:endParaRPr lang="en-IE" sz="3900" b="1" dirty="0"/>
          </a:p>
        </p:txBody>
      </p:sp>
    </p:spTree>
    <p:extLst>
      <p:ext uri="{BB962C8B-B14F-4D97-AF65-F5344CB8AC3E}">
        <p14:creationId xmlns:p14="http://schemas.microsoft.com/office/powerpoint/2010/main" val="36517812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8506FB-475C-07B7-1472-E2D24B54E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09F89-8684-8DA3-D3D9-505590696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Activity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A014F3-AC2D-6CCF-21A7-1DEDA3F43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4000" b="1" dirty="0"/>
              <a:t>Discussion Questions: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Did the summary capture the key ideas?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Were the quiz questions useful?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Were any answers incorrect?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How could the prompts be improved?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Would these materials help you revise?</a:t>
            </a:r>
            <a:endParaRPr lang="en-IE" sz="3600" b="1" dirty="0"/>
          </a:p>
        </p:txBody>
      </p:sp>
    </p:spTree>
    <p:extLst>
      <p:ext uri="{BB962C8B-B14F-4D97-AF65-F5344CB8AC3E}">
        <p14:creationId xmlns:p14="http://schemas.microsoft.com/office/powerpoint/2010/main" val="19544145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E35A86-A682-8B42-5D57-553C16196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5EE19-5D3E-6BA5-7796-DD5BB38D3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Further Reading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6F5B4-D640-1F9A-D14D-65BD039878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E" sz="3200" b="1" dirty="0"/>
              <a:t>TU Dublin Generative AI Guide</a:t>
            </a:r>
          </a:p>
          <a:p>
            <a:r>
              <a:rPr lang="en-IE" sz="3200" dirty="0">
                <a:hlinkClick r:id="rId2"/>
              </a:rPr>
              <a:t>https://tudublin.libguides.com/GenAI</a:t>
            </a:r>
            <a:endParaRPr lang="en-IE" sz="3200" dirty="0"/>
          </a:p>
          <a:p>
            <a:r>
              <a:rPr lang="en-IE" sz="3200" b="1" dirty="0"/>
              <a:t>AI Assessment Scale (AIAS)</a:t>
            </a:r>
          </a:p>
          <a:p>
            <a:r>
              <a:rPr lang="en-IE" sz="3200" dirty="0">
                <a:hlinkClick r:id="rId3"/>
              </a:rPr>
              <a:t>https://aiassessmentscale.com</a:t>
            </a:r>
            <a:endParaRPr lang="en-IE" sz="3200" dirty="0"/>
          </a:p>
          <a:p>
            <a:r>
              <a:rPr lang="en-IE" sz="3200" b="1" dirty="0"/>
              <a:t>UNESCO Guidance for Generative AI in Education</a:t>
            </a:r>
          </a:p>
          <a:p>
            <a:r>
              <a:rPr lang="en-IE" sz="3200" dirty="0">
                <a:hlinkClick r:id="rId4"/>
              </a:rPr>
              <a:t>https://www.unesco.org</a:t>
            </a:r>
            <a:endParaRPr lang="en-IE" sz="3200" dirty="0"/>
          </a:p>
          <a:p>
            <a:r>
              <a:rPr lang="en-IE" sz="3200" b="1" dirty="0"/>
              <a:t>JISC Generative AI Resources</a:t>
            </a:r>
          </a:p>
          <a:p>
            <a:r>
              <a:rPr lang="en-IE" sz="3200" dirty="0">
                <a:hlinkClick r:id="rId5"/>
              </a:rPr>
              <a:t>https://www.jisc.ac.uk</a:t>
            </a:r>
            <a:endParaRPr lang="en-IE" sz="3200" dirty="0"/>
          </a:p>
        </p:txBody>
      </p:sp>
    </p:spTree>
    <p:extLst>
      <p:ext uri="{BB962C8B-B14F-4D97-AF65-F5344CB8AC3E}">
        <p14:creationId xmlns:p14="http://schemas.microsoft.com/office/powerpoint/2010/main" val="19721721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E8DBE92-2331-4285-8226-D398190D3E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66261" y="2129883"/>
            <a:ext cx="5830468" cy="3660714"/>
          </a:xfrm>
        </p:spPr>
        <p:txBody>
          <a:bodyPr anchor="ctr">
            <a:normAutofit/>
          </a:bodyPr>
          <a:lstStyle/>
          <a:p>
            <a:r>
              <a:rPr lang="en-IE" sz="7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Thanks !!!</a:t>
            </a:r>
            <a:br>
              <a:rPr lang="en-IE" sz="7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IE" sz="7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D6F6937-3B5A-4391-9F37-58A571B36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80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962AC3C-FEB4-4C6A-8CA6-D570CD0098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4346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129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F7C90D-F6CC-69C4-B1D4-D590BDE7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3F833-FA6A-D5DD-86B2-D0541803A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GenAI Can Support Learning</a:t>
            </a:r>
            <a:endParaRPr lang="en-I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A8383E-99F0-351B-CF3C-F88D36543B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sz="4000" b="1" dirty="0"/>
              <a:t>GenAI can be a powerful study tool when used well. </a:t>
            </a:r>
          </a:p>
          <a:p>
            <a:r>
              <a:rPr lang="en-GB" sz="4000" b="1" dirty="0"/>
              <a:t>The most effective use of GenAI is as a learning assistant, </a:t>
            </a:r>
            <a:r>
              <a:rPr lang="en-GB" sz="4000" b="1"/>
              <a:t>not as a </a:t>
            </a:r>
            <a:r>
              <a:rPr lang="en-GB" sz="4000" b="1" dirty="0"/>
              <a:t>replacement for thinking and studying.</a:t>
            </a:r>
          </a:p>
          <a:p>
            <a:r>
              <a:rPr lang="en-GB" sz="4000" b="1"/>
              <a:t>Used well, GenAI can expand your learning.</a:t>
            </a:r>
            <a:endParaRPr lang="en-IE" sz="3600" b="1"/>
          </a:p>
        </p:txBody>
      </p:sp>
    </p:spTree>
    <p:extLst>
      <p:ext uri="{BB962C8B-B14F-4D97-AF65-F5344CB8AC3E}">
        <p14:creationId xmlns:p14="http://schemas.microsoft.com/office/powerpoint/2010/main" val="3006754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A14CE-BDFF-4EA8-8E06-DF3230E62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GenAI Can Support Learning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F6F80-C309-3293-519C-3E93D82610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GB" sz="3600" b="1" dirty="0"/>
              <a:t>It can help us: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Understand complex topics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Summarise large amounts of information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/>
              <a:t> Elaborate study materials </a:t>
            </a:r>
            <a:endParaRPr lang="en-GB" sz="3600" b="1">
              <a:ea typeface="Calibri Light"/>
              <a:cs typeface="Calibri Ligh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Generate practice questions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Support revision and exam preparation</a:t>
            </a:r>
            <a:endParaRPr lang="en-IE" sz="3600" dirty="0"/>
          </a:p>
        </p:txBody>
      </p:sp>
    </p:spTree>
    <p:extLst>
      <p:ext uri="{BB962C8B-B14F-4D97-AF65-F5344CB8AC3E}">
        <p14:creationId xmlns:p14="http://schemas.microsoft.com/office/powerpoint/2010/main" val="13036182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D8CA77-2DDF-442E-28F2-2957A5A27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293BF-BD92-CA07-F3FA-594D1AD94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GenAI Can Support Learning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0FF2F3-1EB5-DFB4-59FE-53A29C3FAF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3600" b="1" u="sng" dirty="0"/>
              <a:t>Understanding Complex Topics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Provide step-by-step explanations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Use simpler language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Provide real world examples, and analogies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Adjust explanations for different levels of knowledge </a:t>
            </a:r>
          </a:p>
          <a:p>
            <a:pPr marL="0" indent="0">
              <a:buNone/>
            </a:pPr>
            <a:r>
              <a:rPr lang="en-GB" sz="3600" b="1" dirty="0"/>
              <a:t>Example Prompt: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Explain [TOPIC] as if I were a 10 year-old.</a:t>
            </a:r>
            <a:endParaRPr lang="en-IE" sz="3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038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5AF844-D246-515B-3650-11F63F3DD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684DA-BB69-85F9-326F-757F7FD48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GenAI Can Support Learning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58445-7BC4-55D3-8482-84BC5B149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GB" sz="3600" b="1" u="sng" dirty="0"/>
              <a:t>Summarise Large Amounts of Information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Summarise journal articles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Condense lecture notes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Highlight key concepts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/>
              <a:t> Elaborate study guides</a:t>
            </a:r>
            <a:endParaRPr lang="en-GB" sz="3600" b="1">
              <a:ea typeface="Calibri Light"/>
              <a:cs typeface="Calibri Light"/>
            </a:endParaRPr>
          </a:p>
          <a:p>
            <a:pPr marL="0" indent="0">
              <a:buNone/>
            </a:pPr>
            <a:r>
              <a:rPr lang="en-GB" sz="3600" b="1" dirty="0"/>
              <a:t>Important Note: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Always compare summaries with the original source. </a:t>
            </a:r>
          </a:p>
        </p:txBody>
      </p:sp>
    </p:spTree>
    <p:extLst>
      <p:ext uri="{BB962C8B-B14F-4D97-AF65-F5344CB8AC3E}">
        <p14:creationId xmlns:p14="http://schemas.microsoft.com/office/powerpoint/2010/main" val="3247198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BADD07-2793-7D66-555F-D607969A9A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ABFABD-A39E-EF2A-944E-85731D375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GenAI Can Support Learning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25F65-BF0E-5E54-05F9-EC21C6E83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GB" sz="3600" b="1" u="sng"/>
              <a:t>Elaborate Study</a:t>
            </a:r>
            <a:r>
              <a:rPr lang="en-GB" sz="3600" b="1" u="sng" dirty="0"/>
              <a:t> Materials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Revision notes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Flashcards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Mind maps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Glossaries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 dirty="0"/>
              <a:t> Study guides</a:t>
            </a:r>
          </a:p>
          <a:p>
            <a:pPr marL="0" indent="0">
              <a:buNone/>
            </a:pPr>
            <a:r>
              <a:rPr lang="en-GB" sz="3600" b="1" dirty="0"/>
              <a:t>Important Note: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600" b="1"/>
              <a:t>Remember to review materials for accuracy, ALWAYS. </a:t>
            </a:r>
            <a:endParaRPr lang="en-GB" sz="3600" b="1"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4191136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DBF7DF-7BEC-9984-2256-A00BDB5FC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47D52-06E9-82E0-C7A1-6B139A3549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How GenAI Can Support Learning</a:t>
            </a: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06150-3F92-6667-554E-FB7B2CA866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3913632"/>
          </a:xfrm>
        </p:spPr>
        <p:txBody>
          <a:bodyPr>
            <a:normAutofit fontScale="85000" lnSpcReduction="20000"/>
          </a:bodyPr>
          <a:lstStyle/>
          <a:p>
            <a:r>
              <a:rPr lang="en-IE" sz="3600" b="1" u="sng" dirty="0"/>
              <a:t>Generating Practice Questions</a:t>
            </a:r>
            <a:r>
              <a:rPr lang="en-GB" sz="3600" b="1" u="sng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3600" b="1" dirty="0"/>
              <a:t> Multiple-</a:t>
            </a:r>
            <a:r>
              <a:rPr lang="fr-FR" sz="3600" b="1" dirty="0" err="1"/>
              <a:t>choice</a:t>
            </a:r>
            <a:r>
              <a:rPr lang="fr-FR" sz="3600" b="1" dirty="0"/>
              <a:t> questions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3600" b="1" dirty="0"/>
              <a:t> Short-</a:t>
            </a:r>
            <a:r>
              <a:rPr lang="fr-FR" sz="3600" b="1" dirty="0" err="1"/>
              <a:t>answer</a:t>
            </a:r>
            <a:r>
              <a:rPr lang="fr-FR" sz="3600" b="1" dirty="0"/>
              <a:t> questions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3600" b="1" dirty="0"/>
              <a:t> Quiz questions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3600" b="1" dirty="0"/>
              <a:t> True/False questions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sz="3600" b="1" dirty="0"/>
              <a:t> Exam-style questions</a:t>
            </a:r>
          </a:p>
          <a:p>
            <a:pPr marL="0" indent="0">
              <a:buNone/>
            </a:pPr>
            <a:r>
              <a:rPr lang="en-GB" sz="3600" b="1" dirty="0"/>
              <a:t>Example Prompt: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IE" sz="3100" b="1" dirty="0">
                <a:latin typeface="Courier New" panose="02070309020205020404" pitchFamily="49" charset="0"/>
                <a:cs typeface="Courier New" panose="02070309020205020404" pitchFamily="49" charset="0"/>
              </a:rPr>
              <a:t>Create 10 quiz questions on [TOPIC] for beginners.</a:t>
            </a:r>
            <a:r>
              <a:rPr lang="en-GB" sz="31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63369948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0f88c74-124a-4fa1-9478-62bd94b650bd">
      <Terms xmlns="http://schemas.microsoft.com/office/infopath/2007/PartnerControls"/>
    </lcf76f155ced4ddcb4097134ff3c332f>
    <TaxCatchAll xmlns="382ae31d-2a66-4661-9ca9-52301357ed2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B292D12F5DEE46AA02E01B6409AAC1" ma:contentTypeVersion="19" ma:contentTypeDescription="Create a new document." ma:contentTypeScope="" ma:versionID="ab1ef542f45ab4b8dcd8beb7675e675f">
  <xsd:schema xmlns:xsd="http://www.w3.org/2001/XMLSchema" xmlns:xs="http://www.w3.org/2001/XMLSchema" xmlns:p="http://schemas.microsoft.com/office/2006/metadata/properties" xmlns:ns2="20f88c74-124a-4fa1-9478-62bd94b650bd" xmlns:ns3="382ae31d-2a66-4661-9ca9-52301357ed26" targetNamespace="http://schemas.microsoft.com/office/2006/metadata/properties" ma:root="true" ma:fieldsID="bb6c7bed133c2ce8ec7f351ed783e17e" ns2:_="" ns3:_="">
    <xsd:import namespace="20f88c74-124a-4fa1-9478-62bd94b650bd"/>
    <xsd:import namespace="382ae31d-2a66-4661-9ca9-52301357ed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f88c74-124a-4fa1-9478-62bd94b650b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b168bf0-f213-4887-af2e-cac682fa24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2ae31d-2a66-4661-9ca9-52301357ed2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46da527-9134-4e79-ab6e-799e717f3183}" ma:internalName="TaxCatchAll" ma:showField="CatchAllData" ma:web="382ae31d-2a66-4661-9ca9-52301357ed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4951306-62B4-4CF7-8641-B18C1DE2390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4137C17-AA90-49B8-899F-353DC296DA37}">
  <ds:schemaRefs>
    <ds:schemaRef ds:uri="http://schemas.microsoft.com/office/2006/metadata/properties"/>
    <ds:schemaRef ds:uri="http://schemas.microsoft.com/office/infopath/2007/PartnerControls"/>
    <ds:schemaRef ds:uri="20f88c74-124a-4fa1-9478-62bd94b650bd"/>
    <ds:schemaRef ds:uri="382ae31d-2a66-4661-9ca9-52301357ed26"/>
  </ds:schemaRefs>
</ds:datastoreItem>
</file>

<file path=customXml/itemProps3.xml><?xml version="1.0" encoding="utf-8"?>
<ds:datastoreItem xmlns:ds="http://schemas.openxmlformats.org/officeDocument/2006/customXml" ds:itemID="{982AF75D-99E8-47C8-86CF-854CB8B66B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f88c74-124a-4fa1-9478-62bd94b650bd"/>
    <ds:schemaRef ds:uri="382ae31d-2a66-4661-9ca9-52301357ed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66317cb-e948-4e5f-8cec-dabc8e2fd5da}" enabled="0" method="" siteId="{766317cb-e948-4e5f-8cec-dabc8e2fd5d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Metropolitan</Template>
  <TotalTime>1216</TotalTime>
  <Words>1434</Words>
  <Application>Microsoft Office PowerPoint</Application>
  <PresentationFormat>Widescreen</PresentationFormat>
  <Paragraphs>183</Paragraphs>
  <Slides>37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Metropolitan</vt:lpstr>
      <vt:lpstr>Week 4:  Using GenAI for Learning</vt:lpstr>
      <vt:lpstr>Contents</vt:lpstr>
      <vt:lpstr>How GenAI Can  Support Learning</vt:lpstr>
      <vt:lpstr>How GenAI Can Support Learning</vt:lpstr>
      <vt:lpstr>How GenAI Can Support Learning</vt:lpstr>
      <vt:lpstr>How GenAI Can Support Learning</vt:lpstr>
      <vt:lpstr>How GenAI Can Support Learning</vt:lpstr>
      <vt:lpstr>How GenAI Can Support Learning</vt:lpstr>
      <vt:lpstr>How GenAI Can Support Learning</vt:lpstr>
      <vt:lpstr>How GenAI Can Support Learning</vt:lpstr>
      <vt:lpstr>Fun Ways of Learning</vt:lpstr>
      <vt:lpstr>How GenAI Can Support Learning</vt:lpstr>
      <vt:lpstr>How GenAI Can Support Learning</vt:lpstr>
      <vt:lpstr>How GenAI Can Support Learning</vt:lpstr>
      <vt:lpstr>How GenAI Can Support Learning</vt:lpstr>
      <vt:lpstr>How GenAI Can Support Learning</vt:lpstr>
      <vt:lpstr>How GenAI Can Support Learning</vt:lpstr>
      <vt:lpstr>Academic Integrity  and GenAI</vt:lpstr>
      <vt:lpstr>Academic Integrity and GenAI</vt:lpstr>
      <vt:lpstr>Academic Integrity and GenAI</vt:lpstr>
      <vt:lpstr>Academic Integrity and GenAI</vt:lpstr>
      <vt:lpstr>Here’s a scale, from “No AI” to “Full AI”, with three levels of usage in between:  1. No AI permitted  2. Limited AI support  3. AI-assisted work  4. AI collaboration  5. AI-integrated assessment</vt:lpstr>
      <vt:lpstr>Academic Integrity and GenAI</vt:lpstr>
      <vt:lpstr>Academic Integrity and GenAI</vt:lpstr>
      <vt:lpstr>Academic Integrity and GenAI</vt:lpstr>
      <vt:lpstr>Academic Integrity and GenAI</vt:lpstr>
      <vt:lpstr>Good Uses and Bad Uses  of GenAI</vt:lpstr>
      <vt:lpstr>Good Uses and Bad Uses of GenAI</vt:lpstr>
      <vt:lpstr>Good Uses and Bad Uses of GenAI</vt:lpstr>
      <vt:lpstr>Good Uses and Bad Uses of GenAI</vt:lpstr>
      <vt:lpstr>Good Uses and Bad Uses of GenAI</vt:lpstr>
      <vt:lpstr>Good Uses and Bad Uses of GenAI</vt:lpstr>
      <vt:lpstr>ACTIVITY</vt:lpstr>
      <vt:lpstr>Activity</vt:lpstr>
      <vt:lpstr>Activity</vt:lpstr>
      <vt:lpstr>Further Reading</vt:lpstr>
      <vt:lpstr>Thanks !!! </vt:lpstr>
    </vt:vector>
  </TitlesOfParts>
  <Company>Dublin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Central Auditory Processing Disorder (CAPD)</dc:title>
  <dc:creator>Damian Gordon</dc:creator>
  <cp:lastModifiedBy>Damian Gordon</cp:lastModifiedBy>
  <cp:revision>85</cp:revision>
  <dcterms:created xsi:type="dcterms:W3CDTF">2017-10-11T11:50:17Z</dcterms:created>
  <dcterms:modified xsi:type="dcterms:W3CDTF">2026-08-06T15:10:04Z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0x01010048B292D12F5DEE46AA02E01B6409AAC1</vt:lpwstr>
  </property>
  <property fmtid="{D5CDD505-2E9C-101B-9397-08002B2CF9AE}" pid="3" name="MediaServiceImageTags">
    <vt:lpwstr/>
  </property>
</Properties>
</file>