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59" r:id="rId3"/>
    <p:sldId id="260" r:id="rId4"/>
    <p:sldId id="258" r:id="rId5"/>
    <p:sldId id="263" r:id="rId6"/>
    <p:sldId id="257" r:id="rId7"/>
    <p:sldId id="261" r:id="rId8"/>
    <p:sldId id="262"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0" d="100"/>
          <a:sy n="100" d="100"/>
        </p:scale>
        <p:origin x="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565BA8-FFA4-4C4B-827A-A33ABB07F57D}" type="datetimeFigureOut">
              <a:rPr lang="en-IE" smtClean="0"/>
              <a:t>10/09/2025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7B433-19D2-4BB1-9B99-F890C2B21482}" type="slidenum">
              <a:rPr lang="en-IE" smtClean="0"/>
              <a:t>‹#›</a:t>
            </a:fld>
            <a:endParaRPr lang="en-IE"/>
          </a:p>
        </p:txBody>
      </p:sp>
    </p:spTree>
    <p:extLst>
      <p:ext uri="{BB962C8B-B14F-4D97-AF65-F5344CB8AC3E}">
        <p14:creationId xmlns:p14="http://schemas.microsoft.com/office/powerpoint/2010/main" val="2068654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5855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95E7CCE-3262-4F70-A482-5EC8855B8CE2}" type="datetimeFigureOut">
              <a:rPr kumimoji="0" lang="en-GB" sz="12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12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lvl1pPr>
              <a:defRPr>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344BD76-7FF6-4965-9EFE-B403274F96AA}" type="slidenum">
              <a:rPr kumimoji="0" lang="en-GB" sz="12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56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95E7CCE-3262-4F70-A482-5EC8855B8CE2}" type="datetimeFigureOut">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44BD76-7FF6-4965-9EFE-B403274F96AA}" type="slidenum">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14826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95E7CCE-3262-4F70-A482-5EC8855B8CE2}" type="datetimeFigureOut">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44BD76-7FF6-4965-9EFE-B403274F96AA}" type="slidenum">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09621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249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1477774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36679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3290475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2624762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2912628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3978002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378792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95E7CCE-3262-4F70-A482-5EC8855B8CE2}" type="datetimeFigureOut">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44BD76-7FF6-4965-9EFE-B403274F96AA}" type="slidenum">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90626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99994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188972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95E7CCE-3262-4F70-A482-5EC8855B8CE2}" type="datetimeFigureOut">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44BD76-7FF6-4965-9EFE-B403274F96AA}" type="slidenum">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980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95E7CCE-3262-4F70-A482-5EC8855B8CE2}" type="datetimeFigureOut">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44BD76-7FF6-4965-9EFE-B403274F96AA}" type="slidenum">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03409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95E7CCE-3262-4F70-A482-5EC8855B8CE2}" type="datetimeFigureOut">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44BD76-7FF6-4965-9EFE-B403274F96AA}" type="slidenum">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72470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95E7CCE-3262-4F70-A482-5EC8855B8CE2}" type="datetimeFigureOut">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44BD76-7FF6-4965-9EFE-B403274F96AA}" type="slidenum">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06328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95E7CCE-3262-4F70-A482-5EC8855B8CE2}" type="datetimeFigureOut">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44BD76-7FF6-4965-9EFE-B403274F96AA}" type="slidenum">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44171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95E7CCE-3262-4F70-A482-5EC8855B8CE2}" type="datetimeFigureOut">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44BD76-7FF6-4965-9EFE-B403274F96AA}" type="slidenum">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30438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95E7CCE-3262-4F70-A482-5EC8855B8CE2}" type="datetimeFigureOut">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44BD76-7FF6-4965-9EFE-B403274F96AA}" type="slidenum">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2024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95E7CCE-3262-4F70-A482-5EC8855B8CE2}" type="datetimeFigureOut">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10/09/2025</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344BD76-7FF6-4965-9EFE-B403274F96AA}" type="slidenum">
              <a:rPr kumimoji="0" lang="en-GB"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12939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5845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hyperlink" Target="https://www.tudublin.ie/media/website/explore/about-the-university/academic-affairs/assessment-/TU-Dublin-Students-Mental-Health-Policy-.pdf" TargetMode="External"/><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F"/>
        </a:solidFill>
        <a:effectLst/>
      </p:bgPr>
    </p:bg>
    <p:spTree>
      <p:nvGrpSpPr>
        <p:cNvPr id="1" name=""/>
        <p:cNvGrpSpPr/>
        <p:nvPr/>
      </p:nvGrpSpPr>
      <p:grpSpPr>
        <a:xfrm>
          <a:off x="0" y="0"/>
          <a:ext cx="0" cy="0"/>
          <a:chOff x="0" y="0"/>
          <a:chExt cx="0" cy="0"/>
        </a:xfrm>
      </p:grpSpPr>
      <p:sp>
        <p:nvSpPr>
          <p:cNvPr id="3" name="Text 0"/>
          <p:cNvSpPr/>
          <p:nvPr/>
        </p:nvSpPr>
        <p:spPr>
          <a:xfrm>
            <a:off x="5233492" y="2250083"/>
            <a:ext cx="6297018" cy="1771948"/>
          </a:xfrm>
          <a:prstGeom prst="rect">
            <a:avLst/>
          </a:prstGeom>
          <a:noFill/>
          <a:ln/>
        </p:spPr>
        <p:txBody>
          <a:bodyPr wrap="square" lIns="0" tIns="0" rIns="0" bIns="0" rtlCol="0" anchor="t"/>
          <a:lstStyle/>
          <a:p>
            <a:pPr defTabSz="761970">
              <a:lnSpc>
                <a:spcPts val="4625"/>
              </a:lnSpc>
            </a:pPr>
            <a:r>
              <a:rPr lang="en-IE" sz="3708" dirty="0">
                <a:solidFill>
                  <a:srgbClr val="1B1B27"/>
                </a:solidFill>
                <a:latin typeface="Corben" pitchFamily="34" charset="0"/>
                <a:ea typeface="Corben" pitchFamily="34" charset="-122"/>
                <a:cs typeface="Corben" pitchFamily="34" charset="-120"/>
              </a:rPr>
              <a:t>Information for Practice Educators on Student Mental Health Issues and Supports</a:t>
            </a:r>
            <a:endParaRPr lang="en-IE" sz="3708" dirty="0">
              <a:solidFill>
                <a:prstClr val="black"/>
              </a:solidFill>
              <a:latin typeface="Calibri" panose="020F0502020204030204"/>
            </a:endParaRPr>
          </a:p>
        </p:txBody>
      </p:sp>
      <p:pic>
        <p:nvPicPr>
          <p:cNvPr id="6" name="Graphic 5">
            <a:extLst>
              <a:ext uri="{FF2B5EF4-FFF2-40B4-BE49-F238E27FC236}">
                <a16:creationId xmlns:a16="http://schemas.microsoft.com/office/drawing/2014/main" id="{257AD2B1-BABC-5565-D2C1-E81148FF2B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7696" y="1645432"/>
            <a:ext cx="5140282" cy="3238713"/>
          </a:xfrm>
          <a:prstGeom prst="rect">
            <a:avLst/>
          </a:prstGeom>
        </p:spPr>
      </p:pic>
      <p:sp>
        <p:nvSpPr>
          <p:cNvPr id="7" name="TextBox 6">
            <a:extLst>
              <a:ext uri="{FF2B5EF4-FFF2-40B4-BE49-F238E27FC236}">
                <a16:creationId xmlns:a16="http://schemas.microsoft.com/office/drawing/2014/main" id="{54AECDFF-3F38-C9F7-4A2A-2FA6B483368D}"/>
              </a:ext>
            </a:extLst>
          </p:cNvPr>
          <p:cNvSpPr txBox="1"/>
          <p:nvPr/>
        </p:nvSpPr>
        <p:spPr>
          <a:xfrm>
            <a:off x="10464085" y="6310648"/>
            <a:ext cx="1727916" cy="323165"/>
          </a:xfrm>
          <a:prstGeom prst="rect">
            <a:avLst/>
          </a:prstGeom>
          <a:solidFill>
            <a:srgbClr val="F8F8FF"/>
          </a:solidFill>
        </p:spPr>
        <p:txBody>
          <a:bodyPr wrap="square" rtlCol="0">
            <a:spAutoFit/>
          </a:bodyPr>
          <a:lstStyle/>
          <a:p>
            <a:pPr defTabSz="761970"/>
            <a:endParaRPr lang="en-IE" sz="1500">
              <a:solidFill>
                <a:prstClr val="black"/>
              </a:solidFill>
              <a:latin typeface="Calibri" panose="020F0502020204030204"/>
            </a:endParaRPr>
          </a:p>
        </p:txBody>
      </p:sp>
    </p:spTree>
    <p:custDataLst>
      <p:tags r:id="rId1"/>
    </p:custDataLst>
    <p:extLst>
      <p:ext uri="{BB962C8B-B14F-4D97-AF65-F5344CB8AC3E}">
        <p14:creationId xmlns:p14="http://schemas.microsoft.com/office/powerpoint/2010/main" val="89929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85BE-7CB1-45C9-8AFA-8113EF66F723}"/>
              </a:ext>
            </a:extLst>
          </p:cNvPr>
          <p:cNvSpPr>
            <a:spLocks noGrp="1"/>
          </p:cNvSpPr>
          <p:nvPr>
            <p:ph type="title"/>
          </p:nvPr>
        </p:nvSpPr>
        <p:spPr>
          <a:xfrm>
            <a:off x="1168177" y="889045"/>
            <a:ext cx="9804633" cy="812535"/>
          </a:xfrm>
        </p:spPr>
        <p:txBody>
          <a:bodyPr>
            <a:normAutofit fontScale="90000"/>
          </a:bodyPr>
          <a:lstStyle/>
          <a:p>
            <a:r>
              <a:rPr lang="en-GB" sz="4000" b="1" dirty="0">
                <a:solidFill>
                  <a:schemeClr val="tx1"/>
                </a:solidFill>
              </a:rPr>
              <a:t>Mental Health</a:t>
            </a:r>
            <a:br>
              <a:rPr lang="en-GB" dirty="0">
                <a:solidFill>
                  <a:schemeClr val="tx1"/>
                </a:solidFill>
              </a:rPr>
            </a:br>
            <a:endParaRPr lang="en-GB" dirty="0"/>
          </a:p>
        </p:txBody>
      </p:sp>
      <p:sp>
        <p:nvSpPr>
          <p:cNvPr id="3" name="Content Placeholder 2">
            <a:extLst>
              <a:ext uri="{FF2B5EF4-FFF2-40B4-BE49-F238E27FC236}">
                <a16:creationId xmlns:a16="http://schemas.microsoft.com/office/drawing/2014/main" id="{B7BD7B22-E1F0-4D8C-8347-D4D0241D35FD}"/>
              </a:ext>
            </a:extLst>
          </p:cNvPr>
          <p:cNvSpPr>
            <a:spLocks noGrp="1"/>
          </p:cNvSpPr>
          <p:nvPr>
            <p:ph idx="1"/>
          </p:nvPr>
        </p:nvSpPr>
        <p:spPr>
          <a:xfrm>
            <a:off x="999877" y="1582310"/>
            <a:ext cx="9872871" cy="4537544"/>
          </a:xfrm>
        </p:spPr>
        <p:txBody>
          <a:bodyPr>
            <a:normAutofit lnSpcReduction="10000"/>
          </a:bodyPr>
          <a:lstStyle/>
          <a:p>
            <a:pPr marL="45720" indent="0">
              <a:buNone/>
            </a:pPr>
            <a:r>
              <a:rPr lang="en-GB" b="1" dirty="0">
                <a:solidFill>
                  <a:schemeClr val="tx1"/>
                </a:solidFill>
              </a:rPr>
              <a:t>Signs of mental health difficulties may present in some of the following ways:</a:t>
            </a:r>
          </a:p>
          <a:p>
            <a:r>
              <a:rPr lang="en-GB" dirty="0">
                <a:solidFill>
                  <a:schemeClr val="tx1"/>
                </a:solidFill>
              </a:rPr>
              <a:t> Marked deterioration in work quality</a:t>
            </a:r>
          </a:p>
          <a:p>
            <a:r>
              <a:rPr lang="en-GB" dirty="0">
                <a:solidFill>
                  <a:schemeClr val="tx1"/>
                </a:solidFill>
              </a:rPr>
              <a:t>Change in mood: increase in low mood, irritability etc..</a:t>
            </a:r>
          </a:p>
          <a:p>
            <a:r>
              <a:rPr lang="en-GB" dirty="0">
                <a:solidFill>
                  <a:schemeClr val="tx1"/>
                </a:solidFill>
              </a:rPr>
              <a:t>Changes in appetite much higher/lower</a:t>
            </a:r>
          </a:p>
          <a:p>
            <a:r>
              <a:rPr lang="en-GB" dirty="0">
                <a:solidFill>
                  <a:schemeClr val="tx1"/>
                </a:solidFill>
              </a:rPr>
              <a:t>Difficulty concentrating</a:t>
            </a:r>
          </a:p>
          <a:p>
            <a:r>
              <a:rPr lang="en-GB" dirty="0">
                <a:solidFill>
                  <a:schemeClr val="tx1"/>
                </a:solidFill>
              </a:rPr>
              <a:t>Sleep difficulty</a:t>
            </a:r>
          </a:p>
          <a:p>
            <a:r>
              <a:rPr lang="en-GB" dirty="0">
                <a:solidFill>
                  <a:schemeClr val="tx1"/>
                </a:solidFill>
              </a:rPr>
              <a:t>Changes in physical presentation: decline in hygiene, unkempt appearance</a:t>
            </a:r>
          </a:p>
          <a:p>
            <a:r>
              <a:rPr lang="en-GB" dirty="0">
                <a:solidFill>
                  <a:schemeClr val="tx1"/>
                </a:solidFill>
              </a:rPr>
              <a:t>Increase in anxiety levels</a:t>
            </a:r>
          </a:p>
          <a:p>
            <a:r>
              <a:rPr lang="en-GB" dirty="0">
                <a:solidFill>
                  <a:schemeClr val="tx1"/>
                </a:solidFill>
              </a:rPr>
              <a:t>Social withdrawal and loss in interests previously enjoyed</a:t>
            </a:r>
          </a:p>
          <a:p>
            <a:r>
              <a:rPr lang="en-GB" dirty="0">
                <a:solidFill>
                  <a:schemeClr val="tx1"/>
                </a:solidFill>
              </a:rPr>
              <a:t>Paranoid/bizarre ideas</a:t>
            </a:r>
          </a:p>
          <a:p>
            <a:pPr marL="45720" indent="0">
              <a:buNone/>
            </a:pPr>
            <a:endParaRPr lang="en-GB" dirty="0">
              <a:solidFill>
                <a:schemeClr val="tx1"/>
              </a:solidFill>
            </a:endParaRPr>
          </a:p>
          <a:p>
            <a:endParaRPr lang="en-GB" dirty="0">
              <a:solidFill>
                <a:schemeClr val="tx1"/>
              </a:solidFill>
            </a:endParaRPr>
          </a:p>
          <a:p>
            <a:endParaRPr lang="en-GB" dirty="0">
              <a:solidFill>
                <a:schemeClr val="tx1"/>
              </a:solidFill>
            </a:endParaRPr>
          </a:p>
          <a:p>
            <a:pPr marL="45720" indent="0">
              <a:buNone/>
            </a:pPr>
            <a:endParaRPr lang="en-GB" dirty="0"/>
          </a:p>
        </p:txBody>
      </p:sp>
    </p:spTree>
    <p:custDataLst>
      <p:tags r:id="rId1"/>
    </p:custDataLst>
    <p:extLst>
      <p:ext uri="{BB962C8B-B14F-4D97-AF65-F5344CB8AC3E}">
        <p14:creationId xmlns:p14="http://schemas.microsoft.com/office/powerpoint/2010/main" val="2290955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85BE-7CB1-45C9-8AFA-8113EF66F723}"/>
              </a:ext>
            </a:extLst>
          </p:cNvPr>
          <p:cNvSpPr>
            <a:spLocks noGrp="1"/>
          </p:cNvSpPr>
          <p:nvPr>
            <p:ph type="title"/>
          </p:nvPr>
        </p:nvSpPr>
        <p:spPr>
          <a:xfrm>
            <a:off x="1136373" y="642553"/>
            <a:ext cx="9804633" cy="812535"/>
          </a:xfrm>
        </p:spPr>
        <p:txBody>
          <a:bodyPr>
            <a:normAutofit fontScale="90000"/>
          </a:bodyPr>
          <a:lstStyle/>
          <a:p>
            <a:r>
              <a:rPr lang="en-GB" sz="4000" b="1" dirty="0">
                <a:solidFill>
                  <a:schemeClr val="tx1"/>
                </a:solidFill>
              </a:rPr>
              <a:t>Addressing Concerns</a:t>
            </a:r>
            <a:br>
              <a:rPr lang="en-GB" dirty="0">
                <a:solidFill>
                  <a:schemeClr val="tx1"/>
                </a:solidFill>
              </a:rPr>
            </a:br>
            <a:endParaRPr lang="en-GB" dirty="0"/>
          </a:p>
        </p:txBody>
      </p:sp>
      <p:sp>
        <p:nvSpPr>
          <p:cNvPr id="3" name="Content Placeholder 2">
            <a:extLst>
              <a:ext uri="{FF2B5EF4-FFF2-40B4-BE49-F238E27FC236}">
                <a16:creationId xmlns:a16="http://schemas.microsoft.com/office/drawing/2014/main" id="{B7BD7B22-E1F0-4D8C-8347-D4D0241D35FD}"/>
              </a:ext>
            </a:extLst>
          </p:cNvPr>
          <p:cNvSpPr>
            <a:spLocks noGrp="1"/>
          </p:cNvSpPr>
          <p:nvPr>
            <p:ph idx="1"/>
          </p:nvPr>
        </p:nvSpPr>
        <p:spPr>
          <a:xfrm>
            <a:off x="882596" y="1335819"/>
            <a:ext cx="10133276" cy="4977517"/>
          </a:xfrm>
        </p:spPr>
        <p:txBody>
          <a:bodyPr>
            <a:normAutofit fontScale="92500" lnSpcReduction="10000"/>
          </a:bodyPr>
          <a:lstStyle/>
          <a:p>
            <a:r>
              <a:rPr lang="en-GB" sz="2700" dirty="0">
                <a:solidFill>
                  <a:schemeClr val="tx1"/>
                </a:solidFill>
              </a:rPr>
              <a:t>Situations where another student appears withdrawn, low in mood, tearful or unduly anxious but is not at immediate risk. Consider one or more of the following courses of actions:</a:t>
            </a:r>
          </a:p>
          <a:p>
            <a:r>
              <a:rPr lang="en-GB" sz="2700" dirty="0">
                <a:solidFill>
                  <a:schemeClr val="tx1"/>
                </a:solidFill>
              </a:rPr>
              <a:t>When addressing your concerns, ensure that you have a private, appropriate space to raise to discus these </a:t>
            </a:r>
            <a:r>
              <a:rPr lang="en-GB" sz="2700" dirty="0" err="1">
                <a:solidFill>
                  <a:schemeClr val="tx1"/>
                </a:solidFill>
              </a:rPr>
              <a:t>i.e</a:t>
            </a:r>
            <a:r>
              <a:rPr lang="en-GB" sz="2700" dirty="0">
                <a:solidFill>
                  <a:schemeClr val="tx1"/>
                </a:solidFill>
              </a:rPr>
              <a:t>; not in a setting where others may overhear the conversation or interrupt.</a:t>
            </a:r>
          </a:p>
          <a:p>
            <a:r>
              <a:rPr lang="en-GB" sz="2700" dirty="0">
                <a:solidFill>
                  <a:schemeClr val="tx1"/>
                </a:solidFill>
              </a:rPr>
              <a:t>Make them aware of your concern and the basis for that concern. It is useful to name the specific change in behaviour(s) that has caused you to feel concerned. For example: </a:t>
            </a:r>
          </a:p>
          <a:p>
            <a:pPr marL="45720" indent="0">
              <a:buNone/>
            </a:pPr>
            <a:r>
              <a:rPr lang="en-GB" sz="3000" b="1" i="1" dirty="0">
                <a:solidFill>
                  <a:schemeClr val="tx1"/>
                </a:solidFill>
              </a:rPr>
              <a:t>	‘</a:t>
            </a:r>
            <a:r>
              <a:rPr lang="en-GB" sz="2700" b="1" i="1" dirty="0">
                <a:solidFill>
                  <a:schemeClr val="tx1"/>
                </a:solidFill>
              </a:rPr>
              <a:t>I’m concerned about you, Adam. You usually engage well with 	your work and the team but I notice recently, you appear more 	distracted and withdrawn. I’m wondering if everything is ok or if 	there’s something you might need help or support with?’</a:t>
            </a:r>
          </a:p>
          <a:p>
            <a:pPr marL="45720" indent="0">
              <a:buNone/>
            </a:pPr>
            <a:endParaRPr lang="en-GB" dirty="0">
              <a:solidFill>
                <a:schemeClr val="tx1"/>
              </a:solidFill>
            </a:endParaRPr>
          </a:p>
          <a:p>
            <a:endParaRPr lang="en-GB" dirty="0"/>
          </a:p>
        </p:txBody>
      </p:sp>
    </p:spTree>
    <p:custDataLst>
      <p:tags r:id="rId1"/>
    </p:custDataLst>
    <p:extLst>
      <p:ext uri="{BB962C8B-B14F-4D97-AF65-F5344CB8AC3E}">
        <p14:creationId xmlns:p14="http://schemas.microsoft.com/office/powerpoint/2010/main" val="43466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85BE-7CB1-45C9-8AFA-8113EF66F723}"/>
              </a:ext>
            </a:extLst>
          </p:cNvPr>
          <p:cNvSpPr>
            <a:spLocks noGrp="1"/>
          </p:cNvSpPr>
          <p:nvPr>
            <p:ph type="title"/>
          </p:nvPr>
        </p:nvSpPr>
        <p:spPr>
          <a:xfrm>
            <a:off x="1136373" y="642553"/>
            <a:ext cx="9804633" cy="812535"/>
          </a:xfrm>
        </p:spPr>
        <p:txBody>
          <a:bodyPr>
            <a:normAutofit fontScale="90000"/>
          </a:bodyPr>
          <a:lstStyle/>
          <a:p>
            <a:r>
              <a:rPr lang="en-GB" sz="4000" b="1" dirty="0">
                <a:solidFill>
                  <a:schemeClr val="tx1"/>
                </a:solidFill>
              </a:rPr>
              <a:t>Addressing Concerns</a:t>
            </a:r>
            <a:br>
              <a:rPr lang="en-GB" dirty="0">
                <a:solidFill>
                  <a:schemeClr val="tx1"/>
                </a:solidFill>
              </a:rPr>
            </a:br>
            <a:endParaRPr lang="en-GB" dirty="0"/>
          </a:p>
        </p:txBody>
      </p:sp>
      <p:sp>
        <p:nvSpPr>
          <p:cNvPr id="3" name="Content Placeholder 2">
            <a:extLst>
              <a:ext uri="{FF2B5EF4-FFF2-40B4-BE49-F238E27FC236}">
                <a16:creationId xmlns:a16="http://schemas.microsoft.com/office/drawing/2014/main" id="{B7BD7B22-E1F0-4D8C-8347-D4D0241D35FD}"/>
              </a:ext>
            </a:extLst>
          </p:cNvPr>
          <p:cNvSpPr>
            <a:spLocks noGrp="1"/>
          </p:cNvSpPr>
          <p:nvPr>
            <p:ph idx="1"/>
          </p:nvPr>
        </p:nvSpPr>
        <p:spPr>
          <a:xfrm>
            <a:off x="882596" y="1335819"/>
            <a:ext cx="10133276" cy="4977517"/>
          </a:xfrm>
        </p:spPr>
        <p:txBody>
          <a:bodyPr>
            <a:normAutofit/>
          </a:bodyPr>
          <a:lstStyle/>
          <a:p>
            <a:r>
              <a:rPr lang="en-GB" sz="2600" dirty="0">
                <a:solidFill>
                  <a:schemeClr val="tx1"/>
                </a:solidFill>
              </a:rPr>
              <a:t>Advise them to consider obtaining support and share information on support services available to them.</a:t>
            </a:r>
          </a:p>
          <a:p>
            <a:r>
              <a:rPr lang="en-GB" sz="2600" dirty="0">
                <a:solidFill>
                  <a:schemeClr val="tx1"/>
                </a:solidFill>
              </a:rPr>
              <a:t>Offer to support them in contacting their GP, Student Counselling Service, Student Health Service, Chaplaincy &amp; Pastoral Care team, if they would like help with this.</a:t>
            </a:r>
          </a:p>
          <a:p>
            <a:r>
              <a:rPr lang="en-GB" sz="2600" dirty="0">
                <a:solidFill>
                  <a:schemeClr val="tx1"/>
                </a:solidFill>
              </a:rPr>
              <a:t>Offer to meet again to follow up with them if they would like to do this</a:t>
            </a:r>
          </a:p>
          <a:p>
            <a:r>
              <a:rPr lang="en-GB" sz="2600" dirty="0">
                <a:solidFill>
                  <a:schemeClr val="tx1"/>
                </a:solidFill>
              </a:rPr>
              <a:t>If there is no immediate risk to the student or others and they don’t want to avail of support services, or don’t want to follow your advice, their wishes should be respected.</a:t>
            </a:r>
          </a:p>
          <a:p>
            <a:pPr marL="45720" indent="0">
              <a:buNone/>
            </a:pPr>
            <a:endParaRPr lang="en-GB" dirty="0">
              <a:solidFill>
                <a:schemeClr val="tx1"/>
              </a:solidFill>
            </a:endParaRPr>
          </a:p>
          <a:p>
            <a:endParaRPr lang="en-GB" dirty="0"/>
          </a:p>
        </p:txBody>
      </p:sp>
    </p:spTree>
    <p:extLst>
      <p:ext uri="{BB962C8B-B14F-4D97-AF65-F5344CB8AC3E}">
        <p14:creationId xmlns:p14="http://schemas.microsoft.com/office/powerpoint/2010/main" val="2799206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43B14E-C17A-4867-9A9C-F7AEC8D35A11}"/>
              </a:ext>
            </a:extLst>
          </p:cNvPr>
          <p:cNvPicPr>
            <a:picLocks noChangeAspect="1"/>
          </p:cNvPicPr>
          <p:nvPr/>
        </p:nvPicPr>
        <p:blipFill>
          <a:blip r:embed="rId3"/>
          <a:stretch>
            <a:fillRect/>
          </a:stretch>
        </p:blipFill>
        <p:spPr>
          <a:xfrm>
            <a:off x="1630017" y="622470"/>
            <a:ext cx="8604885" cy="5581826"/>
          </a:xfrm>
          <a:prstGeom prst="rect">
            <a:avLst/>
          </a:prstGeom>
        </p:spPr>
      </p:pic>
      <p:grpSp>
        <p:nvGrpSpPr>
          <p:cNvPr id="6" name="Group 5">
            <a:extLst>
              <a:ext uri="{FF2B5EF4-FFF2-40B4-BE49-F238E27FC236}">
                <a16:creationId xmlns:a16="http://schemas.microsoft.com/office/drawing/2014/main" id="{277CAF34-EE81-4920-B575-55A20F25803F}"/>
              </a:ext>
            </a:extLst>
          </p:cNvPr>
          <p:cNvGrpSpPr/>
          <p:nvPr/>
        </p:nvGrpSpPr>
        <p:grpSpPr>
          <a:xfrm>
            <a:off x="629285" y="-106680"/>
            <a:ext cx="34925" cy="140970"/>
            <a:chOff x="0" y="0"/>
            <a:chExt cx="35144" cy="141039"/>
          </a:xfrm>
        </p:grpSpPr>
        <p:sp>
          <p:nvSpPr>
            <p:cNvPr id="7" name="Rectangle 6">
              <a:extLst>
                <a:ext uri="{FF2B5EF4-FFF2-40B4-BE49-F238E27FC236}">
                  <a16:creationId xmlns:a16="http://schemas.microsoft.com/office/drawing/2014/main" id="{B7FD2DF4-AA1B-4E0D-8D1D-6D7A5019FB0C}"/>
                </a:ext>
              </a:extLst>
            </p:cNvPr>
            <p:cNvSpPr/>
            <p:nvPr/>
          </p:nvSpPr>
          <p:spPr>
            <a:xfrm>
              <a:off x="0" y="0"/>
              <a:ext cx="46741" cy="187581"/>
            </a:xfrm>
            <a:prstGeom prst="rect">
              <a:avLst/>
            </a:prstGeom>
            <a:ln>
              <a:noFill/>
            </a:ln>
          </p:spPr>
          <p:txBody>
            <a:bodyPr vert="horz" lIns="0" tIns="0" rIns="0" bIns="0" rtlCol="0">
              <a:noAutofit/>
            </a:bodyPr>
            <a:lstStyle/>
            <a:p>
              <a:pPr marL="1556385" marR="278765" lvl="0" indent="-6350" algn="l" defTabSz="457200" rtl="0" eaLnBrk="1" fontAlgn="auto" latinLnBrk="0" hangingPunct="1">
                <a:lnSpc>
                  <a:spcPct val="107000"/>
                </a:lnSpc>
                <a:spcBef>
                  <a:spcPts val="0"/>
                </a:spcBef>
                <a:spcAft>
                  <a:spcPts val="80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 </a:t>
              </a:r>
              <a:endParaRPr kumimoji="0" lang="en-GB" sz="1200" b="0" i="0" u="none" strike="noStrike" kern="1200" cap="none" spc="0" normalizeH="0" baseline="0" noProof="0">
                <a:ln>
                  <a:noFill/>
                </a:ln>
                <a:solidFill>
                  <a:srgbClr val="004B6C"/>
                </a:solidFill>
                <a:effectLst/>
                <a:uLnTx/>
                <a:uFillTx/>
                <a:latin typeface="Arial" panose="020B0604020202020204" pitchFamily="34" charset="0"/>
                <a:ea typeface="Arial" panose="020B0604020202020204" pitchFamily="34" charset="0"/>
                <a:cs typeface="+mn-cs"/>
              </a:endParaRPr>
            </a:p>
          </p:txBody>
        </p:sp>
      </p:grpSp>
    </p:spTree>
    <p:custDataLst>
      <p:tags r:id="rId1"/>
    </p:custDataLst>
    <p:extLst>
      <p:ext uri="{BB962C8B-B14F-4D97-AF65-F5344CB8AC3E}">
        <p14:creationId xmlns:p14="http://schemas.microsoft.com/office/powerpoint/2010/main" val="212902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85BE-7CB1-45C9-8AFA-8113EF66F723}"/>
              </a:ext>
            </a:extLst>
          </p:cNvPr>
          <p:cNvSpPr>
            <a:spLocks noGrp="1"/>
          </p:cNvSpPr>
          <p:nvPr>
            <p:ph type="title"/>
          </p:nvPr>
        </p:nvSpPr>
        <p:spPr>
          <a:xfrm>
            <a:off x="905784" y="618700"/>
            <a:ext cx="9804633" cy="812535"/>
          </a:xfrm>
        </p:spPr>
        <p:txBody>
          <a:bodyPr>
            <a:normAutofit fontScale="90000"/>
          </a:bodyPr>
          <a:lstStyle/>
          <a:p>
            <a:pPr lvl="0"/>
            <a:br>
              <a:rPr lang="en-GB" dirty="0">
                <a:solidFill>
                  <a:srgbClr val="A6B727"/>
                </a:solidFill>
              </a:rPr>
            </a:br>
            <a:br>
              <a:rPr lang="en-GB" dirty="0">
                <a:solidFill>
                  <a:srgbClr val="A6B727"/>
                </a:solidFill>
              </a:rPr>
            </a:br>
            <a:r>
              <a:rPr lang="en-GB" sz="4000" b="1" dirty="0">
                <a:solidFill>
                  <a:schemeClr val="tx1"/>
                </a:solidFill>
              </a:rPr>
              <a:t>When Supporting A Student</a:t>
            </a:r>
            <a:br>
              <a:rPr lang="en-GB" sz="4000" b="1" dirty="0">
                <a:solidFill>
                  <a:schemeClr val="tx1"/>
                </a:solidFill>
              </a:rPr>
            </a:br>
            <a:br>
              <a:rPr lang="en-GB" dirty="0">
                <a:solidFill>
                  <a:schemeClr val="tx1"/>
                </a:solidFill>
              </a:rPr>
            </a:br>
            <a:endParaRPr lang="en-GB" dirty="0"/>
          </a:p>
        </p:txBody>
      </p:sp>
      <p:sp>
        <p:nvSpPr>
          <p:cNvPr id="3" name="Content Placeholder 2">
            <a:extLst>
              <a:ext uri="{FF2B5EF4-FFF2-40B4-BE49-F238E27FC236}">
                <a16:creationId xmlns:a16="http://schemas.microsoft.com/office/drawing/2014/main" id="{B7BD7B22-E1F0-4D8C-8347-D4D0241D35FD}"/>
              </a:ext>
            </a:extLst>
          </p:cNvPr>
          <p:cNvSpPr>
            <a:spLocks noGrp="1"/>
          </p:cNvSpPr>
          <p:nvPr>
            <p:ph idx="1"/>
          </p:nvPr>
        </p:nvSpPr>
        <p:spPr>
          <a:xfrm>
            <a:off x="905784" y="1685677"/>
            <a:ext cx="10018654" cy="4648862"/>
          </a:xfrm>
        </p:spPr>
        <p:txBody>
          <a:bodyPr>
            <a:normAutofit/>
          </a:bodyPr>
          <a:lstStyle/>
          <a:p>
            <a:pPr lvl="0">
              <a:buClr>
                <a:srgbClr val="A6B727"/>
              </a:buClr>
              <a:defRPr/>
            </a:pPr>
            <a:r>
              <a:rPr lang="en-GB" sz="2400" dirty="0">
                <a:solidFill>
                  <a:srgbClr val="000000"/>
                </a:solidFill>
              </a:rPr>
              <a:t>Recognise your boundaries &amp; limits. </a:t>
            </a:r>
          </a:p>
          <a:p>
            <a:pPr lvl="0">
              <a:buClr>
                <a:srgbClr val="A6B727"/>
              </a:buClr>
              <a:defRPr/>
            </a:pPr>
            <a:r>
              <a:rPr lang="en-GB" sz="2400" dirty="0">
                <a:solidFill>
                  <a:srgbClr val="000000"/>
                </a:solidFill>
              </a:rPr>
              <a:t>There are No Magic Answers.</a:t>
            </a:r>
          </a:p>
          <a:p>
            <a:pPr lvl="0">
              <a:buClr>
                <a:srgbClr val="A6B727"/>
              </a:buClr>
              <a:defRPr/>
            </a:pPr>
            <a:r>
              <a:rPr lang="en-GB" sz="2400" dirty="0">
                <a:solidFill>
                  <a:srgbClr val="000000"/>
                </a:solidFill>
              </a:rPr>
              <a:t>Your concern, and the fact that you are taking the person seriously is far more important than you realise</a:t>
            </a:r>
          </a:p>
          <a:p>
            <a:pPr lvl="0">
              <a:lnSpc>
                <a:spcPct val="150000"/>
              </a:lnSpc>
              <a:buClr>
                <a:srgbClr val="A6B727"/>
              </a:buClr>
              <a:defRPr/>
            </a:pPr>
            <a:r>
              <a:rPr lang="en-GB" sz="2400" dirty="0">
                <a:solidFill>
                  <a:srgbClr val="000000"/>
                </a:solidFill>
              </a:rPr>
              <a:t>Use caution around confidentiality. It may be necessary to consult with a colleague/TU Dublin placement co-ordinator and seek support and guidance if there is a more serious concern.</a:t>
            </a:r>
          </a:p>
          <a:p>
            <a:pPr lvl="1" indent="0">
              <a:lnSpc>
                <a:spcPct val="150000"/>
              </a:lnSpc>
              <a:buClr>
                <a:srgbClr val="A6B727"/>
              </a:buClr>
              <a:buNone/>
              <a:defRPr/>
            </a:pPr>
            <a:endParaRPr lang="en-GB" sz="2400" b="1" dirty="0">
              <a:solidFill>
                <a:srgbClr val="000000"/>
              </a:solidFill>
            </a:endParaRPr>
          </a:p>
          <a:p>
            <a:pPr lvl="1" indent="0">
              <a:lnSpc>
                <a:spcPct val="150000"/>
              </a:lnSpc>
              <a:buClr>
                <a:srgbClr val="A6B727"/>
              </a:buClr>
              <a:buNone/>
              <a:defRPr/>
            </a:pPr>
            <a:endParaRPr lang="en-GB" b="1" dirty="0">
              <a:solidFill>
                <a:srgbClr val="000000"/>
              </a:solidFill>
            </a:endParaRPr>
          </a:p>
          <a:p>
            <a:endParaRPr lang="en-GB" dirty="0"/>
          </a:p>
        </p:txBody>
      </p:sp>
    </p:spTree>
    <p:custDataLst>
      <p:tags r:id="rId1"/>
    </p:custDataLst>
    <p:extLst>
      <p:ext uri="{BB962C8B-B14F-4D97-AF65-F5344CB8AC3E}">
        <p14:creationId xmlns:p14="http://schemas.microsoft.com/office/powerpoint/2010/main" val="315883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85BE-7CB1-45C9-8AFA-8113EF66F723}"/>
              </a:ext>
            </a:extLst>
          </p:cNvPr>
          <p:cNvSpPr>
            <a:spLocks noGrp="1"/>
          </p:cNvSpPr>
          <p:nvPr>
            <p:ph type="title"/>
          </p:nvPr>
        </p:nvSpPr>
        <p:spPr>
          <a:xfrm>
            <a:off x="905784" y="618700"/>
            <a:ext cx="9804633" cy="812535"/>
          </a:xfrm>
        </p:spPr>
        <p:txBody>
          <a:bodyPr>
            <a:normAutofit fontScale="90000"/>
          </a:bodyPr>
          <a:lstStyle/>
          <a:p>
            <a:pPr lvl="0"/>
            <a:br>
              <a:rPr lang="en-GB" dirty="0">
                <a:solidFill>
                  <a:srgbClr val="A6B727"/>
                </a:solidFill>
              </a:rPr>
            </a:br>
            <a:br>
              <a:rPr lang="en-GB" dirty="0">
                <a:solidFill>
                  <a:srgbClr val="A6B727"/>
                </a:solidFill>
              </a:rPr>
            </a:br>
            <a:r>
              <a:rPr lang="en-GB" sz="4000" b="1" dirty="0">
                <a:solidFill>
                  <a:schemeClr val="tx1"/>
                </a:solidFill>
              </a:rPr>
              <a:t>When Supporting A Student</a:t>
            </a:r>
            <a:br>
              <a:rPr lang="en-GB" sz="4000" b="1" dirty="0">
                <a:solidFill>
                  <a:schemeClr val="tx1"/>
                </a:solidFill>
              </a:rPr>
            </a:br>
            <a:br>
              <a:rPr lang="en-GB" dirty="0">
                <a:solidFill>
                  <a:schemeClr val="tx1"/>
                </a:solidFill>
              </a:rPr>
            </a:br>
            <a:endParaRPr lang="en-GB" dirty="0"/>
          </a:p>
        </p:txBody>
      </p:sp>
      <p:sp>
        <p:nvSpPr>
          <p:cNvPr id="3" name="Content Placeholder 2">
            <a:extLst>
              <a:ext uri="{FF2B5EF4-FFF2-40B4-BE49-F238E27FC236}">
                <a16:creationId xmlns:a16="http://schemas.microsoft.com/office/drawing/2014/main" id="{B7BD7B22-E1F0-4D8C-8347-D4D0241D35FD}"/>
              </a:ext>
            </a:extLst>
          </p:cNvPr>
          <p:cNvSpPr>
            <a:spLocks noGrp="1"/>
          </p:cNvSpPr>
          <p:nvPr>
            <p:ph idx="1"/>
          </p:nvPr>
        </p:nvSpPr>
        <p:spPr>
          <a:xfrm>
            <a:off x="962109" y="1558456"/>
            <a:ext cx="10018654" cy="4648862"/>
          </a:xfrm>
        </p:spPr>
        <p:txBody>
          <a:bodyPr>
            <a:normAutofit lnSpcReduction="10000"/>
          </a:bodyPr>
          <a:lstStyle/>
          <a:p>
            <a:pPr>
              <a:lnSpc>
                <a:spcPct val="150000"/>
              </a:lnSpc>
              <a:buClr>
                <a:srgbClr val="A6B727"/>
              </a:buClr>
              <a:defRPr/>
            </a:pPr>
            <a:r>
              <a:rPr lang="en-GB" sz="2300" dirty="0">
                <a:solidFill>
                  <a:srgbClr val="000000"/>
                </a:solidFill>
              </a:rPr>
              <a:t>The TU Dublin Student Mental Health Policy can be a useful reference point for further guidance and information about the services available in the University: </a:t>
            </a:r>
          </a:p>
          <a:p>
            <a:pPr marL="45720" indent="0">
              <a:lnSpc>
                <a:spcPct val="150000"/>
              </a:lnSpc>
              <a:buClr>
                <a:srgbClr val="A6B727"/>
              </a:buClr>
              <a:buNone/>
              <a:defRPr/>
            </a:pPr>
            <a:r>
              <a:rPr lang="en-GB" sz="2300" dirty="0">
                <a:solidFill>
                  <a:srgbClr val="000000"/>
                </a:solidFill>
                <a:hlinkClick r:id="rId3"/>
              </a:rPr>
              <a:t>https://www.tudublin.ie/media/website/explore/about-the-university/academic-affairs/assessment-/TU-Dublin-Students-Mental-Health-Policy-.pdf</a:t>
            </a:r>
            <a:r>
              <a:rPr lang="en-GB" sz="2300" dirty="0">
                <a:solidFill>
                  <a:srgbClr val="000000"/>
                </a:solidFill>
              </a:rPr>
              <a:t> </a:t>
            </a:r>
          </a:p>
          <a:p>
            <a:pPr lvl="0">
              <a:lnSpc>
                <a:spcPct val="150000"/>
              </a:lnSpc>
              <a:buClr>
                <a:srgbClr val="A6B727"/>
              </a:buClr>
              <a:defRPr/>
            </a:pPr>
            <a:r>
              <a:rPr lang="en-GB" sz="2300" dirty="0">
                <a:solidFill>
                  <a:srgbClr val="000000"/>
                </a:solidFill>
              </a:rPr>
              <a:t>Not expected to be a mental health professional:</a:t>
            </a:r>
          </a:p>
          <a:p>
            <a:pPr lvl="1" indent="0">
              <a:lnSpc>
                <a:spcPct val="150000"/>
              </a:lnSpc>
              <a:buClr>
                <a:srgbClr val="A6B727"/>
              </a:buClr>
              <a:buNone/>
              <a:defRPr/>
            </a:pPr>
            <a:r>
              <a:rPr lang="en-GB" sz="2300" b="1" dirty="0">
                <a:solidFill>
                  <a:srgbClr val="000000"/>
                </a:solidFill>
              </a:rPr>
              <a:t>Listen</a:t>
            </a:r>
          </a:p>
          <a:p>
            <a:pPr lvl="1" indent="0">
              <a:lnSpc>
                <a:spcPct val="150000"/>
              </a:lnSpc>
              <a:buClr>
                <a:srgbClr val="A6B727"/>
              </a:buClr>
              <a:buNone/>
              <a:defRPr/>
            </a:pPr>
            <a:r>
              <a:rPr lang="en-GB" sz="2300" b="1" dirty="0">
                <a:solidFill>
                  <a:srgbClr val="000000"/>
                </a:solidFill>
              </a:rPr>
              <a:t>Support</a:t>
            </a:r>
          </a:p>
          <a:p>
            <a:pPr lvl="1" indent="0">
              <a:lnSpc>
                <a:spcPct val="150000"/>
              </a:lnSpc>
              <a:buClr>
                <a:srgbClr val="A6B727"/>
              </a:buClr>
              <a:buNone/>
              <a:defRPr/>
            </a:pPr>
            <a:r>
              <a:rPr lang="en-GB" sz="2300" b="1" dirty="0">
                <a:solidFill>
                  <a:srgbClr val="000000"/>
                </a:solidFill>
              </a:rPr>
              <a:t>Refer</a:t>
            </a:r>
          </a:p>
          <a:p>
            <a:pPr lvl="1" indent="0">
              <a:lnSpc>
                <a:spcPct val="150000"/>
              </a:lnSpc>
              <a:buClr>
                <a:srgbClr val="A6B727"/>
              </a:buClr>
              <a:buNone/>
              <a:defRPr/>
            </a:pPr>
            <a:endParaRPr lang="en-GB" b="1" dirty="0">
              <a:solidFill>
                <a:srgbClr val="000000"/>
              </a:solidFill>
            </a:endParaRPr>
          </a:p>
          <a:p>
            <a:pPr lvl="1" indent="0">
              <a:lnSpc>
                <a:spcPct val="150000"/>
              </a:lnSpc>
              <a:buClr>
                <a:srgbClr val="A6B727"/>
              </a:buClr>
              <a:buNone/>
              <a:defRPr/>
            </a:pPr>
            <a:endParaRPr lang="en-GB" b="1" dirty="0">
              <a:solidFill>
                <a:srgbClr val="000000"/>
              </a:solidFill>
            </a:endParaRPr>
          </a:p>
          <a:p>
            <a:endParaRPr lang="en-GB" dirty="0"/>
          </a:p>
        </p:txBody>
      </p:sp>
    </p:spTree>
    <p:custDataLst>
      <p:tags r:id="rId1"/>
    </p:custDataLst>
    <p:extLst>
      <p:ext uri="{BB962C8B-B14F-4D97-AF65-F5344CB8AC3E}">
        <p14:creationId xmlns:p14="http://schemas.microsoft.com/office/powerpoint/2010/main" val="8760123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66317cb-e948-4e5f-8cec-dabc8e2fd5da}" enabled="0" method="" siteId="{766317cb-e948-4e5f-8cec-dabc8e2fd5da}" removed="1"/>
</clbl:labelList>
</file>

<file path=docProps/app.xml><?xml version="1.0" encoding="utf-8"?>
<Properties xmlns="http://schemas.openxmlformats.org/officeDocument/2006/extended-properties" xmlns:vt="http://schemas.openxmlformats.org/officeDocument/2006/docPropsVTypes">
  <TotalTime>86</TotalTime>
  <Words>489</Words>
  <Application>Microsoft Office PowerPoint</Application>
  <PresentationFormat>Widescreen</PresentationFormat>
  <Paragraphs>40</Paragraphs>
  <Slides>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Aptos</vt:lpstr>
      <vt:lpstr>Arial</vt:lpstr>
      <vt:lpstr>Calibri</vt:lpstr>
      <vt:lpstr>Corbel</vt:lpstr>
      <vt:lpstr>Corben</vt:lpstr>
      <vt:lpstr>Basis</vt:lpstr>
      <vt:lpstr>1_Office Theme</vt:lpstr>
      <vt:lpstr>PowerPoint Presentation</vt:lpstr>
      <vt:lpstr>Mental Health </vt:lpstr>
      <vt:lpstr>Addressing Concerns </vt:lpstr>
      <vt:lpstr>Addressing Concerns </vt:lpstr>
      <vt:lpstr>PowerPoint Presentation</vt:lpstr>
      <vt:lpstr>  When Supporting A Student  </vt:lpstr>
      <vt:lpstr>  When Supporting A Student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Aisling O'Brien</dc:creator>
  <cp:lastModifiedBy>Mary McGinley</cp:lastModifiedBy>
  <cp:revision>9</cp:revision>
  <dcterms:created xsi:type="dcterms:W3CDTF">2025-09-10T08:47:45Z</dcterms:created>
  <dcterms:modified xsi:type="dcterms:W3CDTF">2025-09-10T11:33:43Z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C5E67E2A-EC6D-42BC-BAA5-55D1AE7EF7AA</vt:lpwstr>
  </property>
  <property fmtid="{D5CDD505-2E9C-101B-9397-08002B2CF9AE}" pid="3" name="ArticulatePath">
    <vt:lpwstr>https://tudublin-my.sharepoint.com/personal/mary_mcginley_tudublin_ie/Documents/Desktop/Website/Mental Health information for practice educators 2025</vt:lpwstr>
  </property>
</Properties>
</file>