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304" r:id="rId6"/>
    <p:sldId id="299" r:id="rId7"/>
    <p:sldId id="313" r:id="rId8"/>
    <p:sldId id="273" r:id="rId9"/>
    <p:sldId id="318" r:id="rId10"/>
    <p:sldId id="320" r:id="rId11"/>
    <p:sldId id="302" r:id="rId12"/>
    <p:sldId id="292" r:id="rId13"/>
    <p:sldId id="305" r:id="rId14"/>
    <p:sldId id="300" r:id="rId15"/>
    <p:sldId id="262" r:id="rId16"/>
    <p:sldId id="312" r:id="rId17"/>
    <p:sldId id="321" r:id="rId18"/>
    <p:sldId id="322" r:id="rId19"/>
    <p:sldId id="323" r:id="rId20"/>
    <p:sldId id="324" r:id="rId21"/>
    <p:sldId id="325" r:id="rId22"/>
    <p:sldId id="310" r:id="rId23"/>
    <p:sldId id="311" r:id="rId24"/>
    <p:sldId id="288"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autoAdjust="0"/>
    <p:restoredTop sz="86377" autoAdjust="0"/>
  </p:normalViewPr>
  <p:slideViewPr>
    <p:cSldViewPr snapToGrid="0">
      <p:cViewPr varScale="1">
        <p:scale>
          <a:sx n="67" d="100"/>
          <a:sy n="67" d="100"/>
        </p:scale>
        <p:origin x="69" y="291"/>
      </p:cViewPr>
      <p:guideLst>
        <p:guide orient="horz" pos="2160"/>
        <p:guide pos="3840"/>
      </p:guideLst>
    </p:cSldViewPr>
  </p:slideViewPr>
  <p:outlineViewPr>
    <p:cViewPr>
      <p:scale>
        <a:sx n="33" d="100"/>
        <a:sy n="33" d="100"/>
      </p:scale>
      <p:origin x="0" y="-8673"/>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91" d="100"/>
          <a:sy n="91" d="100"/>
        </p:scale>
        <p:origin x="1443"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6306CAD-01BF-4A36-89A1-76183660094C}" type="datetimeFigureOut">
              <a:rPr lang="en-US" smtClean="0"/>
              <a:t>5/23/2023</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1B3ADA9-1F11-4760-8ADD-071EFA0A529A}" type="datetimeFigureOut">
              <a:rPr lang="en-US" smtClean="0"/>
              <a:t>5/23/2023</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05.safelinks.protection.outlook.com/?url=https%3A%2F%2Fuse.mazemap.com%2F%23v%3D1%26config%3DTUDUBLIN%26center%3D-6.316074%2C53.333874%26zoom%3D10&amp;data=05%7C01%7Cedel.niland%40TUDublin.ie%7C2161726069de4c145fee08db44de571d%7C766317cbe9484e5f8cecdabc8e2fd5da%7C0%7C0%7C638179493960312180%7CUnknown%7CTWFpbGZsb3d8eyJWIjoiMC4wLjAwMDAiLCJQIjoiV2luMzIiLCJBTiI6Ik1haWwiLCJXVCI6Mn0%3D%7C3000%7C%7C%7C&amp;sdata=8FcLMQewQpZ%2BrN4VFCQ78gYzwDnvw7hJDs%2F2b5%2Bixeg%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ur05.safelinks.protection.outlook.com/?url=https%3A%2F%2Fview.officeapps.live.com%2Fop%2Fview.aspx%3Fsrc%3Dhttps%253A%252F%252Fwww.tudublin.ie%252Fmedia%252Fwebsite%252Fexplore%252Four-campuses%252Fdigital-wayfinding%252Fdocuments%252FHowToNavigateYourWayAroundCampusOct22-final.pptx%26wdOrigin%3DBROWSELINK&amp;data=05%7C01%7Cedel.niland%40TUDublin.ie%7C2161726069de4c145fee08db44de571d%7C766317cbe9484e5f8cecdabc8e2fd5da%7C0%7C0%7C638179493960312180%7CUnknown%7CTWFpbGZsb3d8eyJWIjoiMC4wLjAwMDAiLCJQIjoiV2luMzIiLCJBTiI6Ik1haWwiLCJXVCI6Mn0%3D%7C3000%7C%7C%7C&amp;sdata=AthE9rEi8YJWGtHwJzH2Ocut77nEesUrkAgElExg82g%3D&amp;reserved=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udublin.ie/media/website/for-staff/health-and-safety/documents/First-response-procedures-at-TU-Dublin.doc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mailto:SHW@TUDublin.i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05.safelinks.protection.outlook.com/?url=https%3A%2F%2Fwww.tudublin.ie%2Ffor-staff%2Fsafety-health-welfare%2Fsafety-hub%2Fcommittees-and-working-groups%2F&amp;data=05%7C01%7Cedel.niland%40TUDublin.ie%7C2161726069de4c145fee08db44de571d%7C766317cbe9484e5f8cecdabc8e2fd5da%7C0%7C0%7C638179493960312180%7CUnknown%7CTWFpbGZsb3d8eyJWIjoiMC4wLjAwMDAiLCJQIjoiV2luMzIiLCJBTiI6Ik1haWwiLCJXVCI6Mn0%3D%7C3000%7C%7C%7C&amp;sdata=Ly2H5DBJdx0j99osIUiXcKpDEK6F9exKo%2Fv9Dr7gtug%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05.safelinks.protection.outlook.com/?url=https%3A%2F%2Fwww.tudublin.ie%2Ffor-staff%2Fsafety-health-welfare%2Fsafety-statement%2F&amp;data=05%7C01%7Cedel.niland%40TUDublin.ie%7C2161726069de4c145fee08db44de571d%7C766317cbe9484e5f8cecdabc8e2fd5da%7C0%7C0%7C638179493960312180%7CUnknown%7CTWFpbGZsb3d8eyJWIjoiMC4wLjAwMDAiLCJQIjoiV2luMzIiLCJBTiI6Ik1haWwiLCJXVCI6Mn0%3D%7C3000%7C%7C%7C&amp;sdata=MkUdonOuGn9kn7gBz1raCdqvtWYChU6W%2BQ5kT4ej15U%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tudublin.ie/for-staff/safety-health-welfa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1</a:t>
            </a:fld>
            <a:endParaRPr lang="en-US" dirty="0"/>
          </a:p>
        </p:txBody>
      </p:sp>
    </p:spTree>
    <p:extLst>
      <p:ext uri="{BB962C8B-B14F-4D97-AF65-F5344CB8AC3E}">
        <p14:creationId xmlns:p14="http://schemas.microsoft.com/office/powerpoint/2010/main" val="79258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10</a:t>
            </a:fld>
            <a:endParaRPr lang="en-US" dirty="0"/>
          </a:p>
        </p:txBody>
      </p:sp>
    </p:spTree>
    <p:extLst>
      <p:ext uri="{BB962C8B-B14F-4D97-AF65-F5344CB8AC3E}">
        <p14:creationId xmlns:p14="http://schemas.microsoft.com/office/powerpoint/2010/main" val="273682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11</a:t>
            </a:fld>
            <a:endParaRPr lang="en-US" dirty="0"/>
          </a:p>
        </p:txBody>
      </p:sp>
    </p:spTree>
    <p:extLst>
      <p:ext uri="{BB962C8B-B14F-4D97-AF65-F5344CB8AC3E}">
        <p14:creationId xmlns:p14="http://schemas.microsoft.com/office/powerpoint/2010/main" val="286880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12</a:t>
            </a:fld>
            <a:endParaRPr lang="en-US" dirty="0"/>
          </a:p>
        </p:txBody>
      </p:sp>
    </p:spTree>
    <p:extLst>
      <p:ext uri="{BB962C8B-B14F-4D97-AF65-F5344CB8AC3E}">
        <p14:creationId xmlns:p14="http://schemas.microsoft.com/office/powerpoint/2010/main" val="133843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13</a:t>
            </a:fld>
            <a:endParaRPr lang="en-US" dirty="0"/>
          </a:p>
        </p:txBody>
      </p:sp>
    </p:spTree>
    <p:extLst>
      <p:ext uri="{BB962C8B-B14F-4D97-AF65-F5344CB8AC3E}">
        <p14:creationId xmlns:p14="http://schemas.microsoft.com/office/powerpoint/2010/main" val="126680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14</a:t>
            </a:fld>
            <a:endParaRPr lang="en-US" dirty="0"/>
          </a:p>
        </p:txBody>
      </p:sp>
    </p:spTree>
    <p:extLst>
      <p:ext uri="{BB962C8B-B14F-4D97-AF65-F5344CB8AC3E}">
        <p14:creationId xmlns:p14="http://schemas.microsoft.com/office/powerpoint/2010/main" val="162820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 event includes but is not limited to: exhibitions, ceremonies, launches, receptions, official/VIP visits, festivals, commemorations, concerts, celebratory gatherings, conferences, open days, fundraising or recreational events.</a:t>
            </a:r>
          </a:p>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15</a:t>
            </a:fld>
            <a:endParaRPr lang="en-US" dirty="0"/>
          </a:p>
        </p:txBody>
      </p:sp>
    </p:spTree>
    <p:extLst>
      <p:ext uri="{BB962C8B-B14F-4D97-AF65-F5344CB8AC3E}">
        <p14:creationId xmlns:p14="http://schemas.microsoft.com/office/powerpoint/2010/main" val="17289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285750" indent="-285750">
              <a:buFont typeface="Arial" panose="020B0604020202020204" pitchFamily="34" charset="0"/>
              <a:buChar char="•"/>
            </a:pPr>
            <a:r>
              <a:rPr lang="en-GB" sz="1200" dirty="0"/>
              <a:t>Details of all University safety arrangements are available on the </a:t>
            </a:r>
            <a:r>
              <a:rPr lang="en-GB" sz="1200" dirty="0" err="1"/>
              <a:t>SHW</a:t>
            </a:r>
            <a:r>
              <a:rPr lang="en-GB" sz="1200" dirty="0"/>
              <a:t> website. </a:t>
            </a:r>
          </a:p>
          <a:p>
            <a:pPr marL="285750" indent="-285750">
              <a:buFont typeface="Arial" panose="020B0604020202020204" pitchFamily="34" charset="0"/>
              <a:buChar char="•"/>
            </a:pPr>
            <a:r>
              <a:rPr lang="en-GB" sz="1200" dirty="0"/>
              <a:t>In addition, you can use the </a:t>
            </a:r>
            <a:r>
              <a:rPr lang="en-GB" sz="1200" b="1" dirty="0"/>
              <a:t>Maze Map app</a:t>
            </a:r>
            <a:r>
              <a:rPr lang="en-GB" sz="1200" dirty="0"/>
              <a:t> to help direct you to the location of safety equipment in each building.</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interactive campus maps can guide you to your desired location/equipment using the </a:t>
            </a:r>
            <a:r>
              <a:rPr lang="en-GB" sz="1200" b="1" dirty="0"/>
              <a:t>Maze Map app</a:t>
            </a:r>
            <a:r>
              <a:rPr lang="en-GB" sz="1200" dirty="0"/>
              <a:t>.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Click on this link </a:t>
            </a:r>
            <a:r>
              <a:rPr lang="en-GB" sz="1200" u="sng" dirty="0">
                <a:hlinkClick r:id="rId3" tooltip="Original URL: https://use.mazemap.com/#v=1&amp;config=TUDUBLIN&amp;center=-6.316074,53.333874&amp;zoom=10. Click or tap if you trust this link."/>
              </a:rPr>
              <a:t>Map Finder</a:t>
            </a:r>
            <a:r>
              <a:rPr lang="en-GB" sz="1200" dirty="0"/>
              <a:t> to access our maps.</a:t>
            </a:r>
            <a:r>
              <a:rPr lang="en-GB" sz="1200" b="1" dirty="0"/>
              <a:t>  </a:t>
            </a:r>
            <a:r>
              <a:rPr lang="en-GB" sz="1200" dirty="0"/>
              <a:t>Full guidance is available from this</a:t>
            </a:r>
            <a:r>
              <a:rPr lang="en-GB" sz="1200" b="1" dirty="0"/>
              <a:t> </a:t>
            </a:r>
            <a:r>
              <a:rPr lang="en-GB" sz="1200" b="1" u="sng" dirty="0">
                <a:hlinkClick r:id="rId4" tooltip="Original URL: https://view.officeapps.live.com/op/view.aspx?src=https%3A%2F%2Fwww.tudublin.ie%2Fmedia%2Fwebsite%2Fexplore%2Four-campuses%2Fdigital-wayfinding%2Fdocuments%2FHowToNavigateYourWayAroundCampusOct22-final.pptx&amp;wdOrigin=BROWSELINK. Click or tap if you trust this link."/>
              </a:rPr>
              <a:t>link</a:t>
            </a:r>
            <a:r>
              <a:rPr lang="en-GB" sz="1200" dirty="0"/>
              <a:t>. In the search function, simply enter the item you wish to locate </a:t>
            </a:r>
            <a:r>
              <a:rPr lang="en-GB" sz="1200" u="sng" dirty="0"/>
              <a:t>and</a:t>
            </a:r>
            <a:r>
              <a:rPr lang="en-GB" sz="1200" dirty="0"/>
              <a:t> the building. e.g. AED, </a:t>
            </a:r>
            <a:r>
              <a:rPr lang="en-GB" sz="1200" dirty="0" err="1"/>
              <a:t>Grangegorman</a:t>
            </a:r>
            <a:r>
              <a:rPr lang="en-GB" sz="1200" dirty="0"/>
              <a:t>; first aid room, Bolton Street; Emergency exits, Tallaght.</a:t>
            </a:r>
            <a:endParaRPr lang="en-GB" sz="1800" dirty="0">
              <a:solidFill>
                <a:srgbClr val="2E74B5"/>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These rooms offer a private comfortable rest space for first-aid treatment and for pregnant or breastfeeding mothers.</a:t>
            </a:r>
          </a:p>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16</a:t>
            </a:fld>
            <a:endParaRPr lang="en-US" dirty="0"/>
          </a:p>
        </p:txBody>
      </p:sp>
    </p:spTree>
    <p:extLst>
      <p:ext uri="{BB962C8B-B14F-4D97-AF65-F5344CB8AC3E}">
        <p14:creationId xmlns:p14="http://schemas.microsoft.com/office/powerpoint/2010/main" val="143818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3"/>
              </a:rPr>
              <a:t>First Response Procedures for Emergencies at TU Dublin</a:t>
            </a:r>
            <a:r>
              <a:rPr lang="en-GB" sz="1200" b="0" i="0" kern="1200" dirty="0">
                <a:solidFill>
                  <a:schemeClr val="tx1"/>
                </a:solidFill>
                <a:effectLst/>
                <a:latin typeface="+mn-lt"/>
                <a:ea typeface="+mn-ea"/>
                <a:cs typeface="+mn-cs"/>
              </a:rPr>
              <a:t> outlines the immediate response to various emergencies. The purpose of these guidelines is to enable campus users to quickly and decisively respond to an actual or potential emergency, which could threaten the safety of persons, cause damage to property or equipment or disrupt campus operations.  </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Evacuation Marshals</a:t>
            </a:r>
          </a:p>
          <a:p>
            <a:r>
              <a:rPr lang="en-GB" sz="1200" b="0" i="0" kern="1200" dirty="0">
                <a:solidFill>
                  <a:schemeClr val="tx1"/>
                </a:solidFill>
                <a:effectLst/>
                <a:latin typeface="+mn-lt"/>
                <a:ea typeface="+mn-ea"/>
                <a:cs typeface="+mn-cs"/>
              </a:rPr>
              <a:t>All employees are required to act as evacuation marshals during an evacuation.</a:t>
            </a:r>
          </a:p>
          <a:p>
            <a:r>
              <a:rPr lang="en-GB" sz="1200" b="0" i="0" kern="1200" dirty="0">
                <a:solidFill>
                  <a:schemeClr val="tx1"/>
                </a:solidFill>
                <a:effectLst/>
                <a:latin typeface="+mn-lt"/>
                <a:ea typeface="+mn-ea"/>
                <a:cs typeface="+mn-cs"/>
              </a:rPr>
              <a:t>The main role of an evacuation marshal is to carry out a “sweep/search” of rooms in their area and instruct all occupants to leave the building promptly by the nearest and safest exit and report to the Assembly Point.</a:t>
            </a:r>
          </a:p>
          <a:p>
            <a:r>
              <a:rPr lang="en-GB" sz="1200" b="0" i="0" kern="1200" dirty="0">
                <a:solidFill>
                  <a:schemeClr val="tx1"/>
                </a:solidFill>
                <a:effectLst/>
                <a:latin typeface="+mn-lt"/>
                <a:ea typeface="+mn-ea"/>
                <a:cs typeface="+mn-cs"/>
              </a:rPr>
              <a:t>They report information about their area to the Incident Controller outside the building. Evacuation marshals are advised not put themselves in any danger while undertaking their duties.  The role and duty of an evacuation marshal is covered in Emergency Response Training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Disabilities Risk Assessments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People with disabilities requiring assistance with evacuation are requested to give advance notification to the Safety, Health and Welfare Office/Estates function prior to arrival on campus or as soon as possible thereafter (</a:t>
            </a:r>
            <a:r>
              <a:rPr lang="en-GB" sz="1200" b="0" i="0" u="none" strike="noStrike" kern="1200" dirty="0">
                <a:solidFill>
                  <a:schemeClr val="tx1"/>
                </a:solidFill>
                <a:effectLst/>
                <a:latin typeface="+mn-lt"/>
                <a:ea typeface="+mn-ea"/>
                <a:cs typeface="+mn-cs"/>
                <a:hlinkClick r:id="rId4"/>
              </a:rPr>
              <a:t>SHW@TUDublin.ie</a:t>
            </a:r>
            <a:r>
              <a:rPr lang="en-GB" sz="1200" b="0" i="0" kern="1200" dirty="0">
                <a:solidFill>
                  <a:schemeClr val="tx1"/>
                </a:solidFill>
                <a:effectLst/>
                <a:latin typeface="+mn-lt"/>
                <a:ea typeface="+mn-ea"/>
                <a:cs typeface="+mn-cs"/>
              </a:rPr>
              <a:t>). This is to ensure that an assessment of their needs can be carried out and a Personal Emergency Egress Plan (PEEP) developed if appropriate. The requirements of the PEEP are implemented by the Estates Office where feasible.</a:t>
            </a:r>
          </a:p>
          <a:p>
            <a:r>
              <a:rPr lang="en-GB" sz="1200" b="0" i="0" kern="1200" dirty="0">
                <a:solidFill>
                  <a:schemeClr val="tx1"/>
                </a:solidFill>
                <a:effectLst/>
                <a:latin typeface="+mn-lt"/>
                <a:ea typeface="+mn-ea"/>
                <a:cs typeface="+mn-cs"/>
              </a:rPr>
              <a:t>Where available, refuge points/areas provide a safe place for a specified period while awaiting assistance. They are normally sited within a fire-safe enclosure such as a protected lobby, corridor or stairwell and are marked locally with signage. The individual </a:t>
            </a:r>
            <a:r>
              <a:rPr lang="en-GB" sz="1200" b="0" i="0" kern="1200" dirty="0" err="1">
                <a:solidFill>
                  <a:schemeClr val="tx1"/>
                </a:solidFill>
                <a:effectLst/>
                <a:latin typeface="+mn-lt"/>
                <a:ea typeface="+mn-ea"/>
                <a:cs typeface="+mn-cs"/>
              </a:rPr>
              <a:t>PEEPs</a:t>
            </a:r>
            <a:r>
              <a:rPr lang="en-GB" sz="1200" b="0" i="0" kern="1200" dirty="0">
                <a:solidFill>
                  <a:schemeClr val="tx1"/>
                </a:solidFill>
                <a:effectLst/>
                <a:latin typeface="+mn-lt"/>
                <a:ea typeface="+mn-ea"/>
                <a:cs typeface="+mn-cs"/>
              </a:rPr>
              <a:t> outline the details of the action to be taken in the event of an emergency evacuation.</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18</a:t>
            </a:fld>
            <a:endParaRPr lang="en-US" dirty="0"/>
          </a:p>
        </p:txBody>
      </p:sp>
    </p:spTree>
    <p:extLst>
      <p:ext uri="{BB962C8B-B14F-4D97-AF65-F5344CB8AC3E}">
        <p14:creationId xmlns:p14="http://schemas.microsoft.com/office/powerpoint/2010/main" val="287898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19</a:t>
            </a:fld>
            <a:endParaRPr lang="en-US" dirty="0"/>
          </a:p>
        </p:txBody>
      </p:sp>
    </p:spTree>
    <p:extLst>
      <p:ext uri="{BB962C8B-B14F-4D97-AF65-F5344CB8AC3E}">
        <p14:creationId xmlns:p14="http://schemas.microsoft.com/office/powerpoint/2010/main" val="400906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IE" sz="1200" b="1" i="0" kern="1200" dirty="0">
                <a:solidFill>
                  <a:schemeClr val="tx1"/>
                </a:solidFill>
                <a:effectLst/>
                <a:latin typeface="+mn-lt"/>
                <a:ea typeface="+mn-ea"/>
                <a:cs typeface="+mn-cs"/>
              </a:rPr>
              <a:t>Incident</a:t>
            </a:r>
            <a:r>
              <a:rPr lang="en-IE" sz="1200" b="0" i="0" kern="1200" dirty="0">
                <a:solidFill>
                  <a:schemeClr val="tx1"/>
                </a:solidFill>
                <a:effectLst/>
                <a:latin typeface="+mn-lt"/>
                <a:ea typeface="+mn-ea"/>
                <a:cs typeface="+mn-cs"/>
              </a:rPr>
              <a:t> </a:t>
            </a:r>
          </a:p>
          <a:p>
            <a:pPr rtl="0" fontAlgn="base"/>
            <a:r>
              <a:rPr lang="en-IE" sz="1200" b="0" i="0" kern="1200" dirty="0">
                <a:solidFill>
                  <a:schemeClr val="tx1"/>
                </a:solidFill>
                <a:effectLst/>
                <a:latin typeface="+mn-lt"/>
                <a:ea typeface="+mn-ea"/>
                <a:cs typeface="+mn-cs"/>
              </a:rPr>
              <a:t>Work-related event(s) in which an injury or ill health (regardless of severity) or fatality occurred or could have occurred. </a:t>
            </a:r>
          </a:p>
          <a:p>
            <a:pPr rtl="0" fontAlgn="base"/>
            <a:r>
              <a:rPr lang="en-IE" sz="1200" b="0" i="0" kern="1200" dirty="0">
                <a:solidFill>
                  <a:schemeClr val="tx1"/>
                </a:solidFill>
                <a:effectLst/>
                <a:latin typeface="+mn-lt"/>
                <a:ea typeface="+mn-ea"/>
                <a:cs typeface="+mn-cs"/>
              </a:rPr>
              <a:t>Note 1. An accident is an incident which has given rise to injury or ill health or fatality. </a:t>
            </a:r>
          </a:p>
          <a:p>
            <a:pPr rtl="0" fontAlgn="base"/>
            <a:r>
              <a:rPr lang="en-IE" sz="1200" b="0" i="0" kern="1200" dirty="0">
                <a:solidFill>
                  <a:schemeClr val="tx1"/>
                </a:solidFill>
                <a:effectLst/>
                <a:latin typeface="+mn-lt"/>
                <a:ea typeface="+mn-ea"/>
                <a:cs typeface="+mn-cs"/>
              </a:rPr>
              <a:t>Note 2. An incident where no injury, ill health or fatality occurs may also be referred to as a ‘near miss, ‘near hit’, ‘close call’ . </a:t>
            </a:r>
          </a:p>
          <a:p>
            <a:pPr rtl="0" fontAlgn="base"/>
            <a:r>
              <a:rPr lang="en-IE" sz="1200" b="0" i="0" kern="1200" dirty="0">
                <a:solidFill>
                  <a:schemeClr val="tx1"/>
                </a:solidFill>
                <a:effectLst/>
                <a:latin typeface="+mn-lt"/>
                <a:ea typeface="+mn-ea"/>
                <a:cs typeface="+mn-cs"/>
              </a:rPr>
              <a:t>Note 3. An emergency situation is a particular type of incident. </a:t>
            </a:r>
          </a:p>
          <a:p>
            <a:endParaRPr lang="en-IE" dirty="0"/>
          </a:p>
          <a:p>
            <a:r>
              <a:rPr lang="en-IE" sz="1200" b="0" i="0" kern="1200" dirty="0">
                <a:solidFill>
                  <a:schemeClr val="tx1"/>
                </a:solidFill>
                <a:effectLst/>
                <a:latin typeface="+mn-lt"/>
                <a:ea typeface="+mn-ea"/>
                <a:cs typeface="+mn-cs"/>
              </a:rPr>
              <a:t>Certain accidents must be notified regardless of whether an injury is sustained or not, these are known as dangerous occurrences.  In the case of a dangerous occurrence, the University will report all dangerous occurrences to the HSA in accordance with the Safety, Health and Welfare at Work (General Application) (Amendment) (No. 3) Regulations 2016, Part 14 (Reporting of Accidents and Dangerous Occurrences). </a:t>
            </a:r>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20</a:t>
            </a:fld>
            <a:endParaRPr lang="en-US" dirty="0"/>
          </a:p>
        </p:txBody>
      </p:sp>
    </p:spTree>
    <p:extLst>
      <p:ext uri="{BB962C8B-B14F-4D97-AF65-F5344CB8AC3E}">
        <p14:creationId xmlns:p14="http://schemas.microsoft.com/office/powerpoint/2010/main" val="421262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2</a:t>
            </a:fld>
            <a:endParaRPr lang="en-US" dirty="0"/>
          </a:p>
        </p:txBody>
      </p:sp>
    </p:spTree>
    <p:extLst>
      <p:ext uri="{BB962C8B-B14F-4D97-AF65-F5344CB8AC3E}">
        <p14:creationId xmlns:p14="http://schemas.microsoft.com/office/powerpoint/2010/main" val="416177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21</a:t>
            </a:fld>
            <a:endParaRPr lang="en-US" dirty="0"/>
          </a:p>
        </p:txBody>
      </p:sp>
    </p:spTree>
    <p:extLst>
      <p:ext uri="{BB962C8B-B14F-4D97-AF65-F5344CB8AC3E}">
        <p14:creationId xmlns:p14="http://schemas.microsoft.com/office/powerpoint/2010/main" val="340075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3</a:t>
            </a:fld>
            <a:endParaRPr lang="en-US" dirty="0"/>
          </a:p>
        </p:txBody>
      </p:sp>
    </p:spTree>
    <p:extLst>
      <p:ext uri="{BB962C8B-B14F-4D97-AF65-F5344CB8AC3E}">
        <p14:creationId xmlns:p14="http://schemas.microsoft.com/office/powerpoint/2010/main" val="289323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Under the new Organisation Design (OD), the Safety, Health and Welfare Office forms part of the Governance and Compliance function.</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The service, under the new name </a:t>
            </a:r>
            <a:r>
              <a:rPr lang="en-GB" b="1" dirty="0">
                <a:solidFill>
                  <a:schemeClr val="bg1"/>
                </a:solidFill>
                <a:latin typeface="Calibri" panose="020F0502020204030204" pitchFamily="34" charset="0"/>
              </a:rPr>
              <a:t>'Safety, Health and Welfare Office'</a:t>
            </a:r>
            <a:r>
              <a:rPr lang="en-GB" dirty="0">
                <a:solidFill>
                  <a:schemeClr val="bg1"/>
                </a:solidFill>
                <a:latin typeface="Calibri" panose="020F0502020204030204" pitchFamily="34" charset="0"/>
              </a:rPr>
              <a:t> continues to offer safety, health and welfare advice across the University. </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The Occupational Health Advisors (</a:t>
            </a:r>
            <a:r>
              <a:rPr lang="en-GB" dirty="0" err="1">
                <a:solidFill>
                  <a:schemeClr val="bg1"/>
                </a:solidFill>
                <a:latin typeface="Calibri" panose="020F0502020204030204" pitchFamily="34" charset="0"/>
              </a:rPr>
              <a:t>OHAs</a:t>
            </a:r>
            <a:r>
              <a:rPr lang="en-GB" dirty="0">
                <a:solidFill>
                  <a:schemeClr val="bg1"/>
                </a:solidFill>
                <a:latin typeface="Calibri" panose="020F0502020204030204" pitchFamily="34" charset="0"/>
              </a:rPr>
              <a:t>) will ultimately act as Safety Business Partners to allocated Faculties and Functions.</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Recruitment of the following specialists is underway:</a:t>
            </a:r>
          </a:p>
          <a:p>
            <a:pPr algn="just">
              <a:spcAft>
                <a:spcPts val="0"/>
              </a:spcAft>
            </a:pPr>
            <a:r>
              <a:rPr lang="en-GB" dirty="0">
                <a:solidFill>
                  <a:schemeClr val="bg1"/>
                </a:solidFill>
                <a:latin typeface="Calibri" panose="020F0502020204030204" pitchFamily="34" charset="0"/>
              </a:rPr>
              <a:t>	Machinery and Equipment Safety Specialist </a:t>
            </a:r>
          </a:p>
          <a:p>
            <a:pPr algn="just">
              <a:spcAft>
                <a:spcPts val="0"/>
              </a:spcAft>
            </a:pPr>
            <a:r>
              <a:rPr lang="en-GB" dirty="0">
                <a:solidFill>
                  <a:schemeClr val="bg1"/>
                </a:solidFill>
                <a:latin typeface="Calibri" panose="020F0502020204030204" pitchFamily="34" charset="0"/>
              </a:rPr>
              <a:t>	Laboratory Safety Specialist </a:t>
            </a:r>
          </a:p>
          <a:p>
            <a:pPr algn="just">
              <a:spcAft>
                <a:spcPts val="0"/>
              </a:spcAft>
            </a:pPr>
            <a:r>
              <a:rPr lang="en-GB" dirty="0">
                <a:solidFill>
                  <a:schemeClr val="bg1"/>
                </a:solidFill>
                <a:latin typeface="Calibri" panose="020F0502020204030204" pitchFamily="34" charset="0"/>
              </a:rPr>
              <a:t>	Emergency Response Safety Specialist</a:t>
            </a:r>
            <a:endParaRPr lang="en-GB" sz="1050" dirty="0">
              <a:solidFill>
                <a:schemeClr val="bg1"/>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4</a:t>
            </a:fld>
            <a:endParaRPr lang="en-US" dirty="0"/>
          </a:p>
        </p:txBody>
      </p:sp>
    </p:spTree>
    <p:extLst>
      <p:ext uri="{BB962C8B-B14F-4D97-AF65-F5344CB8AC3E}">
        <p14:creationId xmlns:p14="http://schemas.microsoft.com/office/powerpoint/2010/main" val="425046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F3494-0491-4803-BC84-8A9DE4958074}" type="slidenum">
              <a:rPr lang="en-US" smtClean="0"/>
              <a:t>5</a:t>
            </a:fld>
            <a:endParaRPr lang="en-US" dirty="0"/>
          </a:p>
        </p:txBody>
      </p:sp>
    </p:spTree>
    <p:extLst>
      <p:ext uri="{BB962C8B-B14F-4D97-AF65-F5344CB8AC3E}">
        <p14:creationId xmlns:p14="http://schemas.microsoft.com/office/powerpoint/2010/main" val="203546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University Safety, Health and Welfare (SHW) Steering Committee and five SHW Campus committees have been established and are fully operational. Further detail is available below and at this </a:t>
            </a:r>
            <a:r>
              <a:rPr kumimoji="0" lang="en-US" altLang="en-US" sz="12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3" tooltip="Original URL: https://www.tudublin.ie/for-staff/safety-health-welfare/safety-hub/committees-and-working-groups/. Click or tap if you trust this link.">
                  <a:extLst>
                    <a:ext uri="{A12FA001-AC4F-418D-AE19-62706E023703}">
                      <ahyp:hlinkClr xmlns:ahyp="http://schemas.microsoft.com/office/drawing/2018/hyperlinkcolor" val="tx"/>
                    </a:ext>
                  </a:extLst>
                </a:hlinkClick>
              </a:rPr>
              <a:t>link</a:t>
            </a: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dirty="0"/>
              <a:t>The primary purpose is to oversee statutory requirements and ensure that the University, Safety, Health and Welfare Statement and all School/Function safety arrangements and risk assessments are reviewed at regular intervals.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ensure that relevant health and safety issues are coordinated and managed effectively</a:t>
            </a:r>
            <a:endParaRPr lang="en-GB"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endParaRPr lang="en-IE" dirty="0"/>
          </a:p>
          <a:p>
            <a:r>
              <a:rPr lang="en-IE" dirty="0"/>
              <a:t>2. </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Under the new Organisation Design (OD), the Safety, Health and Welfare Office forms part of the Governance and Compliance function.</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The service, under the new name </a:t>
            </a:r>
            <a:r>
              <a:rPr lang="en-GB" b="1" dirty="0">
                <a:solidFill>
                  <a:schemeClr val="bg1"/>
                </a:solidFill>
                <a:latin typeface="Calibri" panose="020F0502020204030204" pitchFamily="34" charset="0"/>
              </a:rPr>
              <a:t>'Safety, Health and Welfare Office'</a:t>
            </a:r>
            <a:r>
              <a:rPr lang="en-GB" dirty="0">
                <a:solidFill>
                  <a:schemeClr val="bg1"/>
                </a:solidFill>
                <a:latin typeface="Calibri" panose="020F0502020204030204" pitchFamily="34" charset="0"/>
              </a:rPr>
              <a:t> continues to offer safety, health and welfare advice across the University. </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The Occupational Health Advisors (OHAs) will ultimately act as Safety Business Partners to allocated Faculties and Functions.</a:t>
            </a:r>
          </a:p>
          <a:p>
            <a:pPr marL="285750" indent="-285750" algn="just">
              <a:spcAft>
                <a:spcPts val="0"/>
              </a:spcAft>
              <a:buFont typeface="Arial" panose="020B0604020202020204" pitchFamily="34" charset="0"/>
              <a:buChar char="•"/>
            </a:pPr>
            <a:r>
              <a:rPr lang="en-GB" dirty="0">
                <a:solidFill>
                  <a:schemeClr val="bg1"/>
                </a:solidFill>
                <a:latin typeface="Calibri" panose="020F0502020204030204" pitchFamily="34" charset="0"/>
              </a:rPr>
              <a:t>Recruitment of the following specialists is underway:</a:t>
            </a:r>
          </a:p>
          <a:p>
            <a:pPr algn="just">
              <a:spcAft>
                <a:spcPts val="0"/>
              </a:spcAft>
            </a:pPr>
            <a:r>
              <a:rPr lang="en-GB" dirty="0">
                <a:solidFill>
                  <a:schemeClr val="bg1"/>
                </a:solidFill>
                <a:latin typeface="Calibri" panose="020F0502020204030204" pitchFamily="34" charset="0"/>
              </a:rPr>
              <a:t>	Machinery and Equipment Safety Specialist </a:t>
            </a:r>
          </a:p>
          <a:p>
            <a:pPr algn="just">
              <a:spcAft>
                <a:spcPts val="0"/>
              </a:spcAft>
            </a:pPr>
            <a:r>
              <a:rPr lang="en-GB" dirty="0">
                <a:solidFill>
                  <a:schemeClr val="bg1"/>
                </a:solidFill>
                <a:latin typeface="Calibri" panose="020F0502020204030204" pitchFamily="34" charset="0"/>
              </a:rPr>
              <a:t>	Laboratory Safety Specialist </a:t>
            </a:r>
          </a:p>
          <a:p>
            <a:pPr algn="just">
              <a:spcAft>
                <a:spcPts val="0"/>
              </a:spcAft>
            </a:pPr>
            <a:r>
              <a:rPr lang="en-GB" dirty="0">
                <a:solidFill>
                  <a:schemeClr val="bg1"/>
                </a:solidFill>
                <a:latin typeface="Calibri" panose="020F0502020204030204" pitchFamily="34" charset="0"/>
              </a:rPr>
              <a:t>	Emergency Response Safety Specialist</a:t>
            </a:r>
            <a:endParaRPr lang="en-GB" sz="1050" dirty="0">
              <a:solidFill>
                <a:schemeClr val="bg1"/>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6</a:t>
            </a:fld>
            <a:endParaRPr lang="en-US" dirty="0"/>
          </a:p>
        </p:txBody>
      </p:sp>
    </p:spTree>
    <p:extLst>
      <p:ext uri="{BB962C8B-B14F-4D97-AF65-F5344CB8AC3E}">
        <p14:creationId xmlns:p14="http://schemas.microsoft.com/office/powerpoint/2010/main" val="253621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University Safety Statement was approved by Governing Body on 22</a:t>
            </a:r>
            <a:r>
              <a:rPr kumimoji="0" lang="en-US" altLang="en-US" sz="1200" b="0"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nd</a:t>
            </a: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February 2023, and is available on the website at this </a:t>
            </a:r>
            <a:r>
              <a:rPr kumimoji="0" lang="en-US" altLang="en-US" sz="12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3" tooltip="Original URL: https://www.tudublin.ie/for-staff/safety-health-welfare/safety-statement/. Click or tap if you trust this link.">
                  <a:extLst>
                    <a:ext uri="{A12FA001-AC4F-418D-AE19-62706E023703}">
                      <ahyp:hlinkClr xmlns:ahyp="http://schemas.microsoft.com/office/drawing/2018/hyperlinkcolor" val="tx"/>
                    </a:ext>
                  </a:extLst>
                </a:hlinkClick>
              </a:rPr>
              <a:t>link. </a:t>
            </a:r>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updated </a:t>
            </a:r>
            <a:r>
              <a:rPr kumimoji="0" lang="en-US" altLang="en-US"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SHW</a:t>
            </a: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website is available at this </a:t>
            </a: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link</a:t>
            </a:r>
            <a:endParaRPr kumimoji="0" lang="en-US" alt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7</a:t>
            </a:fld>
            <a:endParaRPr lang="en-US" dirty="0"/>
          </a:p>
        </p:txBody>
      </p:sp>
    </p:spTree>
    <p:extLst>
      <p:ext uri="{BB962C8B-B14F-4D97-AF65-F5344CB8AC3E}">
        <p14:creationId xmlns:p14="http://schemas.microsoft.com/office/powerpoint/2010/main" val="196909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i="1" dirty="0">
                <a:effectLst/>
                <a:latin typeface="Calibri" panose="020F0502020204030204" pitchFamily="34" charset="0"/>
                <a:ea typeface="Calibri" panose="020F0502020204030204" pitchFamily="34" charset="0"/>
                <a:cs typeface="Calibri" panose="020F0502020204030204" pitchFamily="34" charset="0"/>
              </a:rPr>
              <a:t>Safety, Health and Welfare at Work Act 2005 </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 8 General duties of employer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 13 General duties of employee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 80 Liability of directors and officers of undertakings</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SHW at Work (General Application) Regulations 2007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B3784F3-2271-4F8D-A0BC-8F40E6849FE5}" type="slidenum">
              <a:rPr lang="en-US" smtClean="0"/>
              <a:t>8</a:t>
            </a:fld>
            <a:endParaRPr lang="en-US" dirty="0"/>
          </a:p>
        </p:txBody>
      </p:sp>
    </p:spTree>
    <p:extLst>
      <p:ext uri="{BB962C8B-B14F-4D97-AF65-F5344CB8AC3E}">
        <p14:creationId xmlns:p14="http://schemas.microsoft.com/office/powerpoint/2010/main" val="236046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3784F3-2271-4F8D-A0BC-8F40E6849FE5}" type="slidenum">
              <a:rPr lang="en-US" smtClean="0"/>
              <a:t>9</a:t>
            </a:fld>
            <a:endParaRPr lang="en-US" dirty="0"/>
          </a:p>
        </p:txBody>
      </p:sp>
    </p:spTree>
    <p:extLst>
      <p:ext uri="{BB962C8B-B14F-4D97-AF65-F5344CB8AC3E}">
        <p14:creationId xmlns:p14="http://schemas.microsoft.com/office/powerpoint/2010/main" val="75986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endParaRPr lang="en-US" dirty="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dirty="0"/>
              <a:t>Click to edit Master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dirty="0"/>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dirty="0"/>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dirty="0"/>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r>
              <a:rPr lang="en-US" dirty="0"/>
              <a:t>7/13/20XX</a:t>
            </a:r>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r>
              <a:rPr lang="en-US" dirty="0"/>
              <a:t>Conference presentation</a:t>
            </a:r>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dirty="0"/>
              <a:t>Click to edit Master title </a:t>
            </a:r>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dirty="0"/>
              <a:t>7/13/20XX</a:t>
            </a:r>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r>
              <a:rPr lang="en-US" dirty="0"/>
              <a:t>Conference presentation</a:t>
            </a:r>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dirty="0"/>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r>
              <a:rPr lang="en-US" dirty="0"/>
              <a:t>Conference presentation</a:t>
            </a:r>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dirty="0"/>
              <a:t>Click to edit Master title </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r>
              <a:rPr lang="en-US" dirty="0"/>
              <a:t>Conference presentation</a:t>
            </a:r>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dirty="0"/>
              <a:t>Click to edit Master title</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r>
              <a:rPr lang="en-US" dirty="0"/>
              <a:t>7/13/20XX</a:t>
            </a:r>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r>
              <a:rPr lang="en-US" dirty="0"/>
              <a:t>Conference presentation</a:t>
            </a:r>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dirty="0"/>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r>
              <a:rPr lang="en-US" dirty="0"/>
              <a:t>Conference presentation</a:t>
            </a:r>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dirty="0"/>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r>
              <a:rPr lang="en-US" dirty="0"/>
              <a:t>7/13/20XX</a:t>
            </a:r>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r>
              <a:rPr lang="en-US" dirty="0"/>
              <a:t>Conference presentation</a:t>
            </a:r>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anchor="ctr"/>
          <a:lstStyle>
            <a:lvl1pPr>
              <a:defRPr>
                <a:solidFill>
                  <a:schemeClr val="bg1"/>
                </a:solidFill>
              </a:defRPr>
            </a:lvl1pPr>
          </a:lstStyle>
          <a:p>
            <a:r>
              <a:rPr lang="en-US" dirty="0">
                <a:solidFill>
                  <a:schemeClr val="bg1"/>
                </a:solidFill>
              </a:rPr>
              <a:t>team</a:t>
            </a:r>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lvl1pPr>
              <a:defRPr>
                <a:solidFill>
                  <a:schemeClr val="bg1"/>
                </a:solidFill>
              </a:defRPr>
            </a:lvl1pPr>
          </a:lstStyle>
          <a:p>
            <a:r>
              <a:rPr lang="en-US" dirty="0">
                <a:solidFill>
                  <a:schemeClr val="bg1"/>
                </a:solidFill>
              </a:rPr>
              <a:t>Sample Footer Text</a:t>
            </a:r>
          </a:p>
        </p:txBody>
      </p:sp>
      <p:sp>
        <p:nvSpPr>
          <p:cNvPr id="15" name="Picture Placeholder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anchor="ctr">
            <a:noAutofit/>
          </a:bodyPr>
          <a:lstStyle>
            <a:lvl1pPr algn="ctr">
              <a:defRPr/>
            </a:lvl1pPr>
          </a:lstStyle>
          <a:p>
            <a:endParaRPr lang="en-US" dirty="0"/>
          </a:p>
        </p:txBody>
      </p:sp>
      <p:sp>
        <p:nvSpPr>
          <p:cNvPr id="17" name="Picture Placeholder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anchor="ctr">
            <a:noAutofit/>
          </a:bodyPr>
          <a:lstStyle>
            <a:lvl1pPr algn="ctr">
              <a:defRPr/>
            </a:lvl1pPr>
          </a:lstStyle>
          <a:p>
            <a:endParaRPr lang="en-US" dirty="0"/>
          </a:p>
        </p:txBody>
      </p:sp>
      <p:sp>
        <p:nvSpPr>
          <p:cNvPr id="18" name="Picture Placeholder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anchor="ctr">
            <a:noAutofit/>
          </a:bodyPr>
          <a:lstStyle>
            <a:lvl1pPr algn="ctr">
              <a:defRPr/>
            </a:lvl1pPr>
          </a:lstStyle>
          <a:p>
            <a:endParaRPr lang="en-US" dirty="0"/>
          </a:p>
        </p:txBody>
      </p:sp>
      <p:sp>
        <p:nvSpPr>
          <p:cNvPr id="19" name="Picture Placeholder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anchor="ctr">
            <a:noAutofit/>
          </a:bodyPr>
          <a:lstStyle>
            <a:lvl1pPr algn="ctr">
              <a:defRPr/>
            </a:lvl1pPr>
          </a:lstStyle>
          <a:p>
            <a:endParaRPr lang="en-US" dirty="0"/>
          </a:p>
        </p:txBody>
      </p:sp>
      <p:sp>
        <p:nvSpPr>
          <p:cNvPr id="20" name="Text Placeholder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a:lstStyle>
            <a:lvl1pPr algn="ctr">
              <a:lnSpc>
                <a:spcPct val="100000"/>
              </a:lnSpc>
              <a:buNone/>
              <a:defRPr sz="1800" b="1"/>
            </a:lvl1pPr>
          </a:lstStyle>
          <a:p>
            <a:pPr lvl="0"/>
            <a:r>
              <a:rPr lang="en-US" dirty="0"/>
              <a:t>Name</a:t>
            </a:r>
          </a:p>
        </p:txBody>
      </p:sp>
      <p:sp>
        <p:nvSpPr>
          <p:cNvPr id="24" name="Text Placeholder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a:lstStyle>
            <a:lvl1pPr algn="ctr">
              <a:lnSpc>
                <a:spcPct val="100000"/>
              </a:lnSpc>
              <a:buNone/>
              <a:defRPr sz="1600"/>
            </a:lvl1pPr>
          </a:lstStyle>
          <a:p>
            <a:pPr lvl="0"/>
            <a:r>
              <a:rPr lang="en-US" dirty="0"/>
              <a:t>Title</a:t>
            </a:r>
          </a:p>
        </p:txBody>
      </p:sp>
      <p:sp>
        <p:nvSpPr>
          <p:cNvPr id="28" name="Text Placeholder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a:lstStyle>
            <a:lvl1pPr algn="ctr">
              <a:lnSpc>
                <a:spcPct val="100000"/>
              </a:lnSpc>
              <a:buNone/>
              <a:defRPr sz="1800" b="1"/>
            </a:lvl1pPr>
          </a:lstStyle>
          <a:p>
            <a:pPr lvl="0"/>
            <a:r>
              <a:rPr lang="en-US" dirty="0"/>
              <a:t>Name</a:t>
            </a:r>
          </a:p>
        </p:txBody>
      </p:sp>
      <p:sp>
        <p:nvSpPr>
          <p:cNvPr id="29" name="Text Placeholder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a:lstStyle>
            <a:lvl1pPr algn="ctr">
              <a:lnSpc>
                <a:spcPct val="100000"/>
              </a:lnSpc>
              <a:buNone/>
              <a:defRPr sz="1600"/>
            </a:lvl1pPr>
          </a:lstStyle>
          <a:p>
            <a:pPr lvl="0"/>
            <a:r>
              <a:rPr lang="en-US" dirty="0"/>
              <a:t>Title</a:t>
            </a:r>
          </a:p>
        </p:txBody>
      </p:sp>
      <p:sp>
        <p:nvSpPr>
          <p:cNvPr id="30" name="Text Placeholder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a:lstStyle>
            <a:lvl1pPr algn="ctr">
              <a:lnSpc>
                <a:spcPct val="100000"/>
              </a:lnSpc>
              <a:buNone/>
              <a:defRPr sz="1800" b="1"/>
            </a:lvl1pPr>
          </a:lstStyle>
          <a:p>
            <a:pPr lvl="0"/>
            <a:r>
              <a:rPr lang="en-US" dirty="0"/>
              <a:t>Name</a:t>
            </a:r>
          </a:p>
        </p:txBody>
      </p:sp>
      <p:sp>
        <p:nvSpPr>
          <p:cNvPr id="31" name="Text Placeholder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a:lstStyle>
            <a:lvl1pPr algn="ctr">
              <a:lnSpc>
                <a:spcPct val="100000"/>
              </a:lnSpc>
              <a:buNone/>
              <a:defRPr sz="1600"/>
            </a:lvl1pPr>
          </a:lstStyle>
          <a:p>
            <a:pPr lvl="0"/>
            <a:r>
              <a:rPr lang="en-US" dirty="0"/>
              <a:t>Title</a:t>
            </a:r>
          </a:p>
        </p:txBody>
      </p:sp>
      <p:sp>
        <p:nvSpPr>
          <p:cNvPr id="32" name="Text Placeholder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a:lstStyle>
            <a:lvl1pPr algn="ctr">
              <a:lnSpc>
                <a:spcPct val="100000"/>
              </a:lnSpc>
              <a:buNone/>
              <a:defRPr sz="1800" b="1"/>
            </a:lvl1pPr>
          </a:lstStyle>
          <a:p>
            <a:pPr lvl="0"/>
            <a:r>
              <a:rPr lang="en-US" dirty="0"/>
              <a:t>Name</a:t>
            </a:r>
          </a:p>
        </p:txBody>
      </p:sp>
      <p:sp>
        <p:nvSpPr>
          <p:cNvPr id="33" name="Text Placeholder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a:lstStyle>
            <a:lvl1pPr algn="ctr">
              <a:lnSpc>
                <a:spcPct val="100000"/>
              </a:lnSpc>
              <a:buNone/>
              <a:defRPr sz="1600"/>
            </a:lvl1pPr>
          </a:lstStyle>
          <a:p>
            <a:pPr lvl="0"/>
            <a:r>
              <a:rPr lang="en-US" dirty="0"/>
              <a:t>Title</a:t>
            </a:r>
          </a:p>
        </p:txBody>
      </p:sp>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r>
              <a:rPr lang="en-US" dirty="0"/>
              <a:t>Monday, February 1, 20XX</a:t>
            </a:r>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249464610"/>
      </p:ext>
    </p:extLst>
  </p:cSld>
  <p:clrMapOvr>
    <a:masterClrMapping/>
  </p:clrMapOvr>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dirty="0"/>
              <a:t>Click to edit</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dirty="0"/>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p:spPr>
        <p:txBody>
          <a:bodyPr/>
          <a:lstStyle>
            <a:lvl1pPr>
              <a:defRPr sz="900">
                <a:solidFill>
                  <a:schemeClr val="accent1">
                    <a:lumMod val="20000"/>
                    <a:lumOff val="80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dirty="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dirty="0"/>
              <a:t>Click to edit Master title </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dirty="0"/>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r>
              <a:rPr lang="en-US" dirty="0"/>
              <a:t>Conference presentation</a:t>
            </a:r>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r>
              <a:rPr lang="en-US" dirty="0"/>
              <a:t>7/13/20XX</a:t>
            </a:r>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r>
              <a:rPr lang="en-US" dirty="0"/>
              <a:t>Conference presentation</a:t>
            </a:r>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dirty="0"/>
              <a:t>Click to edit Master title</a:t>
            </a:r>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dirty="0"/>
              <a:t>7/13/20XX</a:t>
            </a:r>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r>
              <a:rPr lang="en-US" dirty="0"/>
              <a:t>Conference presentation</a:t>
            </a:r>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dirty="0"/>
              <a:t>Click to edit Master title</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dirty="0"/>
              <a:t>7/13/20XX</a:t>
            </a:r>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r>
              <a:rPr lang="en-US" dirty="0"/>
              <a:t>Conference presentation</a:t>
            </a:r>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r>
              <a:rPr lang="en-US" dirty="0"/>
              <a:t>7/13/20XX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dirty="0"/>
              <a:t>7/13/20XX</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dirty="0"/>
              <a:t>Click to edit Master title style</a:t>
            </a:r>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r>
              <a:rPr lang="en-US" dirty="0"/>
              <a:t>Conference presentation</a:t>
            </a:r>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dirty="0"/>
              <a:t>Click to edit Master title </a:t>
            </a:r>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r>
              <a:rPr lang="en-US" dirty="0"/>
              <a:t>7/13/20XX</a:t>
            </a:r>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r>
              <a:rPr lang="en-US" dirty="0"/>
              <a:t>Conference presentation</a:t>
            </a:r>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dirty="0"/>
              <a:t>7/13/20XX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 id="2147483683"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eur05.safelinks.protection.outlook.com/?url=https%3A%2F%2Fwww.tudublin.ie%2Ffor-staff%2Fsafety-health-welfare%2Fsafety-hub%2Ftrips-travel-and-events%2F&amp;data=05%7C01%7Cedel.niland%40TUDublin.ie%7C2161726069de4c145fee08db44de571d%7C766317cbe9484e5f8cecdabc8e2fd5da%7C0%7C0%7C638179493960312180%7CUnknown%7CTWFpbGZsb3d8eyJWIjoiMC4wLjAwMDAiLCJQIjoiV2luMzIiLCJBTiI6Ik1haWwiLCJXVCI6Mn0%3D%7C3000%7C%7C%7C&amp;sdata=8BkeGoXffsPBPrKWJUc%2F%2F9scjqe4qXeabRemvcfbXkQ%3D&amp;reserved=0"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www.tudublin.ie/for-staff/safety-health-welfare/emergency-preparedness/" TargetMode="External"/><Relationship Id="rId3" Type="http://schemas.openxmlformats.org/officeDocument/2006/relationships/image" Target="../media/image31.png"/><Relationship Id="rId7" Type="http://schemas.openxmlformats.org/officeDocument/2006/relationships/hyperlink" Target="https://www.tudublin.ie/for-staff/safety-health-welfare/emergency-preparedness/first-aid-and-medical/"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www.tudublin.ie/for-staff/safety-health-welfare/emergency-preparedness/fire-and-evacuation/" TargetMode="External"/><Relationship Id="rId5" Type="http://schemas.openxmlformats.org/officeDocument/2006/relationships/image" Target="../media/image32.png"/><Relationship Id="rId10" Type="http://schemas.openxmlformats.org/officeDocument/2006/relationships/hyperlink" Target="https://pixabay.com/en/semi-automatic-aed-defibrillator-1322250/" TargetMode="External"/><Relationship Id="rId4" Type="http://schemas.openxmlformats.org/officeDocument/2006/relationships/hyperlink" Target="http://pixabay.com/de/treffpunkt-treffen-menschen-98586/" TargetMode="External"/><Relationship Id="rId9"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tudublin.ie/for-staff/safety-health-welfare/emergency-preparedness/" TargetMode="External"/><Relationship Id="rId1" Type="http://schemas.openxmlformats.org/officeDocument/2006/relationships/slideLayout" Target="../slideLayouts/slideLayout3.xml"/><Relationship Id="rId4" Type="http://schemas.openxmlformats.org/officeDocument/2006/relationships/hyperlink" Target="https://utilizalaplantilla.blogspot.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lexdis.org.uk/guides/" TargetMode="External"/><Relationship Id="rId3" Type="http://schemas.openxmlformats.org/officeDocument/2006/relationships/image" Target="../media/image35.png"/><Relationship Id="rId7"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pixabay.com/en/directory-signposts-shield-note-230724/" TargetMode="External"/><Relationship Id="rId5" Type="http://schemas.openxmlformats.org/officeDocument/2006/relationships/image" Target="../media/image36.png"/><Relationship Id="rId4" Type="http://schemas.openxmlformats.org/officeDocument/2006/relationships/hyperlink" Target="https://pixabay.com/en/ehr-emr-electronic-medical-record-147652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ur05.safelinks.protection.outlook.com/?url=https%3A%2F%2Fwww.tudublin.ie%2Ffor-staff%2Fsafety-health-welfare%2Fcontact-us%2F&amp;data=05%7C01%7Cedel.niland%40TUDublin.ie%7C2161726069de4c145fee08db44de571d%7C766317cbe9484e5f8cecdabc8e2fd5da%7C0%7C0%7C638179493960312180%7CUnknown%7CTWFpbGZsb3d8eyJWIjoiMC4wLjAwMDAiLCJQIjoiV2luMzIiLCJBTiI6Ik1haWwiLCJXVCI6Mn0%3D%7C3000%7C%7C%7C&amp;sdata=EGAgUWHWIJ2ZzfB5zOAYdJZHZNWEKAIs1Zp1jwJy1X4%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fairviewhs.org/sites/library"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Pages/ResponsePage.aspx?id=yxdjdkjpX06M7Nq8ji_V2iTIVfvEBClFgjksQYvZ3TlUMko0RkNQT1NGOEFMNUJSTzM2UUNJVkxUQS4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tudublin.ie/for-staff/safety-health-welfare/reportin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www.tudublin.ie/for-staff/safety-health-welfare/safety-hub/committees-and-working-group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websit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rcbryan.com/wp-content/uploads/2017/01/document-image.htm" TargetMode="Externa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pixabay.com/nl/wereldbol-web-www-symbool-groene-160095/" TargetMode="External"/><Relationship Id="rId5" Type="http://schemas.openxmlformats.org/officeDocument/2006/relationships/image" Target="../media/image14.png"/><Relationship Id="rId4" Type="http://schemas.openxmlformats.org/officeDocument/2006/relationships/hyperlink" Target="https://ilmiodiabete.com/2015/01/22/ingranaggi-fini/"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n/health-care-medicine-healthy-2082630/" TargetMode="External"/><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aspectosprofesionales.info/2016/04/2016-iv-aniversario-del-blog-aspectos.html" TargetMode="External"/><Relationship Id="rId5" Type="http://schemas.openxmlformats.org/officeDocument/2006/relationships/image" Target="../media/image17.jpg"/><Relationship Id="rId4" Type="http://schemas.openxmlformats.org/officeDocument/2006/relationships/hyperlink" Target="https://www.publicdomainpictures.net/en/view-image.php?image=239272&amp;picture=rep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rson with red hair in front of pink background">
            <a:extLst>
              <a:ext uri="{FF2B5EF4-FFF2-40B4-BE49-F238E27FC236}">
                <a16:creationId xmlns:a16="http://schemas.microsoft.com/office/drawing/2014/main" id="{0B5415FF-395A-4AF8-B0FD-292979D3F80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3415570" y="1079"/>
            <a:ext cx="1719072" cy="1719072"/>
          </a:xfrm>
        </p:spPr>
      </p:pic>
      <p:pic>
        <p:nvPicPr>
          <p:cNvPr id="18" name="Picture Placeholder 17" descr="red-headed person with round glasses, blue scarf, against an orange background">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a:stretch/>
        </p:blipFill>
        <p:spPr>
          <a:xfrm>
            <a:off x="-12823" y="1713063"/>
            <a:ext cx="1719072" cy="1719072"/>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574217" y="2222017"/>
            <a:ext cx="6386725" cy="2413965"/>
          </a:xfrm>
        </p:spPr>
        <p:txBody>
          <a:bodyPr>
            <a:normAutofit fontScale="90000"/>
          </a:bodyPr>
          <a:lstStyle/>
          <a:p>
            <a:r>
              <a:rPr lang="en-US" dirty="0"/>
              <a:t>Safety Health and Welfare</a:t>
            </a:r>
            <a:br>
              <a:rPr lang="en-US" dirty="0"/>
            </a:br>
            <a:br>
              <a:rPr lang="en-US" dirty="0"/>
            </a:br>
            <a:r>
              <a:rPr lang="en-US" sz="3600" dirty="0"/>
              <a:t>The Campus SHW Committee</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5597131"/>
            <a:ext cx="5050971" cy="472073"/>
          </a:xfrm>
        </p:spPr>
        <p:txBody>
          <a:bodyPr>
            <a:noAutofit/>
          </a:bodyPr>
          <a:lstStyle/>
          <a:p>
            <a:r>
              <a:rPr lang="en-US" sz="1600" dirty="0"/>
              <a:t>Edel Niland</a:t>
            </a:r>
          </a:p>
          <a:p>
            <a:r>
              <a:rPr lang="en-US" sz="1600" dirty="0"/>
              <a:t>Safety Health and Welfare Senior Manager</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6443329"/>
            <a:ext cx="2200154" cy="251607"/>
          </a:xfrm>
        </p:spPr>
        <p:txBody>
          <a:bodyPr>
            <a:normAutofit fontScale="77500" lnSpcReduction="20000"/>
          </a:bodyPr>
          <a:lstStyle/>
          <a:p>
            <a:r>
              <a:rPr lang="en-US" dirty="0"/>
              <a:t>May 2023</a:t>
            </a:r>
          </a:p>
        </p:txBody>
      </p:sp>
      <p:pic>
        <p:nvPicPr>
          <p:cNvPr id="6" name="Picture Placeholder 5">
            <a:extLst>
              <a:ext uri="{FF2B5EF4-FFF2-40B4-BE49-F238E27FC236}">
                <a16:creationId xmlns:a16="http://schemas.microsoft.com/office/drawing/2014/main" id="{CB16A800-D3D5-4572-9F69-41B0D09532BB}"/>
              </a:ext>
            </a:extLst>
          </p:cNvPr>
          <p:cNvPicPr>
            <a:picLocks noGrp="1" noChangeAspect="1"/>
          </p:cNvPicPr>
          <p:nvPr>
            <p:ph type="pic" sz="quarter" idx="15"/>
          </p:nvPr>
        </p:nvPicPr>
        <p:blipFill>
          <a:blip r:embed="rId5"/>
          <a:srcRect l="21915" r="21915"/>
          <a:stretch>
            <a:fillRect/>
          </a:stretch>
        </p:blipFill>
        <p:spPr>
          <a:xfrm>
            <a:off x="3415570" y="5138928"/>
            <a:ext cx="1719072" cy="1719072"/>
          </a:xfr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B31B-E901-480D-92F5-D6FB76A25B7D}"/>
              </a:ext>
            </a:extLst>
          </p:cNvPr>
          <p:cNvSpPr>
            <a:spLocks noGrp="1"/>
          </p:cNvSpPr>
          <p:nvPr>
            <p:ph type="title"/>
          </p:nvPr>
        </p:nvSpPr>
        <p:spPr>
          <a:xfrm rot="16200000">
            <a:off x="-2476501" y="2766221"/>
            <a:ext cx="6858002" cy="1325563"/>
          </a:xfrm>
        </p:spPr>
        <p:txBody>
          <a:bodyPr/>
          <a:lstStyle/>
          <a:p>
            <a:r>
              <a:rPr lang="en-US" dirty="0"/>
              <a:t>Responsibilities </a:t>
            </a:r>
          </a:p>
        </p:txBody>
      </p:sp>
      <p:pic>
        <p:nvPicPr>
          <p:cNvPr id="41" name="Picture Placeholder 40" descr="person with pink shirt against yellow background">
            <a:extLst>
              <a:ext uri="{FF2B5EF4-FFF2-40B4-BE49-F238E27FC236}">
                <a16:creationId xmlns:a16="http://schemas.microsoft.com/office/drawing/2014/main" id="{1595478A-70E6-46FF-A963-D077CF0C5FD7}"/>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1905000" y="0"/>
            <a:ext cx="3429000" cy="3429000"/>
          </a:xfrm>
        </p:spPr>
      </p:pic>
      <p:sp>
        <p:nvSpPr>
          <p:cNvPr id="23" name="Content Placeholder 22">
            <a:extLst>
              <a:ext uri="{FF2B5EF4-FFF2-40B4-BE49-F238E27FC236}">
                <a16:creationId xmlns:a16="http://schemas.microsoft.com/office/drawing/2014/main" id="{8B0EE5BA-CA63-41C6-B15E-A8E2131ACAF6}"/>
              </a:ext>
            </a:extLst>
          </p:cNvPr>
          <p:cNvSpPr>
            <a:spLocks noGrp="1"/>
          </p:cNvSpPr>
          <p:nvPr>
            <p:ph idx="14"/>
          </p:nvPr>
        </p:nvSpPr>
        <p:spPr>
          <a:xfrm>
            <a:off x="5623718" y="1268809"/>
            <a:ext cx="2853532" cy="891383"/>
          </a:xfrm>
        </p:spPr>
        <p:txBody>
          <a:bodyPr>
            <a:noAutofit/>
          </a:bodyPr>
          <a:lstStyle/>
          <a:p>
            <a:r>
              <a:rPr lang="en-US" dirty="0"/>
              <a:t>Oversee the status of School/Function Safety Arrangements and Risk Assessments</a:t>
            </a:r>
          </a:p>
        </p:txBody>
      </p:sp>
      <p:pic>
        <p:nvPicPr>
          <p:cNvPr id="45" name="Picture Placeholder 44" descr="person with red hair in front of pink background">
            <a:extLst>
              <a:ext uri="{FF2B5EF4-FFF2-40B4-BE49-F238E27FC236}">
                <a16:creationId xmlns:a16="http://schemas.microsoft.com/office/drawing/2014/main" id="{59FEE552-F1E9-4928-8210-C54114161855}"/>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a:stretch/>
        </p:blipFill>
        <p:spPr>
          <a:xfrm>
            <a:off x="8763000" y="0"/>
            <a:ext cx="3429000" cy="3429000"/>
          </a:xfrm>
        </p:spPr>
      </p:pic>
      <p:sp>
        <p:nvSpPr>
          <p:cNvPr id="3" name="Content Placeholder 2">
            <a:extLst>
              <a:ext uri="{FF2B5EF4-FFF2-40B4-BE49-F238E27FC236}">
                <a16:creationId xmlns:a16="http://schemas.microsoft.com/office/drawing/2014/main" id="{EEF5B303-F387-4BA0-8784-0D2EA6A301C5}"/>
              </a:ext>
            </a:extLst>
          </p:cNvPr>
          <p:cNvSpPr>
            <a:spLocks noGrp="1"/>
          </p:cNvSpPr>
          <p:nvPr>
            <p:ph idx="1"/>
          </p:nvPr>
        </p:nvSpPr>
        <p:spPr>
          <a:xfrm>
            <a:off x="2194718" y="4697806"/>
            <a:ext cx="2800350" cy="891383"/>
          </a:xfrm>
        </p:spPr>
        <p:txBody>
          <a:bodyPr vert="horz" lIns="91440" tIns="45720" rIns="91440" bIns="45720" rtlCol="0" anchor="t">
            <a:noAutofit/>
          </a:bodyPr>
          <a:lstStyle/>
          <a:p>
            <a:r>
              <a:rPr lang="en-US" dirty="0"/>
              <a:t>Designate a campus specific emergency response team </a:t>
            </a:r>
          </a:p>
        </p:txBody>
      </p:sp>
      <p:pic>
        <p:nvPicPr>
          <p:cNvPr id="43" name="Picture Placeholder 42" descr="person with green glasses and pink shirt against blue background">
            <a:extLst>
              <a:ext uri="{FF2B5EF4-FFF2-40B4-BE49-F238E27FC236}">
                <a16:creationId xmlns:a16="http://schemas.microsoft.com/office/drawing/2014/main" id="{0AAEF5E6-AB88-4330-BF4F-BA739F281705}"/>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5334000" y="3429000"/>
            <a:ext cx="3429000" cy="3429000"/>
          </a:xfrm>
        </p:spPr>
      </p:pic>
      <p:sp>
        <p:nvSpPr>
          <p:cNvPr id="22" name="Content Placeholder 21">
            <a:extLst>
              <a:ext uri="{FF2B5EF4-FFF2-40B4-BE49-F238E27FC236}">
                <a16:creationId xmlns:a16="http://schemas.microsoft.com/office/drawing/2014/main" id="{BB7AADC4-96C1-41B1-95A8-882A74D1E10D}"/>
              </a:ext>
            </a:extLst>
          </p:cNvPr>
          <p:cNvSpPr>
            <a:spLocks noGrp="1"/>
          </p:cNvSpPr>
          <p:nvPr>
            <p:ph idx="13"/>
          </p:nvPr>
        </p:nvSpPr>
        <p:spPr>
          <a:xfrm>
            <a:off x="9101931" y="4697805"/>
            <a:ext cx="2800351" cy="891383"/>
          </a:xfrm>
        </p:spPr>
        <p:txBody>
          <a:bodyPr>
            <a:normAutofit/>
          </a:bodyPr>
          <a:lstStyle/>
          <a:p>
            <a:r>
              <a:rPr lang="en-US" dirty="0"/>
              <a:t>Monitor compliance with SHW policies</a:t>
            </a:r>
          </a:p>
        </p:txBody>
      </p:sp>
      <p:sp>
        <p:nvSpPr>
          <p:cNvPr id="48" name="Slide Number Placeholder 47">
            <a:extLst>
              <a:ext uri="{FF2B5EF4-FFF2-40B4-BE49-F238E27FC236}">
                <a16:creationId xmlns:a16="http://schemas.microsoft.com/office/drawing/2014/main" id="{C18313DC-9A78-47C0-B8C3-BA1756D3C62F}"/>
              </a:ext>
            </a:extLst>
          </p:cNvPr>
          <p:cNvSpPr>
            <a:spLocks noGrp="1"/>
          </p:cNvSpPr>
          <p:nvPr>
            <p:ph type="sldNum" sz="quarter" idx="17"/>
          </p:nvPr>
        </p:nvSpPr>
        <p:spPr>
          <a:xfrm>
            <a:off x="10711542" y="6356350"/>
            <a:ext cx="642257" cy="365125"/>
          </a:xfrm>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292591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294-49A0-4C63-A7D7-E3BF9E591F59}"/>
              </a:ext>
            </a:extLst>
          </p:cNvPr>
          <p:cNvSpPr>
            <a:spLocks noGrp="1"/>
          </p:cNvSpPr>
          <p:nvPr>
            <p:ph type="title"/>
          </p:nvPr>
        </p:nvSpPr>
        <p:spPr>
          <a:xfrm>
            <a:off x="2820952" y="629616"/>
            <a:ext cx="6550096" cy="1325563"/>
          </a:xfrm>
        </p:spPr>
        <p:txBody>
          <a:bodyPr/>
          <a:lstStyle/>
          <a:p>
            <a:r>
              <a:rPr lang="en-ZA" dirty="0"/>
              <a:t>Suggested Planner</a:t>
            </a:r>
          </a:p>
        </p:txBody>
      </p:sp>
      <p:sp>
        <p:nvSpPr>
          <p:cNvPr id="195" name="Text Placeholder 32">
            <a:extLst>
              <a:ext uri="{FF2B5EF4-FFF2-40B4-BE49-F238E27FC236}">
                <a16:creationId xmlns:a16="http://schemas.microsoft.com/office/drawing/2014/main" id="{9033E80F-6AC8-48A8-BD31-6766258E72D0}"/>
              </a:ext>
            </a:extLst>
          </p:cNvPr>
          <p:cNvSpPr txBox="1">
            <a:spLocks/>
          </p:cNvSpPr>
          <p:nvPr/>
        </p:nvSpPr>
        <p:spPr>
          <a:xfrm>
            <a:off x="7752328" y="1679054"/>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Schedule dates for meetings</a:t>
            </a:r>
          </a:p>
        </p:txBody>
      </p:sp>
      <p:sp>
        <p:nvSpPr>
          <p:cNvPr id="199" name="Text Placeholder 32">
            <a:extLst>
              <a:ext uri="{FF2B5EF4-FFF2-40B4-BE49-F238E27FC236}">
                <a16:creationId xmlns:a16="http://schemas.microsoft.com/office/drawing/2014/main" id="{26F0030B-54EF-47DB-B5CF-30D0E4C9DDA6}"/>
              </a:ext>
            </a:extLst>
          </p:cNvPr>
          <p:cNvSpPr txBox="1">
            <a:spLocks/>
          </p:cNvSpPr>
          <p:nvPr/>
        </p:nvSpPr>
        <p:spPr>
          <a:xfrm>
            <a:off x="156099" y="5406542"/>
            <a:ext cx="6929458" cy="1523724"/>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ZA" sz="1600" b="1" dirty="0">
                <a:solidFill>
                  <a:schemeClr val="bg1"/>
                </a:solidFill>
              </a:rPr>
              <a:t>Ongoing at scheduled meeting:</a:t>
            </a:r>
          </a:p>
          <a:p>
            <a:pPr algn="l"/>
            <a:r>
              <a:rPr lang="en-ZA" sz="1600" b="1" dirty="0">
                <a:solidFill>
                  <a:schemeClr val="bg1"/>
                </a:solidFill>
              </a:rPr>
              <a:t> </a:t>
            </a:r>
          </a:p>
          <a:p>
            <a:pPr marL="285750" lvl="0" indent="-285750" algn="l">
              <a:lnSpc>
                <a:spcPct val="100000"/>
              </a:lnSpc>
              <a:spcBef>
                <a:spcPts val="0"/>
              </a:spcBef>
              <a:buClrTx/>
              <a:buFont typeface="Arial" panose="020B0604020202020204" pitchFamily="34" charset="0"/>
              <a:buChar char="•"/>
            </a:pPr>
            <a:r>
              <a:rPr lang="en-ZA" sz="1600" dirty="0">
                <a:solidFill>
                  <a:prstClr val="white"/>
                </a:solidFill>
              </a:rPr>
              <a:t>Ensure timely submission of reports to Steering Committee/others</a:t>
            </a:r>
          </a:p>
          <a:p>
            <a:pPr marL="285750" lvl="0" indent="-285750" algn="l">
              <a:lnSpc>
                <a:spcPct val="100000"/>
              </a:lnSpc>
              <a:spcBef>
                <a:spcPts val="0"/>
              </a:spcBef>
              <a:buClrTx/>
              <a:buFont typeface="Arial" panose="020B0604020202020204" pitchFamily="34" charset="0"/>
              <a:buChar char="•"/>
            </a:pPr>
            <a:r>
              <a:rPr lang="en-ZA" sz="1600" dirty="0">
                <a:solidFill>
                  <a:prstClr val="white"/>
                </a:solidFill>
              </a:rPr>
              <a:t>Review Training statistics</a:t>
            </a:r>
          </a:p>
          <a:p>
            <a:pPr marL="285750" lvl="0" indent="-285750" algn="l">
              <a:lnSpc>
                <a:spcPct val="100000"/>
              </a:lnSpc>
              <a:spcBef>
                <a:spcPts val="0"/>
              </a:spcBef>
              <a:buClrTx/>
              <a:buFont typeface="Arial" panose="020B0604020202020204" pitchFamily="34" charset="0"/>
              <a:buChar char="•"/>
            </a:pPr>
            <a:endParaRPr lang="en-ZA" sz="1600" dirty="0">
              <a:solidFill>
                <a:prstClr val="white"/>
              </a:solidFill>
            </a:endParaRPr>
          </a:p>
          <a:p>
            <a:endParaRPr lang="en-ZA" sz="1600" dirty="0">
              <a:solidFill>
                <a:schemeClr val="bg1"/>
              </a:solidFill>
            </a:endParaRPr>
          </a:p>
          <a:p>
            <a:endParaRPr lang="en-ZA" sz="1600" dirty="0">
              <a:solidFill>
                <a:schemeClr val="bg1"/>
              </a:solidFill>
            </a:endParaRPr>
          </a:p>
        </p:txBody>
      </p:sp>
      <p:sp>
        <p:nvSpPr>
          <p:cNvPr id="203" name="Text Placeholder 32">
            <a:extLst>
              <a:ext uri="{FF2B5EF4-FFF2-40B4-BE49-F238E27FC236}">
                <a16:creationId xmlns:a16="http://schemas.microsoft.com/office/drawing/2014/main" id="{AFB9CF25-645D-4741-B188-9CB53FE6CB6F}"/>
              </a:ext>
            </a:extLst>
          </p:cNvPr>
          <p:cNvSpPr txBox="1">
            <a:spLocks/>
          </p:cNvSpPr>
          <p:nvPr/>
        </p:nvSpPr>
        <p:spPr>
          <a:xfrm>
            <a:off x="7600678" y="5068753"/>
            <a:ext cx="2130498" cy="271088"/>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Launch communication strategy</a:t>
            </a:r>
          </a:p>
        </p:txBody>
      </p:sp>
      <p:sp>
        <p:nvSpPr>
          <p:cNvPr id="16"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6067001" y="3566676"/>
            <a:ext cx="902248" cy="754883"/>
          </a:xfrm>
        </p:spPr>
        <p:txBody>
          <a:bodyPr>
            <a:normAutofit/>
          </a:bodyPr>
          <a:lstStyle/>
          <a:p>
            <a:r>
              <a:rPr lang="en-ZA" dirty="0"/>
              <a:t>JIULY</a:t>
            </a:r>
          </a:p>
        </p:txBody>
      </p:sp>
      <p:sp>
        <p:nvSpPr>
          <p:cNvPr id="207" name="Text Placeholder 32">
            <a:extLst>
              <a:ext uri="{FF2B5EF4-FFF2-40B4-BE49-F238E27FC236}">
                <a16:creationId xmlns:a16="http://schemas.microsoft.com/office/drawing/2014/main" id="{89CA2601-9DAD-4D34-BF27-C40864CA93A3}"/>
              </a:ext>
            </a:extLst>
          </p:cNvPr>
          <p:cNvSpPr txBox="1">
            <a:spLocks/>
          </p:cNvSpPr>
          <p:nvPr/>
        </p:nvSpPr>
        <p:spPr>
          <a:xfrm>
            <a:off x="7820719" y="2285062"/>
            <a:ext cx="1690417" cy="703861"/>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Schedule Planned Evacuations</a:t>
            </a:r>
          </a:p>
        </p:txBody>
      </p:sp>
      <p:sp>
        <p:nvSpPr>
          <p:cNvPr id="211" name="Text Placeholder 32">
            <a:extLst>
              <a:ext uri="{FF2B5EF4-FFF2-40B4-BE49-F238E27FC236}">
                <a16:creationId xmlns:a16="http://schemas.microsoft.com/office/drawing/2014/main" id="{D9912A65-BB8D-433A-A5E4-678A16A2127D}"/>
              </a:ext>
            </a:extLst>
          </p:cNvPr>
          <p:cNvSpPr txBox="1">
            <a:spLocks/>
          </p:cNvSpPr>
          <p:nvPr/>
        </p:nvSpPr>
        <p:spPr>
          <a:xfrm>
            <a:off x="5585669" y="1800168"/>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Review safety equipment, </a:t>
            </a:r>
          </a:p>
          <a:p>
            <a:r>
              <a:rPr lang="en-ZA" sz="1600" dirty="0">
                <a:solidFill>
                  <a:schemeClr val="bg1"/>
                </a:solidFill>
              </a:rPr>
              <a:t>first-aid arrangements</a:t>
            </a:r>
          </a:p>
        </p:txBody>
      </p:sp>
      <p:sp>
        <p:nvSpPr>
          <p:cNvPr id="215" name="Text Placeholder 32">
            <a:extLst>
              <a:ext uri="{FF2B5EF4-FFF2-40B4-BE49-F238E27FC236}">
                <a16:creationId xmlns:a16="http://schemas.microsoft.com/office/drawing/2014/main" id="{7998ABA0-B05F-4D01-A1C2-95E45571B4F3}"/>
              </a:ext>
            </a:extLst>
          </p:cNvPr>
          <p:cNvSpPr txBox="1">
            <a:spLocks/>
          </p:cNvSpPr>
          <p:nvPr/>
        </p:nvSpPr>
        <p:spPr>
          <a:xfrm>
            <a:off x="10539249" y="1730509"/>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Annual review report for submission to the Steering Committee</a:t>
            </a:r>
          </a:p>
        </p:txBody>
      </p:sp>
      <p:sp>
        <p:nvSpPr>
          <p:cNvPr id="366" name="Slide Number Placeholder 365">
            <a:extLst>
              <a:ext uri="{FF2B5EF4-FFF2-40B4-BE49-F238E27FC236}">
                <a16:creationId xmlns:a16="http://schemas.microsoft.com/office/drawing/2014/main" id="{BD2341A8-7BD1-4CE6-83FD-256E6B4426A4}"/>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11</a:t>
            </a:fld>
            <a:endParaRPr lang="en-US" dirty="0"/>
          </a:p>
        </p:txBody>
      </p:sp>
      <p:cxnSp>
        <p:nvCxnSpPr>
          <p:cNvPr id="45" name="Straight Connector 44">
            <a:extLst>
              <a:ext uri="{FF2B5EF4-FFF2-40B4-BE49-F238E27FC236}">
                <a16:creationId xmlns:a16="http://schemas.microsoft.com/office/drawing/2014/main" id="{7AAE5EC1-092E-4A01-B866-C63F654AC331}"/>
              </a:ext>
              <a:ext uri="{C183D7F6-B498-43B3-948B-1728B52AA6E4}">
                <adec:decorative xmlns:adec="http://schemas.microsoft.com/office/drawing/2017/decorative" val="1"/>
              </a:ext>
            </a:extLst>
          </p:cNvPr>
          <p:cNvCxnSpPr>
            <a:cxnSpLocks/>
          </p:cNvCxnSpPr>
          <p:nvPr/>
        </p:nvCxnSpPr>
        <p:spPr>
          <a:xfrm>
            <a:off x="8597537" y="2835298"/>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BC501E-8914-41D2-8643-052558AA1E7D}"/>
              </a:ext>
              <a:ext uri="{C183D7F6-B498-43B3-948B-1728B52AA6E4}">
                <adec:decorative xmlns:adec="http://schemas.microsoft.com/office/drawing/2017/decorative" val="1"/>
              </a:ext>
            </a:extLst>
          </p:cNvPr>
          <p:cNvCxnSpPr>
            <a:cxnSpLocks/>
          </p:cNvCxnSpPr>
          <p:nvPr/>
        </p:nvCxnSpPr>
        <p:spPr>
          <a:xfrm>
            <a:off x="590719" y="2835297"/>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F5ED205-3C52-447E-B4B4-0E5B0D18E4FB}"/>
              </a:ext>
              <a:ext uri="{C183D7F6-B498-43B3-948B-1728B52AA6E4}">
                <adec:decorative xmlns:adec="http://schemas.microsoft.com/office/drawing/2017/decorative" val="1"/>
              </a:ext>
            </a:extLst>
          </p:cNvPr>
          <p:cNvCxnSpPr>
            <a:cxnSpLocks/>
          </p:cNvCxnSpPr>
          <p:nvPr/>
        </p:nvCxnSpPr>
        <p:spPr>
          <a:xfrm>
            <a:off x="6469704" y="2835297"/>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8D5BBE5-7D26-428D-81E4-E0E259B58D0C}"/>
              </a:ext>
              <a:ext uri="{C183D7F6-B498-43B3-948B-1728B52AA6E4}">
                <adec:decorative xmlns:adec="http://schemas.microsoft.com/office/drawing/2017/decorative" val="1"/>
              </a:ext>
            </a:extLst>
          </p:cNvPr>
          <p:cNvCxnSpPr>
            <a:cxnSpLocks/>
          </p:cNvCxnSpPr>
          <p:nvPr/>
        </p:nvCxnSpPr>
        <p:spPr>
          <a:xfrm>
            <a:off x="8555237" y="4392478"/>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745992-3353-41C4-86A1-285823EAE72E}"/>
              </a:ext>
              <a:ext uri="{C183D7F6-B498-43B3-948B-1728B52AA6E4}">
                <adec:decorative xmlns:adec="http://schemas.microsoft.com/office/drawing/2017/decorative" val="1"/>
              </a:ext>
            </a:extLst>
          </p:cNvPr>
          <p:cNvCxnSpPr>
            <a:cxnSpLocks/>
          </p:cNvCxnSpPr>
          <p:nvPr/>
        </p:nvCxnSpPr>
        <p:spPr>
          <a:xfrm>
            <a:off x="11589090" y="2875302"/>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B84ABB67-F0D9-4261-A35E-D50A9C95FEC6}"/>
              </a:ext>
            </a:extLst>
          </p:cNvPr>
          <p:cNvSpPr txBox="1">
            <a:spLocks/>
          </p:cNvSpPr>
          <p:nvPr/>
        </p:nvSpPr>
        <p:spPr>
          <a:xfrm>
            <a:off x="9202378" y="5454974"/>
            <a:ext cx="2130498" cy="271088"/>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1600" dirty="0">
              <a:solidFill>
                <a:schemeClr val="bg1"/>
              </a:solidFill>
            </a:endParaRPr>
          </a:p>
        </p:txBody>
      </p:sp>
      <p:sp>
        <p:nvSpPr>
          <p:cNvPr id="4" name="Rectangle 3"/>
          <p:cNvSpPr/>
          <p:nvPr/>
        </p:nvSpPr>
        <p:spPr>
          <a:xfrm>
            <a:off x="-130246" y="1843168"/>
            <a:ext cx="1739154" cy="830997"/>
          </a:xfrm>
          <a:prstGeom prst="rect">
            <a:avLst/>
          </a:prstGeom>
        </p:spPr>
        <p:txBody>
          <a:bodyPr wrap="square">
            <a:spAutoFit/>
          </a:bodyPr>
          <a:lstStyle/>
          <a:p>
            <a:pPr algn="ctr"/>
            <a:r>
              <a:rPr lang="en-ZA" sz="1600" dirty="0">
                <a:solidFill>
                  <a:schemeClr val="bg1"/>
                </a:solidFill>
              </a:rPr>
              <a:t>Schedule Planned Evacuations</a:t>
            </a:r>
          </a:p>
        </p:txBody>
      </p:sp>
      <p:sp>
        <p:nvSpPr>
          <p:cNvPr id="58"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7085557" y="3559800"/>
            <a:ext cx="902248" cy="754883"/>
          </a:xfrm>
        </p:spPr>
        <p:txBody>
          <a:bodyPr>
            <a:normAutofit/>
          </a:bodyPr>
          <a:lstStyle/>
          <a:p>
            <a:r>
              <a:rPr lang="en-ZA" dirty="0"/>
              <a:t>AUG</a:t>
            </a:r>
          </a:p>
        </p:txBody>
      </p:sp>
      <p:sp>
        <p:nvSpPr>
          <p:cNvPr id="60"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8104113" y="3551576"/>
            <a:ext cx="902248" cy="754883"/>
          </a:xfrm>
        </p:spPr>
        <p:txBody>
          <a:bodyPr>
            <a:normAutofit/>
          </a:bodyPr>
          <a:lstStyle/>
          <a:p>
            <a:r>
              <a:rPr lang="en-ZA" dirty="0"/>
              <a:t>SPE</a:t>
            </a:r>
          </a:p>
        </p:txBody>
      </p:sp>
      <p:sp>
        <p:nvSpPr>
          <p:cNvPr id="62"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9111495" y="3566676"/>
            <a:ext cx="902248" cy="754883"/>
          </a:xfrm>
        </p:spPr>
        <p:txBody>
          <a:bodyPr>
            <a:normAutofit/>
          </a:bodyPr>
          <a:lstStyle/>
          <a:p>
            <a:r>
              <a:rPr lang="en-ZA" dirty="0"/>
              <a:t>OCT</a:t>
            </a:r>
          </a:p>
        </p:txBody>
      </p:sp>
      <p:sp>
        <p:nvSpPr>
          <p:cNvPr id="64"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10150246" y="3584858"/>
            <a:ext cx="902248" cy="754883"/>
          </a:xfrm>
        </p:spPr>
        <p:txBody>
          <a:bodyPr>
            <a:normAutofit/>
          </a:bodyPr>
          <a:lstStyle/>
          <a:p>
            <a:r>
              <a:rPr lang="en-ZA" dirty="0"/>
              <a:t>NOV</a:t>
            </a:r>
          </a:p>
        </p:txBody>
      </p:sp>
      <p:sp>
        <p:nvSpPr>
          <p:cNvPr id="66"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11137966" y="3584858"/>
            <a:ext cx="902248" cy="754883"/>
          </a:xfrm>
        </p:spPr>
        <p:txBody>
          <a:bodyPr>
            <a:normAutofit/>
          </a:bodyPr>
          <a:lstStyle/>
          <a:p>
            <a:r>
              <a:rPr lang="en-ZA" dirty="0"/>
              <a:t>DEC - JAN</a:t>
            </a:r>
          </a:p>
        </p:txBody>
      </p:sp>
      <p:sp>
        <p:nvSpPr>
          <p:cNvPr id="68"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5056047" y="3559800"/>
            <a:ext cx="902248" cy="754883"/>
          </a:xfrm>
        </p:spPr>
        <p:txBody>
          <a:bodyPr>
            <a:normAutofit/>
          </a:bodyPr>
          <a:lstStyle/>
          <a:p>
            <a:r>
              <a:rPr lang="en-ZA" dirty="0"/>
              <a:t>JUNE</a:t>
            </a:r>
          </a:p>
        </p:txBody>
      </p:sp>
      <p:sp>
        <p:nvSpPr>
          <p:cNvPr id="70"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4067134" y="3580343"/>
            <a:ext cx="902248" cy="754883"/>
          </a:xfrm>
        </p:spPr>
        <p:txBody>
          <a:bodyPr>
            <a:normAutofit/>
          </a:bodyPr>
          <a:lstStyle/>
          <a:p>
            <a:r>
              <a:rPr lang="en-ZA" dirty="0"/>
              <a:t>MAY</a:t>
            </a:r>
          </a:p>
        </p:txBody>
      </p:sp>
      <p:sp>
        <p:nvSpPr>
          <p:cNvPr id="72"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3078221" y="3587789"/>
            <a:ext cx="902248" cy="754883"/>
          </a:xfrm>
        </p:spPr>
        <p:txBody>
          <a:bodyPr>
            <a:normAutofit/>
          </a:bodyPr>
          <a:lstStyle/>
          <a:p>
            <a:r>
              <a:rPr lang="en-ZA" dirty="0"/>
              <a:t>APRIL</a:t>
            </a:r>
          </a:p>
        </p:txBody>
      </p:sp>
      <p:sp>
        <p:nvSpPr>
          <p:cNvPr id="77"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2107563" y="3543984"/>
            <a:ext cx="902248" cy="754883"/>
          </a:xfrm>
        </p:spPr>
        <p:txBody>
          <a:bodyPr>
            <a:normAutofit/>
          </a:bodyPr>
          <a:lstStyle/>
          <a:p>
            <a:r>
              <a:rPr lang="en-ZA" dirty="0"/>
              <a:t>MARCH</a:t>
            </a:r>
          </a:p>
        </p:txBody>
      </p:sp>
      <p:sp>
        <p:nvSpPr>
          <p:cNvPr id="78"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1157784" y="3555774"/>
            <a:ext cx="902248" cy="754883"/>
          </a:xfrm>
        </p:spPr>
        <p:txBody>
          <a:bodyPr>
            <a:normAutofit/>
          </a:bodyPr>
          <a:lstStyle/>
          <a:p>
            <a:r>
              <a:rPr lang="en-ZA" dirty="0"/>
              <a:t>FEB</a:t>
            </a:r>
          </a:p>
        </p:txBody>
      </p:sp>
      <p:sp>
        <p:nvSpPr>
          <p:cNvPr id="80"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139595" y="3551577"/>
            <a:ext cx="902248" cy="754883"/>
          </a:xfrm>
        </p:spPr>
        <p:txBody>
          <a:bodyPr>
            <a:normAutofit/>
          </a:bodyPr>
          <a:lstStyle/>
          <a:p>
            <a:r>
              <a:rPr lang="en-ZA" dirty="0"/>
              <a:t>JAN</a:t>
            </a:r>
          </a:p>
        </p:txBody>
      </p:sp>
    </p:spTree>
    <p:extLst>
      <p:ext uri="{BB962C8B-B14F-4D97-AF65-F5344CB8AC3E}">
        <p14:creationId xmlns:p14="http://schemas.microsoft.com/office/powerpoint/2010/main" val="391933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962786" y="1047146"/>
            <a:ext cx="4603750" cy="955826"/>
          </a:xfrm>
        </p:spPr>
        <p:txBody>
          <a:bodyPr/>
          <a:lstStyle/>
          <a:p>
            <a:r>
              <a:rPr lang="en-US" dirty="0"/>
              <a:t>Key takeaways</a:t>
            </a:r>
          </a:p>
        </p:txBody>
      </p:sp>
      <p:pic>
        <p:nvPicPr>
          <p:cNvPr id="55" name="Online Image Placeholder 54" descr="Eye outline">
            <a:extLst>
              <a:ext uri="{FF2B5EF4-FFF2-40B4-BE49-F238E27FC236}">
                <a16:creationId xmlns:a16="http://schemas.microsoft.com/office/drawing/2014/main" id="{1021DF3C-E1FF-4DA0-864D-09513EB043B5}"/>
              </a:ext>
            </a:extLst>
          </p:cNvPr>
          <p:cNvPicPr>
            <a:picLocks noGrp="1" noChangeAspect="1"/>
          </p:cNvPicPr>
          <p:nvPr>
            <p:ph type="clipArt" sz="quarter" idx="1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4155" y="1899743"/>
            <a:ext cx="747216" cy="747216"/>
          </a:xfrm>
        </p:spPr>
      </p:pic>
      <p:sp>
        <p:nvSpPr>
          <p:cNvPr id="3" name="Content Placeholder 2">
            <a:extLst>
              <a:ext uri="{FF2B5EF4-FFF2-40B4-BE49-F238E27FC236}">
                <a16:creationId xmlns:a16="http://schemas.microsoft.com/office/drawing/2014/main" id="{D4A2EB3F-4D60-451F-8F45-7D6654D2FCD9}"/>
              </a:ext>
            </a:extLst>
          </p:cNvPr>
          <p:cNvSpPr>
            <a:spLocks noGrp="1"/>
          </p:cNvSpPr>
          <p:nvPr>
            <p:ph type="body" idx="1"/>
          </p:nvPr>
        </p:nvSpPr>
        <p:spPr>
          <a:xfrm>
            <a:off x="838177" y="2836196"/>
            <a:ext cx="2001667" cy="747216"/>
          </a:xfrm>
        </p:spPr>
        <p:txBody>
          <a:bodyPr vert="horz" lIns="91440" tIns="45720" rIns="91440" bIns="45720" rtlCol="0" anchor="t">
            <a:noAutofit/>
          </a:bodyPr>
          <a:lstStyle/>
          <a:p>
            <a:r>
              <a:rPr lang="en-US" sz="1800" dirty="0"/>
              <a:t>Committee should meet at least 4 times per year</a:t>
            </a:r>
          </a:p>
        </p:txBody>
      </p:sp>
      <p:pic>
        <p:nvPicPr>
          <p:cNvPr id="57" name="Online Image Placeholder 56" descr="Crown outline">
            <a:extLst>
              <a:ext uri="{FF2B5EF4-FFF2-40B4-BE49-F238E27FC236}">
                <a16:creationId xmlns:a16="http://schemas.microsoft.com/office/drawing/2014/main" id="{DACC8495-03B5-4503-B5F6-5DD3957D8284}"/>
              </a:ext>
            </a:extLst>
          </p:cNvPr>
          <p:cNvPicPr>
            <a:picLocks noGrp="1" noChangeAspect="1"/>
          </p:cNvPicPr>
          <p:nvPr>
            <p:ph type="clipArt" sz="quarter" idx="13"/>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67213" y="1840686"/>
            <a:ext cx="746125" cy="746125"/>
          </a:xfrm>
        </p:spPr>
      </p:pic>
      <p:sp>
        <p:nvSpPr>
          <p:cNvPr id="6" name="Text Placeholder 5">
            <a:extLst>
              <a:ext uri="{FF2B5EF4-FFF2-40B4-BE49-F238E27FC236}">
                <a16:creationId xmlns:a16="http://schemas.microsoft.com/office/drawing/2014/main" id="{19FD8F96-CA3F-4A9C-92B4-33CDCC3719A9}"/>
              </a:ext>
            </a:extLst>
          </p:cNvPr>
          <p:cNvSpPr>
            <a:spLocks noGrp="1"/>
          </p:cNvSpPr>
          <p:nvPr>
            <p:ph type="body" idx="12"/>
          </p:nvPr>
        </p:nvSpPr>
        <p:spPr>
          <a:xfrm>
            <a:off x="3741177" y="2862777"/>
            <a:ext cx="2001667" cy="747216"/>
          </a:xfrm>
        </p:spPr>
        <p:txBody>
          <a:bodyPr>
            <a:normAutofit fontScale="85000" lnSpcReduction="20000"/>
          </a:bodyPr>
          <a:lstStyle/>
          <a:p>
            <a:pPr lvl="0"/>
            <a:r>
              <a:rPr lang="en-US" sz="2100" dirty="0"/>
              <a:t>Additional meetings may be convened </a:t>
            </a:r>
            <a:r>
              <a:rPr lang="en-US" sz="1900" dirty="0"/>
              <a:t>if necessary</a:t>
            </a:r>
          </a:p>
          <a:p>
            <a:endParaRPr lang="en-US" dirty="0"/>
          </a:p>
        </p:txBody>
      </p:sp>
      <p:pic>
        <p:nvPicPr>
          <p:cNvPr id="59" name="Online Image Placeholder 58" descr="Megaphone outline">
            <a:extLst>
              <a:ext uri="{FF2B5EF4-FFF2-40B4-BE49-F238E27FC236}">
                <a16:creationId xmlns:a16="http://schemas.microsoft.com/office/drawing/2014/main" id="{9EF3ADC3-F0F3-4194-95FB-D27EEB17ED2B}"/>
              </a:ext>
            </a:extLst>
          </p:cNvPr>
          <p:cNvPicPr>
            <a:picLocks noGrp="1" noChangeAspect="1"/>
          </p:cNvPicPr>
          <p:nvPr>
            <p:ph type="clipArt" sz="quarter" idx="15"/>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8526" y="4043028"/>
            <a:ext cx="747216" cy="747216"/>
          </a:xfrm>
        </p:spPr>
      </p:pic>
      <p:sp>
        <p:nvSpPr>
          <p:cNvPr id="8" name="Text Placeholder 7">
            <a:extLst>
              <a:ext uri="{FF2B5EF4-FFF2-40B4-BE49-F238E27FC236}">
                <a16:creationId xmlns:a16="http://schemas.microsoft.com/office/drawing/2014/main" id="{78152323-48DA-4D9E-B88F-B9599ED34B7B}"/>
              </a:ext>
            </a:extLst>
          </p:cNvPr>
          <p:cNvSpPr>
            <a:spLocks noGrp="1"/>
          </p:cNvSpPr>
          <p:nvPr>
            <p:ph type="body" idx="14"/>
          </p:nvPr>
        </p:nvSpPr>
        <p:spPr>
          <a:xfrm>
            <a:off x="811300" y="4790244"/>
            <a:ext cx="2001667" cy="747216"/>
          </a:xfrm>
        </p:spPr>
        <p:txBody>
          <a:bodyPr>
            <a:noAutofit/>
          </a:bodyPr>
          <a:lstStyle/>
          <a:p>
            <a:r>
              <a:rPr lang="en-US" sz="1800" dirty="0"/>
              <a:t>Committee will request and receive reports from Heads of School/Function and other Campus SHW committees</a:t>
            </a:r>
          </a:p>
        </p:txBody>
      </p:sp>
      <p:pic>
        <p:nvPicPr>
          <p:cNvPr id="61" name="Online Image Placeholder 60" descr="Money outline">
            <a:extLst>
              <a:ext uri="{FF2B5EF4-FFF2-40B4-BE49-F238E27FC236}">
                <a16:creationId xmlns:a16="http://schemas.microsoft.com/office/drawing/2014/main" id="{7ADEB4E8-31CB-4828-A313-54A0483A21EC}"/>
              </a:ext>
            </a:extLst>
          </p:cNvPr>
          <p:cNvPicPr>
            <a:picLocks noGrp="1" noChangeAspect="1"/>
          </p:cNvPicPr>
          <p:nvPr>
            <p:ph type="clipArt" sz="quarter" idx="17"/>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67213" y="4003204"/>
            <a:ext cx="746125" cy="746125"/>
          </a:xfrm>
        </p:spPr>
      </p:pic>
      <p:sp>
        <p:nvSpPr>
          <p:cNvPr id="10" name="Text Placeholder 9">
            <a:extLst>
              <a:ext uri="{FF2B5EF4-FFF2-40B4-BE49-F238E27FC236}">
                <a16:creationId xmlns:a16="http://schemas.microsoft.com/office/drawing/2014/main" id="{782B5BC2-22E9-48C4-9B94-941BE14101A9}"/>
              </a:ext>
            </a:extLst>
          </p:cNvPr>
          <p:cNvSpPr>
            <a:spLocks noGrp="1"/>
          </p:cNvSpPr>
          <p:nvPr>
            <p:ph type="body" idx="16"/>
          </p:nvPr>
        </p:nvSpPr>
        <p:spPr>
          <a:xfrm>
            <a:off x="3760959" y="4843406"/>
            <a:ext cx="2001667" cy="747216"/>
          </a:xfrm>
        </p:spPr>
        <p:txBody>
          <a:bodyPr>
            <a:noAutofit/>
          </a:bodyPr>
          <a:lstStyle/>
          <a:p>
            <a:r>
              <a:rPr lang="en-US" sz="1800" dirty="0"/>
              <a:t>The committee will receive minutes from the University SHW Steering Committee </a:t>
            </a:r>
          </a:p>
          <a:p>
            <a:endParaRPr lang="en-US" sz="1400" dirty="0"/>
          </a:p>
        </p:txBody>
      </p:sp>
      <p:pic>
        <p:nvPicPr>
          <p:cNvPr id="13" name="Picture Placeholder 12" descr="person wearing striped shirt against blue background">
            <a:extLst>
              <a:ext uri="{FF2B5EF4-FFF2-40B4-BE49-F238E27FC236}">
                <a16:creationId xmlns:a16="http://schemas.microsoft.com/office/drawing/2014/main" id="{190360CE-E8E9-4921-ACEE-1768F9BC36EB}"/>
              </a:ext>
            </a:extLst>
          </p:cNvPr>
          <p:cNvPicPr>
            <a:picLocks noGrp="1" noChangeAspect="1"/>
          </p:cNvPicPr>
          <p:nvPr>
            <p:ph type="pic" sz="quarter" idx="10"/>
          </p:nvPr>
        </p:nvPicPr>
        <p:blipFill rotWithShape="1">
          <a:blip r:embed="rId11" cstate="print">
            <a:extLst>
              <a:ext uri="{28A0092B-C50C-407E-A947-70E740481C1C}">
                <a14:useLocalDpi xmlns:a14="http://schemas.microsoft.com/office/drawing/2010/main"/>
              </a:ext>
            </a:extLst>
          </a:blip>
          <a:srcRect/>
          <a:stretch/>
        </p:blipFill>
        <p:spPr>
          <a:xfrm>
            <a:off x="7007351" y="572886"/>
            <a:ext cx="4608577" cy="5709042"/>
          </a:xfrm>
        </p:spPr>
      </p:pic>
      <p:sp>
        <p:nvSpPr>
          <p:cNvPr id="166" name="Slide Number Placeholder 165">
            <a:extLst>
              <a:ext uri="{FF2B5EF4-FFF2-40B4-BE49-F238E27FC236}">
                <a16:creationId xmlns:a16="http://schemas.microsoft.com/office/drawing/2014/main" id="{C6322F0B-DD10-4131-BAF2-2C4B6470F0BE}"/>
              </a:ext>
            </a:extLst>
          </p:cNvPr>
          <p:cNvSpPr>
            <a:spLocks noGrp="1"/>
          </p:cNvSpPr>
          <p:nvPr>
            <p:ph type="sldNum" sz="quarter" idx="20"/>
          </p:nvPr>
        </p:nvSpPr>
        <p:spPr>
          <a:xfrm>
            <a:off x="4951850" y="6356350"/>
            <a:ext cx="809507" cy="365125"/>
          </a:xfrm>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3EB2DB-E77C-4277-862D-00529D09ED44}"/>
              </a:ext>
            </a:extLst>
          </p:cNvPr>
          <p:cNvSpPr>
            <a:spLocks noGrp="1"/>
          </p:cNvSpPr>
          <p:nvPr>
            <p:ph idx="1"/>
          </p:nvPr>
        </p:nvSpPr>
        <p:spPr/>
        <p:txBody>
          <a:bodyPr>
            <a:normAutofit/>
          </a:bodyPr>
          <a:lstStyle/>
          <a:p>
            <a:r>
              <a:rPr lang="en-GB" sz="2400" b="1" dirty="0"/>
              <a:t>Template for Agenda</a:t>
            </a:r>
          </a:p>
        </p:txBody>
      </p:sp>
      <p:sp>
        <p:nvSpPr>
          <p:cNvPr id="3" name="Title 2">
            <a:extLst>
              <a:ext uri="{FF2B5EF4-FFF2-40B4-BE49-F238E27FC236}">
                <a16:creationId xmlns:a16="http://schemas.microsoft.com/office/drawing/2014/main" id="{A115CEE5-A6CC-4CC8-955A-42D456AC0023}"/>
              </a:ext>
            </a:extLst>
          </p:cNvPr>
          <p:cNvSpPr>
            <a:spLocks noGrp="1"/>
          </p:cNvSpPr>
          <p:nvPr>
            <p:ph type="title"/>
          </p:nvPr>
        </p:nvSpPr>
        <p:spPr/>
        <p:txBody>
          <a:bodyPr/>
          <a:lstStyle/>
          <a:p>
            <a:r>
              <a:rPr lang="en-GB" dirty="0"/>
              <a:t>Templates</a:t>
            </a:r>
          </a:p>
        </p:txBody>
      </p:sp>
      <p:sp>
        <p:nvSpPr>
          <p:cNvPr id="4" name="Text Placeholder 3">
            <a:extLst>
              <a:ext uri="{FF2B5EF4-FFF2-40B4-BE49-F238E27FC236}">
                <a16:creationId xmlns:a16="http://schemas.microsoft.com/office/drawing/2014/main" id="{3CD20667-FEEE-4C6C-9CD2-4D3D24C35930}"/>
              </a:ext>
            </a:extLst>
          </p:cNvPr>
          <p:cNvSpPr>
            <a:spLocks noGrp="1"/>
          </p:cNvSpPr>
          <p:nvPr>
            <p:ph type="body" sz="quarter" idx="10"/>
          </p:nvPr>
        </p:nvSpPr>
        <p:spPr/>
        <p:txBody>
          <a:bodyPr/>
          <a:lstStyle/>
          <a:p>
            <a:r>
              <a:rPr lang="en-GB" dirty="0"/>
              <a:t>1</a:t>
            </a:r>
          </a:p>
        </p:txBody>
      </p:sp>
      <p:sp>
        <p:nvSpPr>
          <p:cNvPr id="5" name="Content Placeholder 4">
            <a:extLst>
              <a:ext uri="{FF2B5EF4-FFF2-40B4-BE49-F238E27FC236}">
                <a16:creationId xmlns:a16="http://schemas.microsoft.com/office/drawing/2014/main" id="{0EB93D94-B80B-41C7-9F71-656DCE12D66B}"/>
              </a:ext>
            </a:extLst>
          </p:cNvPr>
          <p:cNvSpPr>
            <a:spLocks noGrp="1"/>
          </p:cNvSpPr>
          <p:nvPr>
            <p:ph idx="11"/>
          </p:nvPr>
        </p:nvSpPr>
        <p:spPr/>
        <p:txBody>
          <a:bodyPr>
            <a:normAutofit/>
          </a:bodyPr>
          <a:lstStyle/>
          <a:p>
            <a:r>
              <a:rPr lang="en-GB" sz="2400" b="1" dirty="0"/>
              <a:t>Template for Minutes</a:t>
            </a:r>
          </a:p>
        </p:txBody>
      </p:sp>
      <p:sp>
        <p:nvSpPr>
          <p:cNvPr id="6" name="Text Placeholder 5">
            <a:extLst>
              <a:ext uri="{FF2B5EF4-FFF2-40B4-BE49-F238E27FC236}">
                <a16:creationId xmlns:a16="http://schemas.microsoft.com/office/drawing/2014/main" id="{47C8FD83-7CE5-44AC-8372-2348D746BC3C}"/>
              </a:ext>
            </a:extLst>
          </p:cNvPr>
          <p:cNvSpPr>
            <a:spLocks noGrp="1"/>
          </p:cNvSpPr>
          <p:nvPr>
            <p:ph type="body" sz="quarter" idx="12"/>
          </p:nvPr>
        </p:nvSpPr>
        <p:spPr/>
        <p:txBody>
          <a:bodyPr/>
          <a:lstStyle/>
          <a:p>
            <a:r>
              <a:rPr lang="en-GB" dirty="0"/>
              <a:t>2</a:t>
            </a:r>
          </a:p>
        </p:txBody>
      </p:sp>
      <p:sp>
        <p:nvSpPr>
          <p:cNvPr id="7" name="Content Placeholder 6">
            <a:extLst>
              <a:ext uri="{FF2B5EF4-FFF2-40B4-BE49-F238E27FC236}">
                <a16:creationId xmlns:a16="http://schemas.microsoft.com/office/drawing/2014/main" id="{D71A067F-B70F-4261-ABE0-248029654189}"/>
              </a:ext>
            </a:extLst>
          </p:cNvPr>
          <p:cNvSpPr>
            <a:spLocks noGrp="1"/>
          </p:cNvSpPr>
          <p:nvPr>
            <p:ph idx="13"/>
          </p:nvPr>
        </p:nvSpPr>
        <p:spPr/>
        <p:txBody>
          <a:bodyPr>
            <a:normAutofit/>
          </a:bodyPr>
          <a:lstStyle/>
          <a:p>
            <a:r>
              <a:rPr lang="en-GB" sz="2400" b="1" dirty="0"/>
              <a:t>Escalation Reports</a:t>
            </a:r>
          </a:p>
        </p:txBody>
      </p:sp>
      <p:sp>
        <p:nvSpPr>
          <p:cNvPr id="8" name="Text Placeholder 7">
            <a:extLst>
              <a:ext uri="{FF2B5EF4-FFF2-40B4-BE49-F238E27FC236}">
                <a16:creationId xmlns:a16="http://schemas.microsoft.com/office/drawing/2014/main" id="{0FB5B00E-C41E-4979-8DD9-519CBA629845}"/>
              </a:ext>
            </a:extLst>
          </p:cNvPr>
          <p:cNvSpPr>
            <a:spLocks noGrp="1"/>
          </p:cNvSpPr>
          <p:nvPr>
            <p:ph type="body" sz="quarter" idx="14"/>
          </p:nvPr>
        </p:nvSpPr>
        <p:spPr/>
        <p:txBody>
          <a:bodyPr/>
          <a:lstStyle/>
          <a:p>
            <a:r>
              <a:rPr lang="en-GB" dirty="0"/>
              <a:t>3</a:t>
            </a:r>
          </a:p>
        </p:txBody>
      </p:sp>
      <p:sp>
        <p:nvSpPr>
          <p:cNvPr id="10" name="Slide Number Placeholder 9">
            <a:extLst>
              <a:ext uri="{FF2B5EF4-FFF2-40B4-BE49-F238E27FC236}">
                <a16:creationId xmlns:a16="http://schemas.microsoft.com/office/drawing/2014/main" id="{336E7B66-751B-4094-BCD1-A764F4B22920}"/>
              </a:ext>
            </a:extLst>
          </p:cNvPr>
          <p:cNvSpPr>
            <a:spLocks noGrp="1"/>
          </p:cNvSpPr>
          <p:nvPr>
            <p:ph type="sldNum" sz="quarter" idx="4"/>
          </p:nvPr>
        </p:nvSpPr>
        <p:spPr/>
        <p:txBody>
          <a:bodyPr/>
          <a:lstStyle/>
          <a:p>
            <a:fld id="{B5CEABB6-07DC-46E8-9B57-56EC44A396E5}" type="slidenum">
              <a:rPr lang="en-US" smtClean="0"/>
              <a:pPr/>
              <a:t>13</a:t>
            </a:fld>
            <a:endParaRPr lang="en-US" dirty="0"/>
          </a:p>
        </p:txBody>
      </p:sp>
    </p:spTree>
    <p:extLst>
      <p:ext uri="{BB962C8B-B14F-4D97-AF65-F5344CB8AC3E}">
        <p14:creationId xmlns:p14="http://schemas.microsoft.com/office/powerpoint/2010/main" val="309398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C18A9-1C4E-414D-BADD-F192A8F7FFB2}"/>
              </a:ext>
            </a:extLst>
          </p:cNvPr>
          <p:cNvSpPr>
            <a:spLocks noGrp="1"/>
          </p:cNvSpPr>
          <p:nvPr>
            <p:ph idx="1"/>
          </p:nvPr>
        </p:nvSpPr>
        <p:spPr>
          <a:xfrm>
            <a:off x="2621756" y="1535906"/>
            <a:ext cx="9258300" cy="2435384"/>
          </a:xfrm>
        </p:spPr>
        <p:txBody>
          <a:bodyPr>
            <a:normAutofit fontScale="25000" lnSpcReduction="20000"/>
          </a:bodyPr>
          <a:lstStyle/>
          <a:p>
            <a:pPr marL="857250" indent="-857250" algn="just">
              <a:buFont typeface="Arial" panose="020B0604020202020204" pitchFamily="34" charset="0"/>
              <a:buChar char="•"/>
            </a:pPr>
            <a:r>
              <a:rPr lang="en-GB" sz="7200" dirty="0"/>
              <a:t>Senior Managers (Heads of School/Function) will ensure that Safety Arrangements and risk assessments are completed for all activities in their area.</a:t>
            </a:r>
          </a:p>
          <a:p>
            <a:pPr marL="857250" indent="-857250" algn="just">
              <a:buFont typeface="Arial" panose="020B0604020202020204" pitchFamily="34" charset="0"/>
              <a:buChar char="•"/>
            </a:pPr>
            <a:endParaRPr lang="en-GB" sz="7200" dirty="0"/>
          </a:p>
          <a:p>
            <a:pPr marL="857250" indent="-857250" algn="just">
              <a:buFont typeface="Arial" panose="020B0604020202020204" pitchFamily="34" charset="0"/>
              <a:buChar char="•"/>
            </a:pPr>
            <a:r>
              <a:rPr lang="en-GB" sz="7200" dirty="0"/>
              <a:t>Schools/Functions who need to review and update their risk assessments should establish a risk assessment working group. </a:t>
            </a:r>
          </a:p>
          <a:p>
            <a:pPr marL="857250" indent="-857250" algn="just">
              <a:buFont typeface="Arial" panose="020B0604020202020204" pitchFamily="34" charset="0"/>
              <a:buChar char="•"/>
            </a:pPr>
            <a:endParaRPr lang="en-GB" sz="7200" dirty="0"/>
          </a:p>
          <a:p>
            <a:pPr marL="857250" indent="-857250" algn="just">
              <a:buFont typeface="Arial" panose="020B0604020202020204" pitchFamily="34" charset="0"/>
              <a:buChar char="•"/>
            </a:pPr>
            <a:r>
              <a:rPr lang="en-GB" sz="7200" dirty="0"/>
              <a:t>The </a:t>
            </a:r>
            <a:r>
              <a:rPr lang="en-GB" sz="7200" dirty="0" err="1"/>
              <a:t>OHA</a:t>
            </a:r>
            <a:r>
              <a:rPr lang="en-GB" sz="7200" dirty="0"/>
              <a:t> Safety Business Partners are available to conduct risk assessment workshops.</a:t>
            </a:r>
          </a:p>
          <a:p>
            <a:pPr marL="857250" indent="-857250" algn="just">
              <a:buFont typeface="Arial" panose="020B0604020202020204" pitchFamily="34" charset="0"/>
              <a:buChar char="•"/>
            </a:pPr>
            <a:endParaRPr lang="en-GB" sz="7200" dirty="0"/>
          </a:p>
          <a:p>
            <a:pPr marL="857250" indent="-857250" algn="just">
              <a:buFont typeface="Arial" panose="020B0604020202020204" pitchFamily="34" charset="0"/>
              <a:buChar char="•"/>
            </a:pPr>
            <a:r>
              <a:rPr lang="en-GB" sz="7200" dirty="0"/>
              <a:t>The Head of School/Function approves final version of safety arrangements and risk assessments.</a:t>
            </a:r>
          </a:p>
          <a:p>
            <a:pPr marL="857250" indent="-857250" algn="just">
              <a:buFont typeface="Arial" panose="020B0604020202020204" pitchFamily="34" charset="0"/>
              <a:buChar char="•"/>
            </a:pPr>
            <a:endParaRPr lang="en-GB" sz="7200" dirty="0"/>
          </a:p>
          <a:p>
            <a:pPr marL="857250" indent="-857250" algn="just">
              <a:buFont typeface="Arial" panose="020B0604020202020204" pitchFamily="34" charset="0"/>
              <a:buChar char="•"/>
            </a:pPr>
            <a:r>
              <a:rPr lang="en-GB" sz="7200" dirty="0"/>
              <a:t>Approval is noted at local </a:t>
            </a:r>
            <a:r>
              <a:rPr lang="en-GB" sz="7200" dirty="0" err="1"/>
              <a:t>SHW</a:t>
            </a:r>
            <a:r>
              <a:rPr lang="en-GB" sz="7200" dirty="0"/>
              <a:t> Campus Committee meeting and </a:t>
            </a:r>
            <a:r>
              <a:rPr lang="en-GB" sz="7200" dirty="0" err="1"/>
              <a:t>SHW</a:t>
            </a:r>
            <a:r>
              <a:rPr lang="en-GB" sz="7200" dirty="0"/>
              <a:t> Steering Committee. </a:t>
            </a:r>
          </a:p>
          <a:p>
            <a:endParaRPr lang="en-GB" dirty="0"/>
          </a:p>
        </p:txBody>
      </p:sp>
      <p:sp>
        <p:nvSpPr>
          <p:cNvPr id="3" name="Title 2">
            <a:extLst>
              <a:ext uri="{FF2B5EF4-FFF2-40B4-BE49-F238E27FC236}">
                <a16:creationId xmlns:a16="http://schemas.microsoft.com/office/drawing/2014/main" id="{5AB4581E-169F-4D20-A451-395AEF015B44}"/>
              </a:ext>
            </a:extLst>
          </p:cNvPr>
          <p:cNvSpPr>
            <a:spLocks noGrp="1"/>
          </p:cNvSpPr>
          <p:nvPr>
            <p:ph type="title"/>
          </p:nvPr>
        </p:nvSpPr>
        <p:spPr/>
        <p:txBody>
          <a:bodyPr/>
          <a:lstStyle/>
          <a:p>
            <a:r>
              <a:rPr lang="en-GB" dirty="0"/>
              <a:t> Further Information</a:t>
            </a:r>
          </a:p>
        </p:txBody>
      </p:sp>
      <p:sp>
        <p:nvSpPr>
          <p:cNvPr id="6" name="Footer Placeholder 5">
            <a:extLst>
              <a:ext uri="{FF2B5EF4-FFF2-40B4-BE49-F238E27FC236}">
                <a16:creationId xmlns:a16="http://schemas.microsoft.com/office/drawing/2014/main" id="{38DA9395-7FB9-44E3-9385-4926D1E551A1}"/>
              </a:ext>
            </a:extLst>
          </p:cNvPr>
          <p:cNvSpPr>
            <a:spLocks noGrp="1"/>
          </p:cNvSpPr>
          <p:nvPr>
            <p:ph type="ftr" sz="quarter" idx="3"/>
          </p:nvPr>
        </p:nvSpPr>
        <p:spPr/>
        <p:txBody>
          <a:bodyPr/>
          <a:lstStyle/>
          <a:p>
            <a:endParaRPr lang="en-US" dirty="0"/>
          </a:p>
        </p:txBody>
      </p:sp>
      <p:sp>
        <p:nvSpPr>
          <p:cNvPr id="7" name="Slide Number Placeholder 6">
            <a:extLst>
              <a:ext uri="{FF2B5EF4-FFF2-40B4-BE49-F238E27FC236}">
                <a16:creationId xmlns:a16="http://schemas.microsoft.com/office/drawing/2014/main" id="{40FC3957-3865-49E1-8FA9-34F9495938DE}"/>
              </a:ext>
            </a:extLst>
          </p:cNvPr>
          <p:cNvSpPr>
            <a:spLocks noGrp="1"/>
          </p:cNvSpPr>
          <p:nvPr>
            <p:ph type="sldNum" sz="quarter" idx="4"/>
          </p:nvPr>
        </p:nvSpPr>
        <p:spPr/>
        <p:txBody>
          <a:bodyPr/>
          <a:lstStyle/>
          <a:p>
            <a:fld id="{B5CEABB6-07DC-46E8-9B57-56EC44A396E5}" type="slidenum">
              <a:rPr lang="en-US" smtClean="0"/>
              <a:pPr/>
              <a:t>14</a:t>
            </a:fld>
            <a:endParaRPr lang="en-US" dirty="0"/>
          </a:p>
        </p:txBody>
      </p:sp>
      <p:sp>
        <p:nvSpPr>
          <p:cNvPr id="9" name="TextBox 8">
            <a:extLst>
              <a:ext uri="{FF2B5EF4-FFF2-40B4-BE49-F238E27FC236}">
                <a16:creationId xmlns:a16="http://schemas.microsoft.com/office/drawing/2014/main" id="{64D6D7C4-76FC-46EE-9ACC-71654AA741D3}"/>
              </a:ext>
            </a:extLst>
          </p:cNvPr>
          <p:cNvSpPr txBox="1"/>
          <p:nvPr/>
        </p:nvSpPr>
        <p:spPr>
          <a:xfrm>
            <a:off x="2828925" y="586422"/>
            <a:ext cx="9165431" cy="461665"/>
          </a:xfrm>
          <a:prstGeom prst="rect">
            <a:avLst/>
          </a:prstGeom>
          <a:noFill/>
        </p:spPr>
        <p:txBody>
          <a:bodyPr wrap="square" rtlCol="0">
            <a:spAutoFit/>
          </a:bodyPr>
          <a:lstStyle/>
          <a:p>
            <a:r>
              <a:rPr lang="en-GB" sz="2400" b="1" dirty="0">
                <a:solidFill>
                  <a:schemeClr val="accent5">
                    <a:lumMod val="75000"/>
                  </a:schemeClr>
                </a:solidFill>
              </a:rPr>
              <a:t>School/Function Safety Arrangements and Risk Assessments</a:t>
            </a:r>
            <a:endParaRPr lang="en-GB" dirty="0">
              <a:solidFill>
                <a:schemeClr val="accent5">
                  <a:lumMod val="75000"/>
                </a:schemeClr>
              </a:solidFill>
            </a:endParaRPr>
          </a:p>
        </p:txBody>
      </p:sp>
    </p:spTree>
    <p:extLst>
      <p:ext uri="{BB962C8B-B14F-4D97-AF65-F5344CB8AC3E}">
        <p14:creationId xmlns:p14="http://schemas.microsoft.com/office/powerpoint/2010/main" val="284589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C18A9-1C4E-414D-BADD-F192A8F7FFB2}"/>
              </a:ext>
            </a:extLst>
          </p:cNvPr>
          <p:cNvSpPr>
            <a:spLocks noGrp="1"/>
          </p:cNvSpPr>
          <p:nvPr>
            <p:ph idx="1"/>
          </p:nvPr>
        </p:nvSpPr>
        <p:spPr>
          <a:xfrm>
            <a:off x="2650331" y="1535906"/>
            <a:ext cx="9272587" cy="2435384"/>
          </a:xfrm>
        </p:spPr>
        <p:txBody>
          <a:bodyPr>
            <a:noAutofit/>
          </a:bodyPr>
          <a:lstStyle/>
          <a:p>
            <a:pPr marL="285750" indent="-285750" algn="just">
              <a:buFont typeface="Arial" panose="020B0604020202020204" pitchFamily="34" charset="0"/>
              <a:buChar char="•"/>
            </a:pPr>
            <a:r>
              <a:rPr lang="en-GB" sz="1800" dirty="0"/>
              <a:t>A risk assessment should be completed for: Events on/off campus related to University activity and Trips/Travel related to University business.</a:t>
            </a:r>
          </a:p>
          <a:p>
            <a:pPr algn="just"/>
            <a:endParaRPr lang="en-GB" sz="1800" dirty="0"/>
          </a:p>
          <a:p>
            <a:pPr marL="285750" indent="-285750" algn="just">
              <a:buFont typeface="Arial" panose="020B0604020202020204" pitchFamily="34" charset="0"/>
              <a:buChar char="•"/>
            </a:pPr>
            <a:r>
              <a:rPr lang="en-GB" sz="1800" dirty="0"/>
              <a:t>Templates and guidance is provided by the </a:t>
            </a:r>
            <a:r>
              <a:rPr lang="en-GB" sz="1800" dirty="0" err="1"/>
              <a:t>SHW</a:t>
            </a:r>
            <a:r>
              <a:rPr lang="en-GB" sz="1800" dirty="0"/>
              <a:t> Office at this </a:t>
            </a:r>
            <a:r>
              <a:rPr lang="en-GB" sz="1800" u="sng" dirty="0">
                <a:hlinkClick r:id="rId3" tooltip="Original URL: https://www.tudublin.ie/for-staff/safety-health-welfare/safety-hub/trips-travel-and-events/. Click or tap if you trust this link.">
                  <a:extLst>
                    <a:ext uri="{A12FA001-AC4F-418D-AE19-62706E023703}">
                      <ahyp:hlinkClr xmlns:ahyp="http://schemas.microsoft.com/office/drawing/2018/hyperlinkcolor" val="tx"/>
                    </a:ext>
                  </a:extLst>
                </a:hlinkClick>
              </a:rPr>
              <a:t>(link).</a:t>
            </a:r>
            <a:r>
              <a:rPr lang="en-GB" sz="1800" dirty="0"/>
              <a:t> </a:t>
            </a:r>
          </a:p>
          <a:p>
            <a:pPr algn="just"/>
            <a:endParaRPr lang="en-GB" sz="1800" u="sng" dirty="0"/>
          </a:p>
          <a:p>
            <a:pPr marL="285750" indent="-285750" algn="just">
              <a:buFont typeface="Arial" panose="020B0604020202020204" pitchFamily="34" charset="0"/>
              <a:buChar char="•"/>
            </a:pPr>
            <a:r>
              <a:rPr lang="en-GB" sz="1800" dirty="0"/>
              <a:t>The Head of School/Function will review and approve of/sign off these risk assessments.</a:t>
            </a:r>
          </a:p>
          <a:p>
            <a:pPr algn="just"/>
            <a:endParaRPr lang="en-GB" sz="1800" dirty="0"/>
          </a:p>
          <a:p>
            <a:pPr marL="285750" indent="-285750" algn="just">
              <a:buFont typeface="Arial" panose="020B0604020202020204" pitchFamily="34" charset="0"/>
              <a:buChar char="•"/>
            </a:pPr>
            <a:r>
              <a:rPr lang="en-GB" sz="1800" dirty="0"/>
              <a:t>In accordance with the guidance provided, certain categories of event/trip risk assessments are escalated to the </a:t>
            </a:r>
            <a:r>
              <a:rPr lang="en-GB" sz="1800" dirty="0" err="1"/>
              <a:t>SHW</a:t>
            </a:r>
            <a:r>
              <a:rPr lang="en-GB" sz="1800" dirty="0"/>
              <a:t> Office for review at least 10 working days in advance.</a:t>
            </a:r>
          </a:p>
          <a:p>
            <a:pPr algn="just"/>
            <a:endParaRPr lang="en-GB" sz="1800" dirty="0"/>
          </a:p>
          <a:p>
            <a:pPr marL="285750" indent="-285750" algn="just">
              <a:buFont typeface="Arial" panose="020B0604020202020204" pitchFamily="34" charset="0"/>
              <a:buChar char="•"/>
            </a:pPr>
            <a:r>
              <a:rPr lang="en-US" sz="1800" dirty="0"/>
              <a:t>Frequently recurring events/trips of a low-risk nature (e.g. guest speaker) may already be covered under a School/ Function Safety Arrangements and Risk Assessment document and therefore a separate risk assessment may not be required. The </a:t>
            </a:r>
            <a:r>
              <a:rPr lang="en-US" sz="1800" dirty="0" err="1"/>
              <a:t>SHW</a:t>
            </a:r>
            <a:r>
              <a:rPr lang="en-US" sz="1800" dirty="0"/>
              <a:t> Office can advise further. </a:t>
            </a:r>
            <a:endParaRPr lang="en-GB" sz="1800" dirty="0"/>
          </a:p>
          <a:p>
            <a:pPr algn="just"/>
            <a:r>
              <a:rPr lang="en-GB" sz="1800" dirty="0"/>
              <a:t> </a:t>
            </a:r>
          </a:p>
        </p:txBody>
      </p:sp>
      <p:sp>
        <p:nvSpPr>
          <p:cNvPr id="3" name="Title 2">
            <a:extLst>
              <a:ext uri="{FF2B5EF4-FFF2-40B4-BE49-F238E27FC236}">
                <a16:creationId xmlns:a16="http://schemas.microsoft.com/office/drawing/2014/main" id="{5AB4581E-169F-4D20-A451-395AEF015B44}"/>
              </a:ext>
            </a:extLst>
          </p:cNvPr>
          <p:cNvSpPr>
            <a:spLocks noGrp="1"/>
          </p:cNvSpPr>
          <p:nvPr>
            <p:ph type="title"/>
          </p:nvPr>
        </p:nvSpPr>
        <p:spPr/>
        <p:txBody>
          <a:bodyPr/>
          <a:lstStyle/>
          <a:p>
            <a:r>
              <a:rPr lang="en-GB" dirty="0"/>
              <a:t> Further Information</a:t>
            </a:r>
          </a:p>
        </p:txBody>
      </p:sp>
      <p:sp>
        <p:nvSpPr>
          <p:cNvPr id="6" name="Footer Placeholder 5">
            <a:extLst>
              <a:ext uri="{FF2B5EF4-FFF2-40B4-BE49-F238E27FC236}">
                <a16:creationId xmlns:a16="http://schemas.microsoft.com/office/drawing/2014/main" id="{38DA9395-7FB9-44E3-9385-4926D1E551A1}"/>
              </a:ext>
            </a:extLst>
          </p:cNvPr>
          <p:cNvSpPr>
            <a:spLocks noGrp="1"/>
          </p:cNvSpPr>
          <p:nvPr>
            <p:ph type="ftr" sz="quarter" idx="3"/>
          </p:nvPr>
        </p:nvSpPr>
        <p:spPr/>
        <p:txBody>
          <a:bodyPr/>
          <a:lstStyle/>
          <a:p>
            <a:endParaRPr lang="en-US" dirty="0"/>
          </a:p>
        </p:txBody>
      </p:sp>
      <p:sp>
        <p:nvSpPr>
          <p:cNvPr id="7" name="Slide Number Placeholder 6">
            <a:extLst>
              <a:ext uri="{FF2B5EF4-FFF2-40B4-BE49-F238E27FC236}">
                <a16:creationId xmlns:a16="http://schemas.microsoft.com/office/drawing/2014/main" id="{40FC3957-3865-49E1-8FA9-34F9495938DE}"/>
              </a:ext>
            </a:extLst>
          </p:cNvPr>
          <p:cNvSpPr>
            <a:spLocks noGrp="1"/>
          </p:cNvSpPr>
          <p:nvPr>
            <p:ph type="sldNum" sz="quarter" idx="4"/>
          </p:nvPr>
        </p:nvSpPr>
        <p:spPr/>
        <p:txBody>
          <a:bodyPr/>
          <a:lstStyle/>
          <a:p>
            <a:fld id="{B5CEABB6-07DC-46E8-9B57-56EC44A396E5}" type="slidenum">
              <a:rPr lang="en-US" smtClean="0"/>
              <a:pPr/>
              <a:t>15</a:t>
            </a:fld>
            <a:endParaRPr lang="en-US" dirty="0"/>
          </a:p>
        </p:txBody>
      </p:sp>
      <p:sp>
        <p:nvSpPr>
          <p:cNvPr id="9" name="TextBox 8">
            <a:extLst>
              <a:ext uri="{FF2B5EF4-FFF2-40B4-BE49-F238E27FC236}">
                <a16:creationId xmlns:a16="http://schemas.microsoft.com/office/drawing/2014/main" id="{64D6D7C4-76FC-46EE-9ACC-71654AA741D3}"/>
              </a:ext>
            </a:extLst>
          </p:cNvPr>
          <p:cNvSpPr txBox="1"/>
          <p:nvPr/>
        </p:nvSpPr>
        <p:spPr>
          <a:xfrm>
            <a:off x="2828925" y="586422"/>
            <a:ext cx="9165431" cy="461665"/>
          </a:xfrm>
          <a:prstGeom prst="rect">
            <a:avLst/>
          </a:prstGeom>
          <a:noFill/>
        </p:spPr>
        <p:txBody>
          <a:bodyPr wrap="square" rtlCol="0">
            <a:spAutoFit/>
          </a:bodyPr>
          <a:lstStyle/>
          <a:p>
            <a:r>
              <a:rPr lang="en-GB" sz="2400" b="1" dirty="0">
                <a:solidFill>
                  <a:schemeClr val="accent5">
                    <a:lumMod val="75000"/>
                  </a:schemeClr>
                </a:solidFill>
              </a:rPr>
              <a:t>Risk Assessments for Events and Trips</a:t>
            </a:r>
            <a:endParaRPr lang="en-GB" dirty="0">
              <a:solidFill>
                <a:schemeClr val="accent5">
                  <a:lumMod val="75000"/>
                </a:schemeClr>
              </a:solidFill>
            </a:endParaRPr>
          </a:p>
        </p:txBody>
      </p:sp>
    </p:spTree>
    <p:extLst>
      <p:ext uri="{BB962C8B-B14F-4D97-AF65-F5344CB8AC3E}">
        <p14:creationId xmlns:p14="http://schemas.microsoft.com/office/powerpoint/2010/main" val="136639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C3AB5D0-006B-4724-A9CF-876F2DDE8B8F}"/>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a:stretch>
            <a:fillRect/>
          </a:stretch>
        </p:blipFill>
        <p:spPr/>
      </p:pic>
      <p:pic>
        <p:nvPicPr>
          <p:cNvPr id="23" name="Picture Placeholder 22">
            <a:extLst>
              <a:ext uri="{FF2B5EF4-FFF2-40B4-BE49-F238E27FC236}">
                <a16:creationId xmlns:a16="http://schemas.microsoft.com/office/drawing/2014/main" id="{BB61269C-171F-452F-B8D0-47B863B67562}"/>
              </a:ext>
            </a:extLst>
          </p:cNvPr>
          <p:cNvPicPr>
            <a:picLocks noGrp="1" noChangeAspect="1"/>
          </p:cNvPicPr>
          <p:nvPr>
            <p:ph type="pic" sz="quarter" idx="12"/>
          </p:nvPr>
        </p:nvPicPr>
        <p:blipFill>
          <a:blip r:embed="rId5"/>
          <a:srcRect t="6699" b="6699"/>
          <a:stretch>
            <a:fillRect/>
          </a:stretch>
        </p:blipFill>
        <p:spPr/>
      </p:pic>
      <p:sp>
        <p:nvSpPr>
          <p:cNvPr id="5" name="Title 4">
            <a:extLst>
              <a:ext uri="{FF2B5EF4-FFF2-40B4-BE49-F238E27FC236}">
                <a16:creationId xmlns:a16="http://schemas.microsoft.com/office/drawing/2014/main" id="{FBE0010D-602D-4918-B5D3-96D6628F6386}"/>
              </a:ext>
            </a:extLst>
          </p:cNvPr>
          <p:cNvSpPr>
            <a:spLocks noGrp="1"/>
          </p:cNvSpPr>
          <p:nvPr>
            <p:ph type="title"/>
          </p:nvPr>
        </p:nvSpPr>
        <p:spPr/>
        <p:txBody>
          <a:bodyPr/>
          <a:lstStyle/>
          <a:p>
            <a:r>
              <a:rPr lang="en-GB" dirty="0"/>
              <a:t>Safety Equipment </a:t>
            </a:r>
          </a:p>
        </p:txBody>
      </p:sp>
      <p:sp>
        <p:nvSpPr>
          <p:cNvPr id="6" name="Content Placeholder 5">
            <a:extLst>
              <a:ext uri="{FF2B5EF4-FFF2-40B4-BE49-F238E27FC236}">
                <a16:creationId xmlns:a16="http://schemas.microsoft.com/office/drawing/2014/main" id="{D3C68DAC-B347-40A6-8BC6-042718AA0D89}"/>
              </a:ext>
            </a:extLst>
          </p:cNvPr>
          <p:cNvSpPr>
            <a:spLocks noGrp="1"/>
          </p:cNvSpPr>
          <p:nvPr>
            <p:ph idx="1"/>
          </p:nvPr>
        </p:nvSpPr>
        <p:spPr/>
        <p:txBody>
          <a:bodyPr/>
          <a:lstStyle/>
          <a:p>
            <a:r>
              <a:rPr lang="en-GB" b="1" dirty="0">
                <a:hlinkClick r:id="rId6">
                  <a:extLst>
                    <a:ext uri="{A12FA001-AC4F-418D-AE19-62706E023703}">
                      <ahyp:hlinkClr xmlns:ahyp="http://schemas.microsoft.com/office/drawing/2018/hyperlinkcolor" val="tx"/>
                    </a:ext>
                  </a:extLst>
                </a:hlinkClick>
              </a:rPr>
              <a:t>Assembly Points</a:t>
            </a:r>
            <a:endParaRPr lang="en-GB" b="1" dirty="0"/>
          </a:p>
        </p:txBody>
      </p:sp>
      <p:sp>
        <p:nvSpPr>
          <p:cNvPr id="7" name="Content Placeholder 6">
            <a:extLst>
              <a:ext uri="{FF2B5EF4-FFF2-40B4-BE49-F238E27FC236}">
                <a16:creationId xmlns:a16="http://schemas.microsoft.com/office/drawing/2014/main" id="{69A47C1E-FE8C-4D84-A2B6-01850CFF515D}"/>
              </a:ext>
            </a:extLst>
          </p:cNvPr>
          <p:cNvSpPr>
            <a:spLocks noGrp="1"/>
          </p:cNvSpPr>
          <p:nvPr>
            <p:ph idx="13"/>
          </p:nvPr>
        </p:nvSpPr>
        <p:spPr/>
        <p:txBody>
          <a:bodyPr/>
          <a:lstStyle/>
          <a:p>
            <a:r>
              <a:rPr lang="en-GB" b="1" dirty="0">
                <a:hlinkClick r:id="rId7">
                  <a:extLst>
                    <a:ext uri="{A12FA001-AC4F-418D-AE19-62706E023703}">
                      <ahyp:hlinkClr xmlns:ahyp="http://schemas.microsoft.com/office/drawing/2018/hyperlinkcolor" val="tx"/>
                    </a:ext>
                  </a:extLst>
                </a:hlinkClick>
              </a:rPr>
              <a:t>First-aid Rooms</a:t>
            </a:r>
          </a:p>
          <a:p>
            <a:r>
              <a:rPr lang="en-GB" b="1" dirty="0">
                <a:hlinkClick r:id="rId7">
                  <a:extLst>
                    <a:ext uri="{A12FA001-AC4F-418D-AE19-62706E023703}">
                      <ahyp:hlinkClr xmlns:ahyp="http://schemas.microsoft.com/office/drawing/2018/hyperlinkcolor" val="tx"/>
                    </a:ext>
                  </a:extLst>
                </a:hlinkClick>
              </a:rPr>
              <a:t>Mothers Rooms </a:t>
            </a:r>
            <a:endParaRPr lang="en-GB" b="1" dirty="0"/>
          </a:p>
        </p:txBody>
      </p:sp>
      <p:sp>
        <p:nvSpPr>
          <p:cNvPr id="8" name="Content Placeholder 7">
            <a:extLst>
              <a:ext uri="{FF2B5EF4-FFF2-40B4-BE49-F238E27FC236}">
                <a16:creationId xmlns:a16="http://schemas.microsoft.com/office/drawing/2014/main" id="{E4D5804D-E29D-474C-B531-552A0DEAB42B}"/>
              </a:ext>
            </a:extLst>
          </p:cNvPr>
          <p:cNvSpPr>
            <a:spLocks noGrp="1"/>
          </p:cNvSpPr>
          <p:nvPr>
            <p:ph idx="14"/>
          </p:nvPr>
        </p:nvSpPr>
        <p:spPr/>
        <p:txBody>
          <a:bodyPr/>
          <a:lstStyle/>
          <a:p>
            <a:r>
              <a:rPr lang="en-GB" b="1" dirty="0">
                <a:hlinkClick r:id="rId8">
                  <a:extLst>
                    <a:ext uri="{A12FA001-AC4F-418D-AE19-62706E023703}">
                      <ahyp:hlinkClr xmlns:ahyp="http://schemas.microsoft.com/office/drawing/2018/hyperlinkcolor" val="tx"/>
                    </a:ext>
                  </a:extLst>
                </a:hlinkClick>
              </a:rPr>
              <a:t>Defibrillators</a:t>
            </a:r>
            <a:endParaRPr lang="en-GB" b="1" dirty="0"/>
          </a:p>
        </p:txBody>
      </p:sp>
      <p:sp>
        <p:nvSpPr>
          <p:cNvPr id="9" name="Footer Placeholder 8">
            <a:extLst>
              <a:ext uri="{FF2B5EF4-FFF2-40B4-BE49-F238E27FC236}">
                <a16:creationId xmlns:a16="http://schemas.microsoft.com/office/drawing/2014/main" id="{874B4C72-C3C7-47CB-A0DD-92EFF01C0737}"/>
              </a:ext>
            </a:extLst>
          </p:cNvPr>
          <p:cNvSpPr>
            <a:spLocks noGrp="1"/>
          </p:cNvSpPr>
          <p:nvPr>
            <p:ph type="ftr" sz="quarter" idx="16"/>
          </p:nvPr>
        </p:nvSpPr>
        <p:spPr/>
        <p:txBody>
          <a:bodyPr/>
          <a:lstStyle/>
          <a:p>
            <a:r>
              <a:rPr lang="en-US"/>
              <a:t>Conference presentation</a:t>
            </a:r>
            <a:endParaRPr lang="en-US" dirty="0"/>
          </a:p>
        </p:txBody>
      </p:sp>
      <p:sp>
        <p:nvSpPr>
          <p:cNvPr id="10" name="Slide Number Placeholder 9">
            <a:extLst>
              <a:ext uri="{FF2B5EF4-FFF2-40B4-BE49-F238E27FC236}">
                <a16:creationId xmlns:a16="http://schemas.microsoft.com/office/drawing/2014/main" id="{2C3B569F-4869-4812-BA89-4E32A5166625}"/>
              </a:ext>
            </a:extLst>
          </p:cNvPr>
          <p:cNvSpPr>
            <a:spLocks noGrp="1"/>
          </p:cNvSpPr>
          <p:nvPr>
            <p:ph type="sldNum" sz="quarter" idx="17"/>
          </p:nvPr>
        </p:nvSpPr>
        <p:spPr/>
        <p:txBody>
          <a:bodyPr/>
          <a:lstStyle/>
          <a:p>
            <a:fld id="{B5CEABB6-07DC-46E8-9B57-56EC44A396E5}" type="slidenum">
              <a:rPr lang="en-US" smtClean="0"/>
              <a:pPr/>
              <a:t>16</a:t>
            </a:fld>
            <a:endParaRPr lang="en-US" dirty="0"/>
          </a:p>
        </p:txBody>
      </p:sp>
      <p:pic>
        <p:nvPicPr>
          <p:cNvPr id="36" name="Picture Placeholder 35">
            <a:extLst>
              <a:ext uri="{FF2B5EF4-FFF2-40B4-BE49-F238E27FC236}">
                <a16:creationId xmlns:a16="http://schemas.microsoft.com/office/drawing/2014/main" id="{2056A5E9-2DFC-4E11-BAA6-346EB4C8F851}"/>
              </a:ext>
            </a:extLst>
          </p:cNvPr>
          <p:cNvPicPr>
            <a:picLocks noGrp="1" noChangeAspect="1"/>
          </p:cNvPicPr>
          <p:nvPr>
            <p:ph type="pic" sz="quarter" idx="11"/>
          </p:nvPr>
        </p:nvPicPr>
        <p:blipFill>
          <a:blip r:embed="rId9">
            <a:extLst>
              <a:ext uri="{837473B0-CC2E-450A-ABE3-18F120FF3D39}">
                <a1611:picAttrSrcUrl xmlns:a1611="http://schemas.microsoft.com/office/drawing/2016/11/main" r:id="rId10"/>
              </a:ext>
            </a:extLst>
          </a:blip>
          <a:srcRect l="16790" r="16790"/>
          <a:stretch>
            <a:fillRect/>
          </a:stretch>
        </p:blipFill>
        <p:spPr/>
      </p:pic>
    </p:spTree>
    <p:extLst>
      <p:ext uri="{BB962C8B-B14F-4D97-AF65-F5344CB8AC3E}">
        <p14:creationId xmlns:p14="http://schemas.microsoft.com/office/powerpoint/2010/main" val="321652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C76EF-7C9B-4848-9BFB-44789506CE0D}"/>
              </a:ext>
            </a:extLst>
          </p:cNvPr>
          <p:cNvSpPr>
            <a:spLocks noGrp="1"/>
          </p:cNvSpPr>
          <p:nvPr>
            <p:ph type="title"/>
          </p:nvPr>
        </p:nvSpPr>
        <p:spPr/>
        <p:txBody>
          <a:bodyPr/>
          <a:lstStyle/>
          <a:p>
            <a:r>
              <a:rPr lang="en-GB" dirty="0">
                <a:hlinkClick r:id="rId2">
                  <a:extLst>
                    <a:ext uri="{A12FA001-AC4F-418D-AE19-62706E023703}">
                      <ahyp:hlinkClr xmlns:ahyp="http://schemas.microsoft.com/office/drawing/2018/hyperlinkcolor" val="tx"/>
                    </a:ext>
                  </a:extLst>
                </a:hlinkClick>
              </a:rPr>
              <a:t>Campus Emergency Numbers</a:t>
            </a:r>
            <a:endParaRPr lang="en-GB" dirty="0"/>
          </a:p>
        </p:txBody>
      </p:sp>
      <p:pic>
        <p:nvPicPr>
          <p:cNvPr id="10" name="Content Placeholder 9">
            <a:extLst>
              <a:ext uri="{FF2B5EF4-FFF2-40B4-BE49-F238E27FC236}">
                <a16:creationId xmlns:a16="http://schemas.microsoft.com/office/drawing/2014/main" id="{CBD6F12E-33F7-4EB1-ABED-17319E09521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909177" y="2182019"/>
            <a:ext cx="4018795" cy="2963862"/>
          </a:xfrm>
        </p:spPr>
      </p:pic>
      <p:sp>
        <p:nvSpPr>
          <p:cNvPr id="5" name="Footer Placeholder 4">
            <a:extLst>
              <a:ext uri="{FF2B5EF4-FFF2-40B4-BE49-F238E27FC236}">
                <a16:creationId xmlns:a16="http://schemas.microsoft.com/office/drawing/2014/main" id="{9091088A-B986-4F4B-8A0A-031E2CAAB5D8}"/>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3AEDB251-8865-4453-B570-AD96191F4C2C}"/>
              </a:ext>
            </a:extLst>
          </p:cNvPr>
          <p:cNvSpPr>
            <a:spLocks noGrp="1"/>
          </p:cNvSpPr>
          <p:nvPr>
            <p:ph type="sldNum" sz="quarter" idx="4"/>
          </p:nvPr>
        </p:nvSpPr>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85754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6AC9-F207-4E9E-8FE5-51E582EE423A}"/>
              </a:ext>
            </a:extLst>
          </p:cNvPr>
          <p:cNvSpPr>
            <a:spLocks noGrp="1"/>
          </p:cNvSpPr>
          <p:nvPr>
            <p:ph type="title"/>
          </p:nvPr>
        </p:nvSpPr>
        <p:spPr/>
        <p:txBody>
          <a:bodyPr/>
          <a:lstStyle/>
          <a:p>
            <a:r>
              <a:rPr lang="en-GB" dirty="0"/>
              <a:t>Some Services</a:t>
            </a:r>
          </a:p>
        </p:txBody>
      </p:sp>
      <p:sp>
        <p:nvSpPr>
          <p:cNvPr id="3" name="Text Placeholder 2">
            <a:extLst>
              <a:ext uri="{FF2B5EF4-FFF2-40B4-BE49-F238E27FC236}">
                <a16:creationId xmlns:a16="http://schemas.microsoft.com/office/drawing/2014/main" id="{27E61565-9C55-462D-B4F0-D47E419BBA08}"/>
              </a:ext>
            </a:extLst>
          </p:cNvPr>
          <p:cNvSpPr>
            <a:spLocks noGrp="1"/>
          </p:cNvSpPr>
          <p:nvPr>
            <p:ph type="body" idx="10"/>
          </p:nvPr>
        </p:nvSpPr>
        <p:spPr/>
        <p:txBody>
          <a:bodyPr/>
          <a:lstStyle/>
          <a:p>
            <a:r>
              <a:rPr lang="en-GB" sz="1800" b="1" dirty="0"/>
              <a:t>Emergency Procedures</a:t>
            </a:r>
          </a:p>
        </p:txBody>
      </p:sp>
      <p:sp>
        <p:nvSpPr>
          <p:cNvPr id="5" name="Text Placeholder 4">
            <a:extLst>
              <a:ext uri="{FF2B5EF4-FFF2-40B4-BE49-F238E27FC236}">
                <a16:creationId xmlns:a16="http://schemas.microsoft.com/office/drawing/2014/main" id="{A45FA6BE-40D0-4BC8-8610-71134530A9D6}"/>
              </a:ext>
            </a:extLst>
          </p:cNvPr>
          <p:cNvSpPr>
            <a:spLocks noGrp="1"/>
          </p:cNvSpPr>
          <p:nvPr>
            <p:ph type="body" idx="12"/>
          </p:nvPr>
        </p:nvSpPr>
        <p:spPr/>
        <p:txBody>
          <a:bodyPr/>
          <a:lstStyle/>
          <a:p>
            <a:r>
              <a:rPr lang="en-GB" sz="1800" b="1" dirty="0"/>
              <a:t>Medical risk Assessment </a:t>
            </a:r>
          </a:p>
        </p:txBody>
      </p:sp>
      <p:pic>
        <p:nvPicPr>
          <p:cNvPr id="17" name="Online Image Placeholder 16">
            <a:extLst>
              <a:ext uri="{FF2B5EF4-FFF2-40B4-BE49-F238E27FC236}">
                <a16:creationId xmlns:a16="http://schemas.microsoft.com/office/drawing/2014/main" id="{4A495222-0E96-4AD9-9689-854CE1BC796B}"/>
              </a:ext>
            </a:extLst>
          </p:cNvPr>
          <p:cNvPicPr>
            <a:picLocks noGrp="1" noChangeAspect="1"/>
          </p:cNvPicPr>
          <p:nvPr>
            <p:ph type="clipArt" sz="quarter" idx="13"/>
          </p:nvPr>
        </p:nvPicPr>
        <p:blipFill>
          <a:blip r:embed="rId3">
            <a:extLst>
              <a:ext uri="{837473B0-CC2E-450A-ABE3-18F120FF3D39}">
                <a1611:picAttrSrcUrl xmlns:a1611="http://schemas.microsoft.com/office/drawing/2016/11/main" r:id="rId4"/>
              </a:ext>
            </a:extLst>
          </a:blip>
          <a:stretch>
            <a:fillRect/>
          </a:stretch>
        </p:blipFill>
        <p:spPr>
          <a:xfrm>
            <a:off x="5681663" y="3987886"/>
            <a:ext cx="747712" cy="593553"/>
          </a:xfrm>
        </p:spPr>
      </p:pic>
      <p:sp>
        <p:nvSpPr>
          <p:cNvPr id="7" name="Text Placeholder 6">
            <a:extLst>
              <a:ext uri="{FF2B5EF4-FFF2-40B4-BE49-F238E27FC236}">
                <a16:creationId xmlns:a16="http://schemas.microsoft.com/office/drawing/2014/main" id="{01CF4BCF-BEF5-4772-92F5-4B87C31A734C}"/>
              </a:ext>
            </a:extLst>
          </p:cNvPr>
          <p:cNvSpPr>
            <a:spLocks noGrp="1"/>
          </p:cNvSpPr>
          <p:nvPr>
            <p:ph type="body" idx="14"/>
          </p:nvPr>
        </p:nvSpPr>
        <p:spPr>
          <a:xfrm>
            <a:off x="9058858" y="4922388"/>
            <a:ext cx="2176974" cy="566511"/>
          </a:xfrm>
        </p:spPr>
        <p:txBody>
          <a:bodyPr/>
          <a:lstStyle/>
          <a:p>
            <a:r>
              <a:rPr lang="en-GB" sz="1800" b="1" dirty="0"/>
              <a:t>Disability Risk Assessment </a:t>
            </a:r>
          </a:p>
        </p:txBody>
      </p:sp>
      <p:sp>
        <p:nvSpPr>
          <p:cNvPr id="9" name="Footer Placeholder 8">
            <a:extLst>
              <a:ext uri="{FF2B5EF4-FFF2-40B4-BE49-F238E27FC236}">
                <a16:creationId xmlns:a16="http://schemas.microsoft.com/office/drawing/2014/main" id="{DA0AB00D-A465-4C5B-AAB8-DAC3067955C9}"/>
              </a:ext>
            </a:extLst>
          </p:cNvPr>
          <p:cNvSpPr>
            <a:spLocks noGrp="1"/>
          </p:cNvSpPr>
          <p:nvPr>
            <p:ph type="ftr" sz="quarter" idx="3"/>
          </p:nvPr>
        </p:nvSpPr>
        <p:spPr/>
        <p:txBody>
          <a:bodyPr/>
          <a:lstStyle/>
          <a:p>
            <a:endParaRPr lang="en-US" dirty="0"/>
          </a:p>
        </p:txBody>
      </p:sp>
      <p:sp>
        <p:nvSpPr>
          <p:cNvPr id="10" name="Slide Number Placeholder 9">
            <a:extLst>
              <a:ext uri="{FF2B5EF4-FFF2-40B4-BE49-F238E27FC236}">
                <a16:creationId xmlns:a16="http://schemas.microsoft.com/office/drawing/2014/main" id="{2C6A80F0-461F-4371-8D15-51C4B8D7CC09}"/>
              </a:ext>
            </a:extLst>
          </p:cNvPr>
          <p:cNvSpPr>
            <a:spLocks noGrp="1"/>
          </p:cNvSpPr>
          <p:nvPr>
            <p:ph type="sldNum" sz="quarter" idx="4"/>
          </p:nvPr>
        </p:nvSpPr>
        <p:spPr/>
        <p:txBody>
          <a:bodyPr/>
          <a:lstStyle/>
          <a:p>
            <a:fld id="{B5CEABB6-07DC-46E8-9B57-56EC44A396E5}" type="slidenum">
              <a:rPr lang="en-US" smtClean="0"/>
              <a:pPr/>
              <a:t>18</a:t>
            </a:fld>
            <a:endParaRPr lang="en-US" dirty="0"/>
          </a:p>
        </p:txBody>
      </p:sp>
      <p:pic>
        <p:nvPicPr>
          <p:cNvPr id="15" name="Online Image Placeholder 14">
            <a:extLst>
              <a:ext uri="{FF2B5EF4-FFF2-40B4-BE49-F238E27FC236}">
                <a16:creationId xmlns:a16="http://schemas.microsoft.com/office/drawing/2014/main" id="{09B93098-D17F-4DD0-BACC-AF5929D46449}"/>
              </a:ext>
            </a:extLst>
          </p:cNvPr>
          <p:cNvPicPr>
            <a:picLocks noGrp="1" noChangeAspect="1"/>
          </p:cNvPicPr>
          <p:nvPr>
            <p:ph type="clipArt" sz="quarter" idx="11"/>
          </p:nvPr>
        </p:nvPicPr>
        <p:blipFill>
          <a:blip r:embed="rId5">
            <a:extLst>
              <a:ext uri="{837473B0-CC2E-450A-ABE3-18F120FF3D39}">
                <a1611:picAttrSrcUrl xmlns:a1611="http://schemas.microsoft.com/office/drawing/2016/11/main" r:id="rId6"/>
              </a:ext>
            </a:extLst>
          </a:blip>
          <a:stretch>
            <a:fillRect/>
          </a:stretch>
        </p:blipFill>
        <p:spPr>
          <a:xfrm>
            <a:off x="1672883" y="3911600"/>
            <a:ext cx="738871" cy="746125"/>
          </a:xfrm>
        </p:spPr>
      </p:pic>
      <p:pic>
        <p:nvPicPr>
          <p:cNvPr id="31" name="Online Image Placeholder 30">
            <a:extLst>
              <a:ext uri="{FF2B5EF4-FFF2-40B4-BE49-F238E27FC236}">
                <a16:creationId xmlns:a16="http://schemas.microsoft.com/office/drawing/2014/main" id="{F7B7D7A8-2369-45A3-81B6-639FB1322C6D}"/>
              </a:ext>
            </a:extLst>
          </p:cNvPr>
          <p:cNvPicPr>
            <a:picLocks noGrp="1" noChangeAspect="1"/>
          </p:cNvPicPr>
          <p:nvPr>
            <p:ph type="clipArt" sz="quarter" idx="15"/>
          </p:nvPr>
        </p:nvPicPr>
        <p:blipFill>
          <a:blip r:embed="rId7">
            <a:extLst>
              <a:ext uri="{837473B0-CC2E-450A-ABE3-18F120FF3D39}">
                <a1611:picAttrSrcUrl xmlns:a1611="http://schemas.microsoft.com/office/drawing/2016/11/main" r:id="rId8"/>
              </a:ext>
            </a:extLst>
          </a:blip>
          <a:stretch>
            <a:fillRect/>
          </a:stretch>
        </p:blipFill>
        <p:spPr>
          <a:xfrm>
            <a:off x="9763919" y="3911600"/>
            <a:ext cx="746125" cy="746125"/>
          </a:xfrm>
        </p:spPr>
      </p:pic>
    </p:spTree>
    <p:extLst>
      <p:ext uri="{BB962C8B-B14F-4D97-AF65-F5344CB8AC3E}">
        <p14:creationId xmlns:p14="http://schemas.microsoft.com/office/powerpoint/2010/main" val="44424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Good to know..</a:t>
            </a:r>
          </a:p>
        </p:txBody>
      </p:sp>
      <p:sp>
        <p:nvSpPr>
          <p:cNvPr id="11" name="Content Placeholder 10">
            <a:extLst>
              <a:ext uri="{FF2B5EF4-FFF2-40B4-BE49-F238E27FC236}">
                <a16:creationId xmlns:a16="http://schemas.microsoft.com/office/drawing/2014/main" id="{D1032C24-FBA8-494E-87CD-9CAB6BEC072B}"/>
              </a:ext>
            </a:extLst>
          </p:cNvPr>
          <p:cNvSpPr>
            <a:spLocks noGrp="1"/>
          </p:cNvSpPr>
          <p:nvPr>
            <p:ph idx="11"/>
          </p:nvPr>
        </p:nvSpPr>
        <p:spPr>
          <a:xfrm>
            <a:off x="4498340" y="3506470"/>
            <a:ext cx="5664200" cy="674370"/>
          </a:xfrm>
        </p:spPr>
        <p:txBody>
          <a:bodyPr/>
          <a:lstStyle/>
          <a:p>
            <a:r>
              <a:rPr lang="en-ZA" dirty="0"/>
              <a:t>Do you think technology has helped or hindered our ability to communicate with each other?</a:t>
            </a:r>
            <a:endParaRPr lang="en-US" dirty="0"/>
          </a:p>
        </p:txBody>
      </p:sp>
      <p:sp>
        <p:nvSpPr>
          <p:cNvPr id="66" name="Slide Number Placeholder 65">
            <a:extLst>
              <a:ext uri="{FF2B5EF4-FFF2-40B4-BE49-F238E27FC236}">
                <a16:creationId xmlns:a16="http://schemas.microsoft.com/office/drawing/2014/main" id="{86A68C5A-097F-4E40-B09F-300C3632E4B7}"/>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19</a:t>
            </a:fld>
            <a:endParaRPr lang="en-US" dirty="0"/>
          </a:p>
        </p:txBody>
      </p:sp>
      <p:sp>
        <p:nvSpPr>
          <p:cNvPr id="5" name="Rectangle 1">
            <a:extLst>
              <a:ext uri="{FF2B5EF4-FFF2-40B4-BE49-F238E27FC236}">
                <a16:creationId xmlns:a16="http://schemas.microsoft.com/office/drawing/2014/main" id="{7A19A5B6-1B5D-4A81-AA45-3D106DE4C003}"/>
              </a:ext>
            </a:extLst>
          </p:cNvPr>
          <p:cNvSpPr>
            <a:spLocks noChangeArrowheads="1"/>
          </p:cNvSpPr>
          <p:nvPr/>
        </p:nvSpPr>
        <p:spPr bwMode="auto">
          <a:xfrm>
            <a:off x="2846439" y="1455091"/>
            <a:ext cx="9158748" cy="4478149"/>
          </a:xfrm>
          <a:prstGeom prst="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rgbClr val="2E74B5"/>
              </a:solidFill>
              <a:latin typeface="inherit"/>
              <a:cs typeface="Calibri Light" panose="020F0302020204030204" pitchFamily="34" charset="0"/>
            </a:endParaRPr>
          </a:p>
          <a:p>
            <a:r>
              <a:rPr lang="en-GB" sz="2400" b="1" dirty="0">
                <a:solidFill>
                  <a:srgbClr val="2E74B5"/>
                </a:solidFill>
                <a:latin typeface="+mn-lt"/>
              </a:rPr>
              <a:t>What to do when an inspector arrives on Campus</a:t>
            </a:r>
            <a:r>
              <a:rPr lang="en-GB" sz="2400" b="1" dirty="0">
                <a:latin typeface="+mn-lt"/>
              </a:rPr>
              <a:t>  </a:t>
            </a:r>
            <a:endParaRPr lang="en-GB" sz="2400" dirty="0">
              <a:latin typeface="+mn-lt"/>
            </a:endParaRPr>
          </a:p>
          <a:p>
            <a:pPr algn="just"/>
            <a:r>
              <a:rPr lang="en-GB" b="1" dirty="0">
                <a:latin typeface="+mn-lt"/>
              </a:rPr>
              <a:t> </a:t>
            </a:r>
            <a:endParaRPr lang="en-GB" dirty="0">
              <a:latin typeface="+mn-lt"/>
            </a:endParaRPr>
          </a:p>
          <a:p>
            <a:pPr marL="285750" indent="-285750" algn="just">
              <a:buFont typeface="Arial" panose="020B0604020202020204" pitchFamily="34" charset="0"/>
              <a:buChar char="•"/>
            </a:pPr>
            <a:r>
              <a:rPr lang="en-GB" dirty="0">
                <a:latin typeface="+mn-lt"/>
              </a:rPr>
              <a:t>If a Health and Safety Authority (HSA) inspector/other official makes themselves known to you on campus please notify the SHW Office as soon as possible (</a:t>
            </a:r>
            <a:r>
              <a:rPr lang="en-GB" u="sng" dirty="0">
                <a:latin typeface="+mn-lt"/>
                <a:hlinkClick r:id="rId3" tooltip="Original URL: https://www.tudublin.ie/for-staff/safety-health-welfare/contact-us/. Click or tap if you trust this link."/>
              </a:rPr>
              <a:t>click here</a:t>
            </a:r>
            <a:r>
              <a:rPr lang="en-GB" dirty="0">
                <a:latin typeface="+mn-lt"/>
              </a:rPr>
              <a:t> for contact details). TU Dublin have a duty to inform Safety Representatives that an inspector is on the campus. The SHW Office will inform the safety representatives once they receive a notification. </a:t>
            </a:r>
          </a:p>
          <a:p>
            <a:pPr marL="285750" indent="-285750">
              <a:buFont typeface="Arial" panose="020B0604020202020204" pitchFamily="34" charset="0"/>
              <a:buChar char="•"/>
            </a:pPr>
            <a:endParaRPr lang="en-GB" dirty="0">
              <a:latin typeface="+mn-lt"/>
            </a:endParaRPr>
          </a:p>
          <a:p>
            <a:r>
              <a:rPr lang="en-GB" dirty="0">
                <a:latin typeface="+mn-lt"/>
              </a:rPr>
              <a:t>  </a:t>
            </a:r>
          </a:p>
          <a:p>
            <a:pPr marL="285750" indent="-285750" algn="just">
              <a:buFont typeface="Arial" panose="020B0604020202020204" pitchFamily="34" charset="0"/>
              <a:buChar char="•"/>
            </a:pPr>
            <a:r>
              <a:rPr lang="en-GB" dirty="0">
                <a:latin typeface="+mn-lt"/>
              </a:rPr>
              <a:t>The inspector will outline the nature of the inspection, they may review relevant safety and health documentation e.g. the University Safety Statement and ask to look at particular areas/locations/ buildings on campus and to speak with staff/senior management.</a:t>
            </a:r>
          </a:p>
          <a:p>
            <a:pPr algn="just">
              <a:spcAft>
                <a:spcPts val="0"/>
              </a:spcAft>
            </a:pPr>
            <a:endParaRPr lang="en-GB" dirty="0"/>
          </a:p>
          <a:p>
            <a:r>
              <a:rPr lang="en-GB" dirty="0"/>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1" i="0" u="none" strike="noStrike" cap="none" normalizeH="0" baseline="0" dirty="0">
              <a:ln>
                <a:noFill/>
              </a:ln>
              <a:solidFill>
                <a:srgbClr val="2E74B5"/>
              </a:solidFill>
              <a:effectLst/>
              <a:latin typeface="inheri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242424"/>
                </a:solidFill>
                <a:effectLst/>
                <a:latin typeface="inherit"/>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624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A3E1FC-C16A-41AB-A6CB-353F437C5BDB}"/>
              </a:ext>
            </a:extLst>
          </p:cNvPr>
          <p:cNvSpPr>
            <a:spLocks noGrp="1"/>
          </p:cNvSpPr>
          <p:nvPr>
            <p:ph type="title"/>
          </p:nvPr>
        </p:nvSpPr>
        <p:spPr>
          <a:xfrm>
            <a:off x="663678" y="1928815"/>
            <a:ext cx="5513428" cy="1500186"/>
          </a:xfrm>
        </p:spPr>
        <p:txBody>
          <a:bodyPr/>
          <a:lstStyle/>
          <a:p>
            <a:r>
              <a:rPr lang="en-GB" dirty="0">
                <a:solidFill>
                  <a:schemeClr val="tx1">
                    <a:lumMod val="75000"/>
                    <a:lumOff val="25000"/>
                  </a:schemeClr>
                </a:solidFill>
              </a:rPr>
              <a:t>Welcome</a:t>
            </a:r>
          </a:p>
        </p:txBody>
      </p:sp>
      <p:sp>
        <p:nvSpPr>
          <p:cNvPr id="4" name="Text Placeholder 3">
            <a:extLst>
              <a:ext uri="{FF2B5EF4-FFF2-40B4-BE49-F238E27FC236}">
                <a16:creationId xmlns:a16="http://schemas.microsoft.com/office/drawing/2014/main" id="{9E054AC4-CC81-4C7B-8E22-62FD79BD3EE6}"/>
              </a:ext>
            </a:extLst>
          </p:cNvPr>
          <p:cNvSpPr>
            <a:spLocks noGrp="1"/>
          </p:cNvSpPr>
          <p:nvPr>
            <p:ph type="body" idx="1"/>
          </p:nvPr>
        </p:nvSpPr>
        <p:spPr>
          <a:xfrm>
            <a:off x="6934654" y="887696"/>
            <a:ext cx="4603750" cy="1500187"/>
          </a:xfrm>
        </p:spPr>
        <p:txBody>
          <a:bodyPr/>
          <a:lstStyle/>
          <a:p>
            <a:r>
              <a:rPr lang="en-GB" sz="2800" dirty="0"/>
              <a:t>We value your membership on this TU Dublin Campus SHW Committee. </a:t>
            </a:r>
          </a:p>
          <a:p>
            <a:endParaRPr lang="en-GB" dirty="0"/>
          </a:p>
        </p:txBody>
      </p:sp>
      <p:sp>
        <p:nvSpPr>
          <p:cNvPr id="5" name="Footer Placeholder 4">
            <a:extLst>
              <a:ext uri="{FF2B5EF4-FFF2-40B4-BE49-F238E27FC236}">
                <a16:creationId xmlns:a16="http://schemas.microsoft.com/office/drawing/2014/main" id="{BDD18A1A-EDA4-458F-B029-8FE994C4991B}"/>
              </a:ext>
            </a:extLst>
          </p:cNvPr>
          <p:cNvSpPr>
            <a:spLocks noGrp="1"/>
          </p:cNvSpPr>
          <p:nvPr>
            <p:ph type="ftr" sz="quarter" idx="12"/>
          </p:nvPr>
        </p:nvSpPr>
        <p:spPr/>
        <p:txBody>
          <a:bodyPr/>
          <a:lstStyle/>
          <a:p>
            <a:r>
              <a:rPr lang="en-US" dirty="0"/>
              <a:t>TU Dublin </a:t>
            </a:r>
          </a:p>
        </p:txBody>
      </p:sp>
      <p:sp>
        <p:nvSpPr>
          <p:cNvPr id="6" name="Slide Number Placeholder 5">
            <a:extLst>
              <a:ext uri="{FF2B5EF4-FFF2-40B4-BE49-F238E27FC236}">
                <a16:creationId xmlns:a16="http://schemas.microsoft.com/office/drawing/2014/main" id="{80F35C68-D4B7-4850-B3DE-6E3B643B1B70}"/>
              </a:ext>
            </a:extLst>
          </p:cNvPr>
          <p:cNvSpPr>
            <a:spLocks noGrp="1"/>
          </p:cNvSpPr>
          <p:nvPr>
            <p:ph type="sldNum" sz="quarter" idx="13"/>
          </p:nvPr>
        </p:nvSpPr>
        <p:spPr/>
        <p:txBody>
          <a:bodyPr/>
          <a:lstStyle/>
          <a:p>
            <a:fld id="{B5CEABB6-07DC-46E8-9B57-56EC44A396E5}" type="slidenum">
              <a:rPr lang="en-US" smtClean="0"/>
              <a:pPr/>
              <a:t>2</a:t>
            </a:fld>
            <a:endParaRPr lang="en-US" dirty="0"/>
          </a:p>
        </p:txBody>
      </p:sp>
      <p:pic>
        <p:nvPicPr>
          <p:cNvPr id="10" name="Picture 9">
            <a:extLst>
              <a:ext uri="{FF2B5EF4-FFF2-40B4-BE49-F238E27FC236}">
                <a16:creationId xmlns:a16="http://schemas.microsoft.com/office/drawing/2014/main" id="{7E9AC7B0-A440-4305-A8FE-6AFE4A6C9944}"/>
              </a:ext>
            </a:extLst>
          </p:cNvPr>
          <p:cNvPicPr>
            <a:picLocks noChangeAspect="1"/>
          </p:cNvPicPr>
          <p:nvPr/>
        </p:nvPicPr>
        <p:blipFill>
          <a:blip r:embed="rId3"/>
          <a:stretch>
            <a:fillRect/>
          </a:stretch>
        </p:blipFill>
        <p:spPr>
          <a:xfrm>
            <a:off x="5725192" y="5322314"/>
            <a:ext cx="6517284" cy="1588647"/>
          </a:xfrm>
          <a:prstGeom prst="rect">
            <a:avLst/>
          </a:prstGeom>
        </p:spPr>
      </p:pic>
      <p:pic>
        <p:nvPicPr>
          <p:cNvPr id="16" name="Picture 15">
            <a:extLst>
              <a:ext uri="{FF2B5EF4-FFF2-40B4-BE49-F238E27FC236}">
                <a16:creationId xmlns:a16="http://schemas.microsoft.com/office/drawing/2014/main" id="{FBAE3428-6E10-4651-850F-D6FDF32DF99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3678" y="2554259"/>
            <a:ext cx="4468761" cy="2727110"/>
          </a:xfrm>
          <a:prstGeom prst="rect">
            <a:avLst/>
          </a:prstGeom>
        </p:spPr>
      </p:pic>
    </p:spTree>
    <p:extLst>
      <p:ext uri="{BB962C8B-B14F-4D97-AF65-F5344CB8AC3E}">
        <p14:creationId xmlns:p14="http://schemas.microsoft.com/office/powerpoint/2010/main" val="244321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Good to know..</a:t>
            </a:r>
          </a:p>
        </p:txBody>
      </p:sp>
      <p:sp>
        <p:nvSpPr>
          <p:cNvPr id="11" name="Content Placeholder 10">
            <a:extLst>
              <a:ext uri="{FF2B5EF4-FFF2-40B4-BE49-F238E27FC236}">
                <a16:creationId xmlns:a16="http://schemas.microsoft.com/office/drawing/2014/main" id="{D1032C24-FBA8-494E-87CD-9CAB6BEC072B}"/>
              </a:ext>
            </a:extLst>
          </p:cNvPr>
          <p:cNvSpPr>
            <a:spLocks noGrp="1"/>
          </p:cNvSpPr>
          <p:nvPr>
            <p:ph idx="11"/>
          </p:nvPr>
        </p:nvSpPr>
        <p:spPr>
          <a:xfrm>
            <a:off x="4498340" y="3506470"/>
            <a:ext cx="5664200" cy="674370"/>
          </a:xfrm>
        </p:spPr>
        <p:txBody>
          <a:bodyPr/>
          <a:lstStyle/>
          <a:p>
            <a:r>
              <a:rPr lang="en-ZA" dirty="0"/>
              <a:t>Do you think technology has helped or hindered our ability to communicate with each other?</a:t>
            </a:r>
            <a:endParaRPr lang="en-US" dirty="0"/>
          </a:p>
        </p:txBody>
      </p:sp>
      <p:sp>
        <p:nvSpPr>
          <p:cNvPr id="66" name="Slide Number Placeholder 65">
            <a:extLst>
              <a:ext uri="{FF2B5EF4-FFF2-40B4-BE49-F238E27FC236}">
                <a16:creationId xmlns:a16="http://schemas.microsoft.com/office/drawing/2014/main" id="{86A68C5A-097F-4E40-B09F-300C3632E4B7}"/>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20</a:t>
            </a:fld>
            <a:endParaRPr lang="en-US" dirty="0"/>
          </a:p>
        </p:txBody>
      </p:sp>
      <p:sp>
        <p:nvSpPr>
          <p:cNvPr id="5" name="Rectangle 1">
            <a:extLst>
              <a:ext uri="{FF2B5EF4-FFF2-40B4-BE49-F238E27FC236}">
                <a16:creationId xmlns:a16="http://schemas.microsoft.com/office/drawing/2014/main" id="{7A19A5B6-1B5D-4A81-AA45-3D106DE4C003}"/>
              </a:ext>
            </a:extLst>
          </p:cNvPr>
          <p:cNvSpPr>
            <a:spLocks noChangeArrowheads="1"/>
          </p:cNvSpPr>
          <p:nvPr/>
        </p:nvSpPr>
        <p:spPr bwMode="auto">
          <a:xfrm>
            <a:off x="2667001" y="878014"/>
            <a:ext cx="9348788" cy="5632311"/>
          </a:xfrm>
          <a:prstGeom prst="rect">
            <a:avLst/>
          </a:prstGeom>
          <a:solidFill>
            <a:srgbClr val="CCFF33"/>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2800" b="1" dirty="0">
                <a:solidFill>
                  <a:srgbClr val="2E74B5"/>
                </a:solidFill>
                <a:latin typeface="+mn-lt"/>
              </a:rPr>
              <a:t>Reporting an accident/near miss/dangerous occurrence </a:t>
            </a:r>
            <a:endParaRPr lang="en-GB" sz="2800" dirty="0">
              <a:latin typeface="+mn-lt"/>
            </a:endParaRPr>
          </a:p>
          <a:p>
            <a:endParaRPr lang="en-GB" sz="2000" dirty="0">
              <a:latin typeface="+mn-lt"/>
            </a:endParaRPr>
          </a:p>
          <a:p>
            <a:endParaRPr lang="en-GB" sz="2000" dirty="0">
              <a:latin typeface="+mn-lt"/>
            </a:endParaRPr>
          </a:p>
          <a:p>
            <a:pPr marL="342900" indent="-342900">
              <a:buFont typeface="Arial" panose="020B0604020202020204" pitchFamily="34" charset="0"/>
              <a:buChar char="•"/>
            </a:pPr>
            <a:r>
              <a:rPr lang="en-GB" sz="2000" dirty="0">
                <a:latin typeface="+mn-lt"/>
              </a:rPr>
              <a:t>All accidents, dangerous occurrences and near misses must be reported within 24 hours to the SHW Office using this </a:t>
            </a:r>
            <a:r>
              <a:rPr lang="en-GB" sz="2000" dirty="0">
                <a:latin typeface="+mn-lt"/>
                <a:hlinkClick r:id="rId3"/>
              </a:rPr>
              <a:t>online form.</a:t>
            </a:r>
            <a:endParaRPr lang="en-GB" sz="2000" dirty="0">
              <a:latin typeface="+mn-lt"/>
            </a:endParaRPr>
          </a:p>
          <a:p>
            <a:endParaRPr lang="en-GB" sz="2000" dirty="0">
              <a:latin typeface="+mn-lt"/>
            </a:endParaRPr>
          </a:p>
          <a:p>
            <a:pPr marL="342900" indent="-342900">
              <a:buFont typeface="Arial" panose="020B0604020202020204" pitchFamily="34" charset="0"/>
              <a:buChar char="•"/>
            </a:pPr>
            <a:r>
              <a:rPr lang="en-GB" sz="2000" dirty="0">
                <a:latin typeface="+mn-lt"/>
              </a:rPr>
              <a:t>They must also be reported to the relevant line manager/supervisor/Head of School/Function.</a:t>
            </a:r>
          </a:p>
          <a:p>
            <a:endParaRPr lang="en-GB" sz="2000" dirty="0">
              <a:latin typeface="+mn-lt"/>
            </a:endParaRPr>
          </a:p>
          <a:p>
            <a:pPr marL="342900" indent="-342900">
              <a:buFont typeface="Arial" panose="020B0604020202020204" pitchFamily="34" charset="0"/>
              <a:buChar char="•"/>
            </a:pPr>
            <a:r>
              <a:rPr lang="en-GB" sz="2000" dirty="0">
                <a:latin typeface="+mn-lt"/>
              </a:rPr>
              <a:t>The form is completed by the injured person or the person to whom the accident was reported.</a:t>
            </a:r>
          </a:p>
          <a:p>
            <a:endParaRPr lang="en-GB" sz="2000" dirty="0">
              <a:latin typeface="+mn-lt"/>
            </a:endParaRPr>
          </a:p>
          <a:p>
            <a:pPr marL="342900" indent="-342900">
              <a:buFont typeface="Arial" panose="020B0604020202020204" pitchFamily="34" charset="0"/>
              <a:buChar char="•"/>
            </a:pPr>
            <a:r>
              <a:rPr lang="en-GB" sz="2000" dirty="0">
                <a:latin typeface="+mn-lt"/>
              </a:rPr>
              <a:t>Investigations are carried out by the Manager/Supervisor in charge of the area in which the accident occurred.</a:t>
            </a:r>
          </a:p>
          <a:p>
            <a:endParaRPr lang="en-GB" sz="2000" dirty="0">
              <a:latin typeface="+mn-lt"/>
            </a:endParaRPr>
          </a:p>
          <a:p>
            <a:pPr marL="342900" indent="-342900">
              <a:buFont typeface="Arial" panose="020B0604020202020204" pitchFamily="34" charset="0"/>
              <a:buChar char="•"/>
            </a:pPr>
            <a:r>
              <a:rPr lang="en-GB" sz="2000" dirty="0">
                <a:latin typeface="+mn-lt"/>
              </a:rPr>
              <a:t>The SHW Office will advise the Head of School/Function/other/Chair of SHW Campus Committee on corrective actions and/appropriate control measures if required.</a:t>
            </a:r>
          </a:p>
          <a:p>
            <a:endParaRPr lang="en-GB" dirty="0"/>
          </a:p>
        </p:txBody>
      </p:sp>
    </p:spTree>
    <p:extLst>
      <p:ext uri="{BB962C8B-B14F-4D97-AF65-F5344CB8AC3E}">
        <p14:creationId xmlns:p14="http://schemas.microsoft.com/office/powerpoint/2010/main" val="186624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B2E4-7115-4A6C-B218-5316CEB06D2F}"/>
              </a:ext>
            </a:extLst>
          </p:cNvPr>
          <p:cNvSpPr>
            <a:spLocks noGrp="1"/>
          </p:cNvSpPr>
          <p:nvPr>
            <p:ph type="title"/>
          </p:nvPr>
        </p:nvSpPr>
        <p:spPr>
          <a:xfrm>
            <a:off x="266700" y="3870960"/>
            <a:ext cx="11791950" cy="1363663"/>
          </a:xfrm>
        </p:spPr>
        <p:txBody>
          <a:bodyPr>
            <a:normAutofit/>
          </a:bodyPr>
          <a:lstStyle/>
          <a:p>
            <a:r>
              <a:rPr lang="en-US" dirty="0"/>
              <a:t>If you have a safety suggestion, please utilise the </a:t>
            </a:r>
            <a:r>
              <a:rPr lang="en-US" dirty="0">
                <a:hlinkClick r:id="rId3"/>
              </a:rPr>
              <a:t>reporting</a:t>
            </a:r>
            <a:r>
              <a:rPr lang="en-US" dirty="0"/>
              <a:t> process to submit to the SHW Office. </a:t>
            </a:r>
          </a:p>
        </p:txBody>
      </p:sp>
      <p:pic>
        <p:nvPicPr>
          <p:cNvPr id="10" name="Picture Placeholder 9" descr="red-headed person with round glasses, blue scarf, against an orange background">
            <a:extLst>
              <a:ext uri="{FF2B5EF4-FFF2-40B4-BE49-F238E27FC236}">
                <a16:creationId xmlns:a16="http://schemas.microsoft.com/office/drawing/2014/main" id="{A539BB56-95F7-4754-8318-C0F05135C21D}"/>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a:ext>
            </a:extLst>
          </a:blip>
          <a:srcRect/>
          <a:stretch/>
        </p:blipFill>
        <p:spPr>
          <a:xfrm>
            <a:off x="3481832" y="0"/>
            <a:ext cx="1740916" cy="1733044"/>
          </a:xfrm>
        </p:spPr>
      </p:pic>
      <p:pic>
        <p:nvPicPr>
          <p:cNvPr id="14" name="Picture Placeholder 13" descr="person wearing striped shirt against blue background">
            <a:extLst>
              <a:ext uri="{FF2B5EF4-FFF2-40B4-BE49-F238E27FC236}">
                <a16:creationId xmlns:a16="http://schemas.microsoft.com/office/drawing/2014/main" id="{08051F1A-FF92-463C-B8B8-18372F17B4BE}"/>
              </a:ext>
            </a:extLst>
          </p:cNvPr>
          <p:cNvPicPr>
            <a:picLocks noGrp="1" noChangeAspect="1"/>
          </p:cNvPicPr>
          <p:nvPr>
            <p:ph type="pic" sz="quarter" idx="17"/>
          </p:nvPr>
        </p:nvPicPr>
        <p:blipFill rotWithShape="1">
          <a:blip r:embed="rId5" cstate="print">
            <a:extLst>
              <a:ext uri="{28A0092B-C50C-407E-A947-70E740481C1C}">
                <a14:useLocalDpi xmlns:a14="http://schemas.microsoft.com/office/drawing/2010/main"/>
              </a:ext>
            </a:extLst>
          </a:blip>
          <a:srcRect/>
          <a:stretch/>
        </p:blipFill>
        <p:spPr>
          <a:xfrm>
            <a:off x="8704580" y="0"/>
            <a:ext cx="1746504" cy="1733044"/>
          </a:xfrm>
        </p:spPr>
      </p:pic>
      <p:pic>
        <p:nvPicPr>
          <p:cNvPr id="12" name="Picture Placeholder 11" descr="person with green glasses and pink shirt against blue background">
            <a:extLst>
              <a:ext uri="{FF2B5EF4-FFF2-40B4-BE49-F238E27FC236}">
                <a16:creationId xmlns:a16="http://schemas.microsoft.com/office/drawing/2014/main" id="{C4D2E434-00A8-44D1-A758-28E403B125AF}"/>
              </a:ext>
            </a:extLst>
          </p:cNvPr>
          <p:cNvPicPr>
            <a:picLocks noGrp="1" noChangeAspect="1"/>
          </p:cNvPicPr>
          <p:nvPr>
            <p:ph type="pic" sz="quarter" idx="18"/>
          </p:nvPr>
        </p:nvPicPr>
        <p:blipFill rotWithShape="1">
          <a:blip r:embed="rId6" cstate="print">
            <a:extLst>
              <a:ext uri="{28A0092B-C50C-407E-A947-70E740481C1C}">
                <a14:useLocalDpi xmlns:a14="http://schemas.microsoft.com/office/drawing/2010/main"/>
              </a:ext>
            </a:extLst>
          </a:blip>
          <a:srcRect/>
          <a:stretch/>
        </p:blipFill>
        <p:spPr>
          <a:xfrm>
            <a:off x="6969252" y="1733044"/>
            <a:ext cx="1735328" cy="1755648"/>
          </a:xfrm>
        </p:spPr>
      </p:pic>
      <p:sp>
        <p:nvSpPr>
          <p:cNvPr id="67" name="Slide Number Placeholder 66">
            <a:extLst>
              <a:ext uri="{FF2B5EF4-FFF2-40B4-BE49-F238E27FC236}">
                <a16:creationId xmlns:a16="http://schemas.microsoft.com/office/drawing/2014/main" id="{7578ED86-4183-4FF7-B154-90D1E1F96050}"/>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21</a:t>
            </a:fld>
            <a:endParaRPr lang="en-US" dirty="0"/>
          </a:p>
        </p:txBody>
      </p:sp>
    </p:spTree>
    <p:extLst>
      <p:ext uri="{BB962C8B-B14F-4D97-AF65-F5344CB8AC3E}">
        <p14:creationId xmlns:p14="http://schemas.microsoft.com/office/powerpoint/2010/main" val="253671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199" y="1477524"/>
            <a:ext cx="3911600" cy="483096"/>
          </a:xfrm>
        </p:spPr>
        <p:txBody>
          <a:bodyPr>
            <a:normAutofit fontScale="90000"/>
          </a:bodyPr>
          <a:lstStyle/>
          <a:p>
            <a:r>
              <a:rPr lang="en-US" dirty="0"/>
              <a:t>AGENDA</a:t>
            </a:r>
          </a:p>
        </p:txBody>
      </p:sp>
      <p:pic>
        <p:nvPicPr>
          <p:cNvPr id="7" name="Picture Placeholder 6" descr="person with pink shirt against yellow background">
            <a:extLst>
              <a:ext uri="{FF2B5EF4-FFF2-40B4-BE49-F238E27FC236}">
                <a16:creationId xmlns:a16="http://schemas.microsoft.com/office/drawing/2014/main" id="{A6BB28EF-A4B0-4FFF-B3F0-708C41B17F1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572" y="0"/>
            <a:ext cx="3438144" cy="3438144"/>
          </a:xfrm>
        </p:spPr>
      </p:pic>
      <p:pic>
        <p:nvPicPr>
          <p:cNvPr id="9" name="Picture Placeholder 8" descr="person with yellow sweater and black hat against a blue background">
            <a:extLst>
              <a:ext uri="{FF2B5EF4-FFF2-40B4-BE49-F238E27FC236}">
                <a16:creationId xmlns:a16="http://schemas.microsoft.com/office/drawing/2014/main" id="{E6F7333E-8622-47C0-9AC8-B9C46E172E7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a:stretch/>
        </p:blipFill>
        <p:spPr>
          <a:xfrm>
            <a:off x="3433572" y="3443974"/>
            <a:ext cx="3429000" cy="3422904"/>
          </a:xfrm>
        </p:spPr>
      </p:pic>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31356" y="2190307"/>
            <a:ext cx="4296145" cy="4166043"/>
          </a:xfrm>
        </p:spPr>
        <p:txBody>
          <a:bodyPr vert="horz" lIns="0" tIns="45720" rIns="91440" bIns="45720" numCol="1" rtlCol="0" anchor="t">
            <a:normAutofit lnSpcReduction="10000"/>
          </a:bodyPr>
          <a:lstStyle/>
          <a:p>
            <a:r>
              <a:rPr lang="en-US" sz="2400" dirty="0"/>
              <a:t>1. Meet the SHW Office</a:t>
            </a:r>
          </a:p>
          <a:p>
            <a:r>
              <a:rPr lang="en-US" sz="2400" dirty="0"/>
              <a:t>2. Update </a:t>
            </a:r>
          </a:p>
          <a:p>
            <a:r>
              <a:rPr lang="en-US" sz="2400" dirty="0"/>
              <a:t>3. Safety Arrangements in place</a:t>
            </a:r>
          </a:p>
          <a:p>
            <a:r>
              <a:rPr lang="en-US" sz="2400" dirty="0"/>
              <a:t>4. Campus SHW Committee</a:t>
            </a:r>
          </a:p>
          <a:p>
            <a:pPr marL="1028700" lvl="1" indent="-342900"/>
            <a:r>
              <a:rPr lang="en-US" dirty="0"/>
              <a:t>Purpose </a:t>
            </a:r>
          </a:p>
          <a:p>
            <a:pPr marL="1028700" lvl="1" indent="-342900"/>
            <a:r>
              <a:rPr lang="en-US" dirty="0"/>
              <a:t>Responsibilities</a:t>
            </a:r>
          </a:p>
          <a:p>
            <a:pPr marL="1028700" lvl="1" indent="-342900"/>
            <a:r>
              <a:rPr lang="en-US" dirty="0"/>
              <a:t>Suggested Planner</a:t>
            </a:r>
          </a:p>
          <a:p>
            <a:pPr marL="1028700" lvl="1" indent="-342900"/>
            <a:r>
              <a:rPr lang="en-US" dirty="0"/>
              <a:t>Key takeaways</a:t>
            </a:r>
          </a:p>
          <a:p>
            <a:pPr marL="1028700" lvl="1" indent="-342900"/>
            <a:r>
              <a:rPr lang="en-US" dirty="0"/>
              <a:t>Templates</a:t>
            </a:r>
          </a:p>
          <a:p>
            <a:r>
              <a:rPr lang="en-US" sz="2400" dirty="0"/>
              <a:t>5. Further Information</a:t>
            </a:r>
          </a:p>
        </p:txBody>
      </p:sp>
      <p:sp>
        <p:nvSpPr>
          <p:cNvPr id="6" name="Footer Placeholder 5">
            <a:extLst>
              <a:ext uri="{FF2B5EF4-FFF2-40B4-BE49-F238E27FC236}">
                <a16:creationId xmlns:a16="http://schemas.microsoft.com/office/drawing/2014/main" id="{8248DC64-4756-4F00-B33B-9C1275D44E4E}"/>
              </a:ext>
            </a:extLst>
          </p:cNvPr>
          <p:cNvSpPr>
            <a:spLocks noGrp="1"/>
          </p:cNvSpPr>
          <p:nvPr>
            <p:ph type="ftr" sz="quarter" idx="11"/>
          </p:nvPr>
        </p:nvSpPr>
        <p:spPr>
          <a:xfrm>
            <a:off x="8588829" y="6356350"/>
            <a:ext cx="1981200" cy="365125"/>
          </a:xfrm>
        </p:spPr>
        <p:txBody>
          <a:bodyPr/>
          <a:lstStyle/>
          <a:p>
            <a:endParaRPr lang="en-US" dirty="0"/>
          </a:p>
        </p:txBody>
      </p:sp>
      <p:sp>
        <p:nvSpPr>
          <p:cNvPr id="8" name="Slide Number Placeholder 7">
            <a:extLst>
              <a:ext uri="{FF2B5EF4-FFF2-40B4-BE49-F238E27FC236}">
                <a16:creationId xmlns:a16="http://schemas.microsoft.com/office/drawing/2014/main" id="{C3DF7213-3C72-4451-B46A-78DA65245A45}"/>
              </a:ext>
            </a:extLst>
          </p:cNvPr>
          <p:cNvSpPr>
            <a:spLocks noGrp="1"/>
          </p:cNvSpPr>
          <p:nvPr>
            <p:ph type="sldNum" sz="quarter" idx="12"/>
          </p:nvPr>
        </p:nvSpPr>
        <p:spPr>
          <a:xfrm>
            <a:off x="10711542" y="6356350"/>
            <a:ext cx="642257"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33848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Meet the Team</a:t>
            </a:r>
          </a:p>
        </p:txBody>
      </p:sp>
      <p:sp>
        <p:nvSpPr>
          <p:cNvPr id="66" name="Slide Number Placeholder 65">
            <a:extLst>
              <a:ext uri="{FF2B5EF4-FFF2-40B4-BE49-F238E27FC236}">
                <a16:creationId xmlns:a16="http://schemas.microsoft.com/office/drawing/2014/main" id="{86A68C5A-097F-4E40-B09F-300C3632E4B7}"/>
              </a:ext>
            </a:extLst>
          </p:cNvPr>
          <p:cNvSpPr>
            <a:spLocks noGrp="1"/>
          </p:cNvSpPr>
          <p:nvPr>
            <p:ph type="sldNum" sz="quarter" idx="4"/>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900" b="0" i="0" u="none" strike="noStrike" kern="1200" cap="none" spc="0" normalizeH="0" baseline="0" noProof="0" smtClean="0">
                <a:ln>
                  <a:noFill/>
                </a:ln>
                <a:solidFill>
                  <a:srgbClr val="D91D62">
                    <a:lumMod val="20000"/>
                    <a:lumOff val="80000"/>
                  </a:srgbClr>
                </a:solidFill>
                <a:effectLst/>
                <a:uLnTx/>
                <a:uFillTx/>
                <a:latin typeface="Gill Sans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D91D62">
                  <a:lumMod val="20000"/>
                  <a:lumOff val="80000"/>
                </a:srgbClr>
              </a:solidFill>
              <a:effectLst/>
              <a:uLnTx/>
              <a:uFillTx/>
              <a:latin typeface="Gill Sans Nova"/>
              <a:ea typeface="+mn-ea"/>
              <a:cs typeface="+mn-cs"/>
            </a:endParaRPr>
          </a:p>
        </p:txBody>
      </p:sp>
      <p:sp>
        <p:nvSpPr>
          <p:cNvPr id="5" name="Rectangle 1">
            <a:extLst>
              <a:ext uri="{FF2B5EF4-FFF2-40B4-BE49-F238E27FC236}">
                <a16:creationId xmlns:a16="http://schemas.microsoft.com/office/drawing/2014/main" id="{7A19A5B6-1B5D-4A81-AA45-3D106DE4C003}"/>
              </a:ext>
            </a:extLst>
          </p:cNvPr>
          <p:cNvSpPr>
            <a:spLocks noChangeArrowheads="1"/>
          </p:cNvSpPr>
          <p:nvPr/>
        </p:nvSpPr>
        <p:spPr bwMode="auto">
          <a:xfrm>
            <a:off x="3289609" y="1436881"/>
            <a:ext cx="8034004" cy="307777"/>
          </a:xfrm>
          <a:prstGeom prst="rect">
            <a:avLst/>
          </a:prstGeom>
          <a:solidFill>
            <a:schemeClr val="accent3"/>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242424"/>
                </a:solidFill>
                <a:effectLst/>
                <a:uLnTx/>
                <a:uFillTx/>
                <a:latin typeface="+mn-lt"/>
                <a:ea typeface="+mn-ea"/>
                <a:cs typeface="Calibri" panose="020F0502020204030204" pitchFamily="34" charset="0"/>
              </a:rPr>
              <a:t> </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Rectangle 5">
            <a:extLst>
              <a:ext uri="{FF2B5EF4-FFF2-40B4-BE49-F238E27FC236}">
                <a16:creationId xmlns:a16="http://schemas.microsoft.com/office/drawing/2014/main" id="{BB5F550F-81BA-4156-B613-674C4D487D89}"/>
              </a:ext>
            </a:extLst>
          </p:cNvPr>
          <p:cNvSpPr/>
          <p:nvPr/>
        </p:nvSpPr>
        <p:spPr>
          <a:xfrm>
            <a:off x="2852460" y="413972"/>
            <a:ext cx="8064191" cy="1261884"/>
          </a:xfrm>
          <a:prstGeom prst="rect">
            <a:avLst/>
          </a:prstGeom>
          <a:solidFill>
            <a:schemeClr val="accent3"/>
          </a:solidFill>
        </p:spPr>
        <p:txBody>
          <a:bodyPr wrap="square">
            <a:spAutoFit/>
          </a:bodyPr>
          <a:lstStyle/>
          <a:p>
            <a:pPr marL="226695" marR="0" lvl="0" indent="-226695" algn="l" defTabSz="914400" rtl="0" eaLnBrk="1" fontAlgn="auto" latinLnBrk="0" hangingPunct="1">
              <a:lnSpc>
                <a:spcPct val="100000"/>
              </a:lnSpc>
              <a:spcBef>
                <a:spcPts val="120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j-lt"/>
                <a:ea typeface="+mn-ea"/>
                <a:cs typeface="+mn-cs"/>
              </a:rPr>
              <a:t>Safety Health and Welfare Office </a:t>
            </a:r>
          </a:p>
          <a:p>
            <a:pPr marL="226695" marR="0" lvl="0" indent="-226695" algn="l" defTabSz="914400" rtl="0" eaLnBrk="1" fontAlgn="auto" latinLnBrk="0" hangingPunct="1">
              <a:lnSpc>
                <a:spcPct val="100000"/>
              </a:lnSpc>
              <a:spcBef>
                <a:spcPts val="120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j-lt"/>
                <a:ea typeface="+mn-ea"/>
                <a:cs typeface="+mn-cs"/>
              </a:rPr>
              <a:t>Organisation Design</a:t>
            </a:r>
            <a:endParaRPr kumimoji="0" lang="en-GB" sz="2400" b="0" i="0" u="none" strike="noStrike" kern="1200" cap="none" spc="0" normalizeH="0" baseline="0" noProof="0" dirty="0">
              <a:ln>
                <a:noFill/>
              </a:ln>
              <a:solidFill>
                <a:srgbClr val="002060"/>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j-lt"/>
                <a:ea typeface="+mn-ea"/>
                <a:cs typeface="+mn-cs"/>
              </a:rPr>
              <a:t> </a:t>
            </a:r>
          </a:p>
        </p:txBody>
      </p:sp>
      <p:graphicFrame>
        <p:nvGraphicFramePr>
          <p:cNvPr id="7" name="Table 6"/>
          <p:cNvGraphicFramePr>
            <a:graphicFrameLocks noGrp="1"/>
          </p:cNvGraphicFramePr>
          <p:nvPr>
            <p:extLst>
              <p:ext uri="{D42A27DB-BD31-4B8C-83A1-F6EECF244321}">
                <p14:modId xmlns:p14="http://schemas.microsoft.com/office/powerpoint/2010/main" val="1162293655"/>
              </p:ext>
            </p:extLst>
          </p:nvPr>
        </p:nvGraphicFramePr>
        <p:xfrm>
          <a:off x="2573347" y="1612979"/>
          <a:ext cx="9227019" cy="5050193"/>
        </p:xfrm>
        <a:graphic>
          <a:graphicData uri="http://schemas.openxmlformats.org/drawingml/2006/table">
            <a:tbl>
              <a:tblPr firstRow="1" bandRow="1">
                <a:tableStyleId>{21E4AEA4-8DFA-4A89-87EB-49C32662AFE0}</a:tableStyleId>
              </a:tblPr>
              <a:tblGrid>
                <a:gridCol w="3075673">
                  <a:extLst>
                    <a:ext uri="{9D8B030D-6E8A-4147-A177-3AD203B41FA5}">
                      <a16:colId xmlns:a16="http://schemas.microsoft.com/office/drawing/2014/main" val="2847937278"/>
                    </a:ext>
                  </a:extLst>
                </a:gridCol>
                <a:gridCol w="3075673">
                  <a:extLst>
                    <a:ext uri="{9D8B030D-6E8A-4147-A177-3AD203B41FA5}">
                      <a16:colId xmlns:a16="http://schemas.microsoft.com/office/drawing/2014/main" val="2597345663"/>
                    </a:ext>
                  </a:extLst>
                </a:gridCol>
                <a:gridCol w="3075673">
                  <a:extLst>
                    <a:ext uri="{9D8B030D-6E8A-4147-A177-3AD203B41FA5}">
                      <a16:colId xmlns:a16="http://schemas.microsoft.com/office/drawing/2014/main" val="1264656909"/>
                    </a:ext>
                  </a:extLst>
                </a:gridCol>
              </a:tblGrid>
              <a:tr h="25556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HEAD OF GOVERNANCE &amp; COMPLIANCE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lt1"/>
                        </a:solidFill>
                        <a:effectLst/>
                        <a:latin typeface="+mn-lt"/>
                        <a:ea typeface="+mn-ea"/>
                        <a:cs typeface="+mn-cs"/>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06693163"/>
                  </a:ext>
                </a:extLst>
              </a:tr>
              <a:tr h="657994">
                <a:tc gridSpan="3">
                  <a:txBody>
                    <a:bodyPr/>
                    <a:lstStyle/>
                    <a:p>
                      <a:pPr algn="ctr"/>
                      <a:r>
                        <a:rPr lang="en-US" sz="2000" b="1" kern="1200" dirty="0">
                          <a:solidFill>
                            <a:schemeClr val="dk1"/>
                          </a:solidFill>
                          <a:effectLst/>
                          <a:latin typeface="+mn-lt"/>
                          <a:ea typeface="+mn-ea"/>
                          <a:cs typeface="+mn-cs"/>
                        </a:rPr>
                        <a:t>SHW Senior Manager</a:t>
                      </a:r>
                      <a:endParaRPr lang="en-US" sz="2000" kern="1200" dirty="0">
                        <a:solidFill>
                          <a:schemeClr val="dk1"/>
                        </a:solidFill>
                        <a:effectLst/>
                        <a:latin typeface="+mn-lt"/>
                        <a:ea typeface="+mn-ea"/>
                        <a:cs typeface="+mn-cs"/>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9907157"/>
                  </a:ext>
                </a:extLst>
              </a:tr>
              <a:tr h="1480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mn-lt"/>
                          <a:ea typeface="+mn-ea"/>
                          <a:cs typeface="+mn-cs"/>
                        </a:rPr>
                        <a:t>Machinery &amp; Equipment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mn-lt"/>
                          <a:ea typeface="+mn-ea"/>
                          <a:cs typeface="+mn-cs"/>
                        </a:rPr>
                        <a:t>Specialist  </a:t>
                      </a:r>
                      <a:endParaRPr lang="en-US" sz="2000" kern="1200" dirty="0">
                        <a:solidFill>
                          <a:schemeClr val="dk1"/>
                        </a:solidFill>
                        <a:effectLst/>
                        <a:latin typeface="+mn-lt"/>
                        <a:ea typeface="+mn-ea"/>
                        <a:cs typeface="+mn-cs"/>
                      </a:endParaRPr>
                    </a:p>
                  </a:txBody>
                  <a:tcPr/>
                </a:tc>
                <a:tc>
                  <a:txBody>
                    <a:bodyPr/>
                    <a:lstStyle/>
                    <a:p>
                      <a:pPr algn="ctr"/>
                      <a:r>
                        <a:rPr lang="en-GB" sz="2000" b="1" kern="1200" dirty="0">
                          <a:solidFill>
                            <a:schemeClr val="dk1"/>
                          </a:solidFill>
                          <a:effectLst/>
                          <a:latin typeface="+mn-lt"/>
                          <a:ea typeface="+mn-ea"/>
                          <a:cs typeface="+mn-cs"/>
                        </a:rPr>
                        <a:t>Laboratory </a:t>
                      </a:r>
                      <a:endParaRPr lang="en-US" sz="2000" kern="1200" dirty="0">
                        <a:solidFill>
                          <a:schemeClr val="dk1"/>
                        </a:solidFill>
                        <a:effectLst/>
                        <a:latin typeface="+mn-lt"/>
                        <a:ea typeface="+mn-ea"/>
                        <a:cs typeface="+mn-cs"/>
                      </a:endParaRPr>
                    </a:p>
                    <a:p>
                      <a:pPr algn="ctr"/>
                      <a:r>
                        <a:rPr lang="en-GB" sz="2000" b="1" kern="1200" dirty="0">
                          <a:solidFill>
                            <a:schemeClr val="dk1"/>
                          </a:solidFill>
                          <a:effectLst/>
                          <a:latin typeface="+mn-lt"/>
                          <a:ea typeface="+mn-ea"/>
                          <a:cs typeface="+mn-cs"/>
                        </a:rPr>
                        <a:t>Safety Specialist </a:t>
                      </a:r>
                      <a:endParaRPr lang="en-US" sz="2000" dirty="0"/>
                    </a:p>
                  </a:txBody>
                  <a:tcPr/>
                </a:tc>
                <a:tc>
                  <a:txBody>
                    <a:bodyPr/>
                    <a:lstStyle/>
                    <a:p>
                      <a:pPr algn="ctr"/>
                      <a:r>
                        <a:rPr lang="en-GB" sz="2000" b="1" kern="1200" dirty="0">
                          <a:solidFill>
                            <a:schemeClr val="dk1"/>
                          </a:solidFill>
                          <a:effectLst/>
                          <a:latin typeface="+mn-lt"/>
                          <a:ea typeface="+mn-ea"/>
                          <a:cs typeface="+mn-cs"/>
                        </a:rPr>
                        <a:t>Emergency Response </a:t>
                      </a:r>
                    </a:p>
                    <a:p>
                      <a:pPr algn="ctr"/>
                      <a:r>
                        <a:rPr lang="en-GB" sz="2000" b="1" kern="1200" dirty="0">
                          <a:solidFill>
                            <a:schemeClr val="dk1"/>
                          </a:solidFill>
                          <a:effectLst/>
                          <a:latin typeface="+mn-lt"/>
                          <a:ea typeface="+mn-ea"/>
                          <a:cs typeface="+mn-cs"/>
                        </a:rPr>
                        <a:t>Safety </a:t>
                      </a:r>
                    </a:p>
                    <a:p>
                      <a:pPr algn="ctr"/>
                      <a:r>
                        <a:rPr lang="en-GB" sz="2000" b="1" kern="1200" dirty="0">
                          <a:solidFill>
                            <a:schemeClr val="dk1"/>
                          </a:solidFill>
                          <a:effectLst/>
                          <a:latin typeface="+mn-lt"/>
                          <a:ea typeface="+mn-ea"/>
                          <a:cs typeface="+mn-cs"/>
                        </a:rPr>
                        <a:t>Specialist</a:t>
                      </a:r>
                      <a:endParaRPr lang="en-US" sz="2000" dirty="0"/>
                    </a:p>
                  </a:txBody>
                  <a:tcPr/>
                </a:tc>
                <a:extLst>
                  <a:ext uri="{0D108BD9-81ED-4DB2-BD59-A6C34878D82A}">
                    <a16:rowId xmlns:a16="http://schemas.microsoft.com/office/drawing/2014/main" val="744272338"/>
                  </a:ext>
                </a:extLst>
              </a:tr>
              <a:tr h="1041824">
                <a:tc>
                  <a:txBody>
                    <a:bodyPr/>
                    <a:lstStyle/>
                    <a:p>
                      <a:pPr algn="ctr"/>
                      <a:r>
                        <a:rPr lang="en-US" sz="2000" b="1" kern="1200" dirty="0">
                          <a:solidFill>
                            <a:schemeClr val="dk1"/>
                          </a:solidFill>
                          <a:effectLst/>
                          <a:latin typeface="+mn-lt"/>
                          <a:ea typeface="+mn-ea"/>
                          <a:cs typeface="+mn-cs"/>
                        </a:rPr>
                        <a:t>*Occupational Health Advisor (OHA)</a:t>
                      </a:r>
                      <a:endParaRPr lang="en-US" sz="2000" dirty="0"/>
                    </a:p>
                  </a:txBody>
                  <a:tcPr/>
                </a:tc>
                <a:tc>
                  <a:txBody>
                    <a:bodyPr/>
                    <a:lstStyle/>
                    <a:p>
                      <a:pPr algn="ctr"/>
                      <a:r>
                        <a:rPr lang="en-US" sz="2000" b="1" kern="1200" dirty="0">
                          <a:solidFill>
                            <a:schemeClr val="dk1"/>
                          </a:solidFill>
                          <a:effectLst/>
                          <a:latin typeface="+mn-lt"/>
                          <a:ea typeface="+mn-ea"/>
                          <a:cs typeface="+mn-cs"/>
                        </a:rPr>
                        <a:t>*Occupational Health Advisor (OHA)</a:t>
                      </a:r>
                      <a:endParaRPr lang="en-US" sz="2000" dirty="0"/>
                    </a:p>
                  </a:txBody>
                  <a:tcPr/>
                </a:tc>
                <a:tc>
                  <a:txBody>
                    <a:bodyPr/>
                    <a:lstStyle/>
                    <a:p>
                      <a:pPr algn="ctr"/>
                      <a:r>
                        <a:rPr lang="en-US" sz="2000" b="1" kern="1200" dirty="0">
                          <a:solidFill>
                            <a:schemeClr val="dk1"/>
                          </a:solidFill>
                          <a:effectLst/>
                          <a:latin typeface="+mn-lt"/>
                          <a:ea typeface="+mn-ea"/>
                          <a:cs typeface="+mn-cs"/>
                        </a:rPr>
                        <a:t>*Occupational Health Advisor (OHA)</a:t>
                      </a:r>
                      <a:endParaRPr lang="en-US" sz="2000" dirty="0"/>
                    </a:p>
                  </a:txBody>
                  <a:tcPr/>
                </a:tc>
                <a:extLst>
                  <a:ext uri="{0D108BD9-81ED-4DB2-BD59-A6C34878D82A}">
                    <a16:rowId xmlns:a16="http://schemas.microsoft.com/office/drawing/2014/main" val="2485707562"/>
                  </a:ext>
                </a:extLst>
              </a:tr>
              <a:tr h="565688">
                <a:tc gridSpan="3">
                  <a:txBody>
                    <a:bodyPr/>
                    <a:lstStyle/>
                    <a:p>
                      <a:pPr algn="ctr"/>
                      <a:r>
                        <a:rPr lang="en-US" sz="2000" i="1" kern="1200" dirty="0">
                          <a:solidFill>
                            <a:schemeClr val="dk1"/>
                          </a:solidFill>
                          <a:effectLst/>
                          <a:latin typeface="+mn-lt"/>
                          <a:ea typeface="+mn-ea"/>
                          <a:cs typeface="+mn-cs"/>
                        </a:rPr>
                        <a:t>*OHA Safety Business Partner allocated to Faculties and Functions</a:t>
                      </a:r>
                      <a:endParaRPr lang="en-US" sz="20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28771643"/>
                  </a:ext>
                </a:extLst>
              </a:tr>
              <a:tr h="603161">
                <a:tc gridSpan="3">
                  <a:txBody>
                    <a:bodyPr/>
                    <a:lstStyle/>
                    <a:p>
                      <a:pPr algn="ctr"/>
                      <a:r>
                        <a:rPr lang="en-US" sz="2000" b="1" kern="1200" dirty="0">
                          <a:solidFill>
                            <a:schemeClr val="dk1"/>
                          </a:solidFill>
                          <a:effectLst/>
                          <a:latin typeface="+mn-lt"/>
                          <a:ea typeface="+mn-ea"/>
                          <a:cs typeface="+mn-cs"/>
                        </a:rPr>
                        <a:t>Safety Support Administrator</a:t>
                      </a:r>
                      <a:endParaRPr lang="en-US" sz="20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18497839"/>
                  </a:ext>
                </a:extLst>
              </a:tr>
            </a:tbl>
          </a:graphicData>
        </a:graphic>
      </p:graphicFrame>
    </p:spTree>
    <p:extLst>
      <p:ext uri="{BB962C8B-B14F-4D97-AF65-F5344CB8AC3E}">
        <p14:creationId xmlns:p14="http://schemas.microsoft.com/office/powerpoint/2010/main" val="335850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733DF59-A4B2-4E69-B8BA-B4E6D9904EDB}"/>
              </a:ext>
            </a:extLst>
          </p:cNvPr>
          <p:cNvSpPr>
            <a:spLocks noGrp="1"/>
          </p:cNvSpPr>
          <p:nvPr>
            <p:ph type="title"/>
          </p:nvPr>
        </p:nvSpPr>
        <p:spPr>
          <a:xfrm>
            <a:off x="0" y="580030"/>
            <a:ext cx="12192000" cy="1009934"/>
          </a:xfrm>
        </p:spPr>
        <p:txBody>
          <a:bodyPr anchor="ctr"/>
          <a:lstStyle/>
          <a:p>
            <a:pPr algn="ctr"/>
            <a:r>
              <a:rPr lang="en-US" b="1" dirty="0"/>
              <a:t>Safety Health and Welfare Team </a:t>
            </a:r>
          </a:p>
        </p:txBody>
      </p:sp>
      <p:sp>
        <p:nvSpPr>
          <p:cNvPr id="46" name="Text Placeholder 45">
            <a:extLst>
              <a:ext uri="{FF2B5EF4-FFF2-40B4-BE49-F238E27FC236}">
                <a16:creationId xmlns:a16="http://schemas.microsoft.com/office/drawing/2014/main" id="{757F99B5-64D7-4A64-86D6-36354C4B82BF}"/>
              </a:ext>
            </a:extLst>
          </p:cNvPr>
          <p:cNvSpPr>
            <a:spLocks noGrp="1"/>
          </p:cNvSpPr>
          <p:nvPr>
            <p:ph type="body" sz="quarter" idx="17"/>
          </p:nvPr>
        </p:nvSpPr>
        <p:spPr>
          <a:xfrm>
            <a:off x="120590" y="4352556"/>
            <a:ext cx="2286000" cy="274320"/>
          </a:xfrm>
        </p:spPr>
        <p:txBody>
          <a:bodyPr>
            <a:noAutofit/>
          </a:bodyPr>
          <a:lstStyle/>
          <a:p>
            <a:r>
              <a:rPr lang="en-US" sz="1600" dirty="0"/>
              <a:t>Edel Niland</a:t>
            </a:r>
          </a:p>
        </p:txBody>
      </p:sp>
      <p:sp>
        <p:nvSpPr>
          <p:cNvPr id="47" name="Text Placeholder 46">
            <a:extLst>
              <a:ext uri="{FF2B5EF4-FFF2-40B4-BE49-F238E27FC236}">
                <a16:creationId xmlns:a16="http://schemas.microsoft.com/office/drawing/2014/main" id="{BECA2EEA-616D-4E87-9A3A-DF8655C5416D}"/>
              </a:ext>
            </a:extLst>
          </p:cNvPr>
          <p:cNvSpPr>
            <a:spLocks noGrp="1"/>
          </p:cNvSpPr>
          <p:nvPr>
            <p:ph type="body" sz="quarter" idx="21"/>
          </p:nvPr>
        </p:nvSpPr>
        <p:spPr>
          <a:xfrm>
            <a:off x="228600" y="4686852"/>
            <a:ext cx="2286000" cy="594360"/>
          </a:xfrm>
        </p:spPr>
        <p:txBody>
          <a:bodyPr/>
          <a:lstStyle/>
          <a:p>
            <a:r>
              <a:rPr lang="en-US" dirty="0"/>
              <a:t>SHW Senior Manager </a:t>
            </a:r>
          </a:p>
        </p:txBody>
      </p:sp>
      <p:sp>
        <p:nvSpPr>
          <p:cNvPr id="48" name="Text Placeholder 47">
            <a:extLst>
              <a:ext uri="{FF2B5EF4-FFF2-40B4-BE49-F238E27FC236}">
                <a16:creationId xmlns:a16="http://schemas.microsoft.com/office/drawing/2014/main" id="{AE9A8D92-00FD-4246-866B-B772E0CA7757}"/>
              </a:ext>
            </a:extLst>
          </p:cNvPr>
          <p:cNvSpPr>
            <a:spLocks noGrp="1"/>
          </p:cNvSpPr>
          <p:nvPr>
            <p:ph type="body" sz="quarter" idx="22"/>
          </p:nvPr>
        </p:nvSpPr>
        <p:spPr>
          <a:xfrm>
            <a:off x="2493395" y="4318144"/>
            <a:ext cx="2286000" cy="348790"/>
          </a:xfrm>
        </p:spPr>
        <p:txBody>
          <a:bodyPr>
            <a:normAutofit/>
          </a:bodyPr>
          <a:lstStyle/>
          <a:p>
            <a:r>
              <a:rPr lang="en-US" sz="1600" dirty="0"/>
              <a:t>Sinéad Collins</a:t>
            </a:r>
          </a:p>
        </p:txBody>
      </p:sp>
      <p:sp>
        <p:nvSpPr>
          <p:cNvPr id="49" name="Text Placeholder 48">
            <a:extLst>
              <a:ext uri="{FF2B5EF4-FFF2-40B4-BE49-F238E27FC236}">
                <a16:creationId xmlns:a16="http://schemas.microsoft.com/office/drawing/2014/main" id="{1522E387-1530-4794-9487-2FB24AFFDC59}"/>
              </a:ext>
            </a:extLst>
          </p:cNvPr>
          <p:cNvSpPr>
            <a:spLocks noGrp="1"/>
          </p:cNvSpPr>
          <p:nvPr>
            <p:ph type="body" sz="quarter" idx="23"/>
          </p:nvPr>
        </p:nvSpPr>
        <p:spPr>
          <a:xfrm>
            <a:off x="2406590" y="4686852"/>
            <a:ext cx="2204598" cy="594360"/>
          </a:xfrm>
        </p:spPr>
        <p:txBody>
          <a:bodyPr>
            <a:normAutofit/>
          </a:bodyPr>
          <a:lstStyle/>
          <a:p>
            <a:r>
              <a:rPr lang="en-US" dirty="0"/>
              <a:t>Safety Support Administrator</a:t>
            </a:r>
          </a:p>
        </p:txBody>
      </p:sp>
      <p:sp>
        <p:nvSpPr>
          <p:cNvPr id="50" name="Text Placeholder 49">
            <a:extLst>
              <a:ext uri="{FF2B5EF4-FFF2-40B4-BE49-F238E27FC236}">
                <a16:creationId xmlns:a16="http://schemas.microsoft.com/office/drawing/2014/main" id="{684E5FF7-FFBE-4834-89C3-708240DAC19B}"/>
              </a:ext>
            </a:extLst>
          </p:cNvPr>
          <p:cNvSpPr>
            <a:spLocks noGrp="1"/>
          </p:cNvSpPr>
          <p:nvPr>
            <p:ph type="body" sz="quarter" idx="24"/>
          </p:nvPr>
        </p:nvSpPr>
        <p:spPr>
          <a:xfrm>
            <a:off x="4950851" y="4392614"/>
            <a:ext cx="2286000" cy="274320"/>
          </a:xfrm>
        </p:spPr>
        <p:txBody>
          <a:bodyPr>
            <a:noAutofit/>
          </a:bodyPr>
          <a:lstStyle/>
          <a:p>
            <a:r>
              <a:rPr lang="en-US" sz="1600" dirty="0"/>
              <a:t>Rosie Fleming</a:t>
            </a:r>
          </a:p>
        </p:txBody>
      </p:sp>
      <p:sp>
        <p:nvSpPr>
          <p:cNvPr id="51" name="Text Placeholder 50">
            <a:extLst>
              <a:ext uri="{FF2B5EF4-FFF2-40B4-BE49-F238E27FC236}">
                <a16:creationId xmlns:a16="http://schemas.microsoft.com/office/drawing/2014/main" id="{06C01CB0-5757-463B-9D47-3F8CA427DAD9}"/>
              </a:ext>
            </a:extLst>
          </p:cNvPr>
          <p:cNvSpPr>
            <a:spLocks noGrp="1"/>
          </p:cNvSpPr>
          <p:nvPr>
            <p:ph type="body" sz="quarter" idx="25"/>
          </p:nvPr>
        </p:nvSpPr>
        <p:spPr>
          <a:xfrm>
            <a:off x="5016404" y="4686852"/>
            <a:ext cx="2270090" cy="1453639"/>
          </a:xfrm>
        </p:spPr>
        <p:txBody>
          <a:bodyPr/>
          <a:lstStyle/>
          <a:p>
            <a:r>
              <a:rPr lang="en-US" dirty="0"/>
              <a:t>Occupational Health Advisor</a:t>
            </a:r>
          </a:p>
          <a:p>
            <a:r>
              <a:rPr lang="en-US" sz="1400" dirty="0">
                <a:solidFill>
                  <a:srgbClr val="000000"/>
                </a:solidFill>
                <a:latin typeface="+mj-lt"/>
              </a:rPr>
              <a:t>Safety Business Partner</a:t>
            </a:r>
            <a:endParaRPr lang="en-US" sz="1400" dirty="0">
              <a:latin typeface="+mj-lt"/>
            </a:endParaRPr>
          </a:p>
        </p:txBody>
      </p:sp>
      <p:sp>
        <p:nvSpPr>
          <p:cNvPr id="52" name="Text Placeholder 51">
            <a:extLst>
              <a:ext uri="{FF2B5EF4-FFF2-40B4-BE49-F238E27FC236}">
                <a16:creationId xmlns:a16="http://schemas.microsoft.com/office/drawing/2014/main" id="{F6EAF102-9D8C-42FA-8631-0A97B8FEAED2}"/>
              </a:ext>
            </a:extLst>
          </p:cNvPr>
          <p:cNvSpPr>
            <a:spLocks noGrp="1"/>
          </p:cNvSpPr>
          <p:nvPr>
            <p:ph type="body" sz="quarter" idx="26"/>
          </p:nvPr>
        </p:nvSpPr>
        <p:spPr>
          <a:xfrm>
            <a:off x="7318594" y="4392614"/>
            <a:ext cx="2286000" cy="274320"/>
          </a:xfrm>
        </p:spPr>
        <p:txBody>
          <a:bodyPr>
            <a:noAutofit/>
          </a:bodyPr>
          <a:lstStyle/>
          <a:p>
            <a:r>
              <a:rPr lang="en-US" sz="1600" dirty="0"/>
              <a:t>Orlaith Waters</a:t>
            </a:r>
          </a:p>
        </p:txBody>
      </p:sp>
      <p:sp>
        <p:nvSpPr>
          <p:cNvPr id="53" name="Text Placeholder 52">
            <a:extLst>
              <a:ext uri="{FF2B5EF4-FFF2-40B4-BE49-F238E27FC236}">
                <a16:creationId xmlns:a16="http://schemas.microsoft.com/office/drawing/2014/main" id="{69F3136F-4592-4535-9658-790F97780F74}"/>
              </a:ext>
            </a:extLst>
          </p:cNvPr>
          <p:cNvSpPr>
            <a:spLocks noGrp="1"/>
          </p:cNvSpPr>
          <p:nvPr>
            <p:ph type="body" sz="quarter" idx="27"/>
          </p:nvPr>
        </p:nvSpPr>
        <p:spPr>
          <a:xfrm>
            <a:off x="7502298" y="4707391"/>
            <a:ext cx="2286000" cy="1111214"/>
          </a:xfrm>
        </p:spPr>
        <p:txBody>
          <a:bodyPr/>
          <a:lstStyle/>
          <a:p>
            <a:r>
              <a:rPr lang="en-US" dirty="0"/>
              <a:t>Occupational Health Advisor </a:t>
            </a:r>
          </a:p>
          <a:p>
            <a:pPr lvl="0"/>
            <a:r>
              <a:rPr lang="en-US" sz="1400" dirty="0">
                <a:solidFill>
                  <a:srgbClr val="000000"/>
                </a:solidFill>
              </a:rPr>
              <a:t>Safety Business Partner</a:t>
            </a:r>
            <a:endParaRPr lang="en-US" sz="1400" dirty="0">
              <a:solidFill>
                <a:prstClr val="black"/>
              </a:solidFill>
            </a:endParaRPr>
          </a:p>
          <a:p>
            <a:endParaRPr lang="en-US" dirty="0"/>
          </a:p>
          <a:p>
            <a:endParaRPr lang="en-US" dirty="0"/>
          </a:p>
        </p:txBody>
      </p:sp>
      <p:sp>
        <p:nvSpPr>
          <p:cNvPr id="10" name="Slide Number Placeholder 9">
            <a:extLst>
              <a:ext uri="{FF2B5EF4-FFF2-40B4-BE49-F238E27FC236}">
                <a16:creationId xmlns:a16="http://schemas.microsoft.com/office/drawing/2014/main" id="{5DB7A9A4-E0AF-4EBE-905E-7610470537F2}"/>
              </a:ext>
            </a:extLst>
          </p:cNvPr>
          <p:cNvSpPr>
            <a:spLocks noGrp="1"/>
          </p:cNvSpPr>
          <p:nvPr>
            <p:ph type="sldNum" sz="quarter" idx="12"/>
          </p:nvPr>
        </p:nvSpPr>
        <p:spPr>
          <a:xfrm>
            <a:off x="11667744" y="6409944"/>
            <a:ext cx="438912" cy="448056"/>
          </a:xfrm>
        </p:spPr>
        <p:txBody>
          <a:bodyPr/>
          <a:lstStyle/>
          <a:p>
            <a:fld id="{8B48EBF6-60E6-462A-9155-5FAF136BCCBC}" type="slidenum">
              <a:rPr lang="en-US" smtClean="0"/>
              <a:pPr/>
              <a:t>5</a:t>
            </a:fld>
            <a:endParaRPr lang="en-US" dirty="0"/>
          </a:p>
        </p:txBody>
      </p:sp>
      <p:pic>
        <p:nvPicPr>
          <p:cNvPr id="8" name="Picture Placeholder 7">
            <a:extLst>
              <a:ext uri="{FF2B5EF4-FFF2-40B4-BE49-F238E27FC236}">
                <a16:creationId xmlns:a16="http://schemas.microsoft.com/office/drawing/2014/main" id="{2CD0F04B-2A66-487C-99D9-CED1C2311CC7}"/>
              </a:ext>
            </a:extLst>
          </p:cNvPr>
          <p:cNvPicPr>
            <a:picLocks noGrp="1" noChangeAspect="1"/>
          </p:cNvPicPr>
          <p:nvPr>
            <p:ph type="pic" sz="quarter" idx="15"/>
          </p:nvPr>
        </p:nvPicPr>
        <p:blipFill>
          <a:blip r:embed="rId3"/>
          <a:srcRect/>
          <a:stretch>
            <a:fillRect/>
          </a:stretch>
        </p:blipFill>
        <p:spPr>
          <a:xfrm>
            <a:off x="4892040" y="1703818"/>
            <a:ext cx="2282825" cy="2407808"/>
          </a:xfrm>
        </p:spPr>
      </p:pic>
      <p:pic>
        <p:nvPicPr>
          <p:cNvPr id="30" name="Picture Placeholder 13">
            <a:extLst>
              <a:ext uri="{FF2B5EF4-FFF2-40B4-BE49-F238E27FC236}">
                <a16:creationId xmlns:a16="http://schemas.microsoft.com/office/drawing/2014/main" id="{158A5736-BF14-4C3B-9C9F-9917FBB70B88}"/>
              </a:ext>
            </a:extLst>
          </p:cNvPr>
          <p:cNvPicPr>
            <a:picLocks noGrp="1" noChangeAspect="1"/>
          </p:cNvPicPr>
          <p:nvPr>
            <p:ph type="pic" sz="quarter" idx="16"/>
          </p:nvPr>
        </p:nvPicPr>
        <p:blipFill>
          <a:blip r:embed="rId4"/>
          <a:srcRect t="35" b="35"/>
          <a:stretch>
            <a:fillRect/>
          </a:stretch>
        </p:blipFill>
        <p:spPr>
          <a:xfrm>
            <a:off x="7450526" y="1762260"/>
            <a:ext cx="2284413" cy="2282825"/>
          </a:xfrm>
        </p:spPr>
      </p:pic>
      <p:pic>
        <p:nvPicPr>
          <p:cNvPr id="22" name="Picture Placeholder 21">
            <a:extLst>
              <a:ext uri="{FF2B5EF4-FFF2-40B4-BE49-F238E27FC236}">
                <a16:creationId xmlns:a16="http://schemas.microsoft.com/office/drawing/2014/main" id="{E80388A2-4AE6-4DC7-8DEA-01A4E9A11021}"/>
              </a:ext>
            </a:extLst>
          </p:cNvPr>
          <p:cNvPicPr>
            <a:picLocks noGrp="1" noChangeAspect="1"/>
          </p:cNvPicPr>
          <p:nvPr>
            <p:ph type="pic" sz="quarter" idx="13"/>
          </p:nvPr>
        </p:nvPicPr>
        <p:blipFill>
          <a:blip r:embed="rId5"/>
          <a:srcRect/>
          <a:stretch>
            <a:fillRect/>
          </a:stretch>
        </p:blipFill>
        <p:spPr>
          <a:xfrm>
            <a:off x="228599" y="1762259"/>
            <a:ext cx="2026095" cy="2282825"/>
          </a:xfrm>
        </p:spPr>
      </p:pic>
      <p:sp>
        <p:nvSpPr>
          <p:cNvPr id="19" name="Text Placeholder 51">
            <a:extLst>
              <a:ext uri="{FF2B5EF4-FFF2-40B4-BE49-F238E27FC236}">
                <a16:creationId xmlns:a16="http://schemas.microsoft.com/office/drawing/2014/main" id="{F6EAF102-9D8C-42FA-8631-0A97B8FEAED2}"/>
              </a:ext>
            </a:extLst>
          </p:cNvPr>
          <p:cNvSpPr txBox="1">
            <a:spLocks/>
          </p:cNvSpPr>
          <p:nvPr/>
        </p:nvSpPr>
        <p:spPr>
          <a:xfrm>
            <a:off x="9820655" y="4392614"/>
            <a:ext cx="2286000" cy="274320"/>
          </a:xfrm>
          <a:prstGeom prst="rect">
            <a:avLst/>
          </a:prstGeom>
        </p:spPr>
        <p:txBody>
          <a:bodyPr vert="horz" lIns="91440" tIns="45720" rIns="91440" bIns="45720" rtlCol="0">
            <a:noAutofit/>
          </a:bodyPr>
          <a:lstStyle>
            <a:lvl1pPr marL="228600" indent="-228600" algn="ctr"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600" dirty="0"/>
              <a:t>Yvonne Mc Ardle </a:t>
            </a:r>
            <a:endParaRPr lang="en-US" sz="1600" dirty="0"/>
          </a:p>
        </p:txBody>
      </p:sp>
      <p:sp>
        <p:nvSpPr>
          <p:cNvPr id="20" name="Text Placeholder 52">
            <a:extLst>
              <a:ext uri="{FF2B5EF4-FFF2-40B4-BE49-F238E27FC236}">
                <a16:creationId xmlns:a16="http://schemas.microsoft.com/office/drawing/2014/main" id="{69F3136F-4592-4535-9658-790F97780F74}"/>
              </a:ext>
            </a:extLst>
          </p:cNvPr>
          <p:cNvSpPr txBox="1">
            <a:spLocks/>
          </p:cNvSpPr>
          <p:nvPr/>
        </p:nvSpPr>
        <p:spPr>
          <a:xfrm>
            <a:off x="9906000" y="4707391"/>
            <a:ext cx="2286000" cy="1702553"/>
          </a:xfrm>
          <a:prstGeom prst="rect">
            <a:avLst/>
          </a:prstGeom>
        </p:spPr>
        <p:txBody>
          <a:bodyPr vert="horz" lIns="91440" tIns="45720" rIns="91440" bIns="45720" rtlCol="0">
            <a:normAutofit/>
          </a:bodyPr>
          <a:lstStyle>
            <a:lvl1pPr marL="228600" indent="-228600" algn="ctr"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Occupational Health Advisor </a:t>
            </a:r>
          </a:p>
          <a:p>
            <a:pPr lvl="0"/>
            <a:r>
              <a:rPr lang="en-US" sz="1400" dirty="0">
                <a:solidFill>
                  <a:srgbClr val="000000"/>
                </a:solidFill>
              </a:rPr>
              <a:t>Safety Business Partner</a:t>
            </a:r>
            <a:endParaRPr lang="en-US" sz="1400" dirty="0">
              <a:solidFill>
                <a:prstClr val="black"/>
              </a:solidFill>
            </a:endParaRPr>
          </a:p>
          <a:p>
            <a:r>
              <a:rPr lang="en-US" sz="1400" i="1" dirty="0"/>
              <a:t>(on career break) </a:t>
            </a:r>
          </a:p>
          <a:p>
            <a:endParaRPr lang="en-US" dirty="0"/>
          </a:p>
        </p:txBody>
      </p:sp>
      <p:sp>
        <p:nvSpPr>
          <p:cNvPr id="5" name="AutoShape 6" descr="Yvonne Mcardle"/>
          <p:cNvSpPr>
            <a:spLocks noChangeAspect="1" noChangeArrowheads="1"/>
          </p:cNvSpPr>
          <p:nvPr/>
        </p:nvSpPr>
        <p:spPr bwMode="auto">
          <a:xfrm>
            <a:off x="228600" y="-1906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Yvonne Mcardle"/>
          <p:cNvSpPr>
            <a:spLocks noChangeAspect="1" noChangeArrowheads="1"/>
          </p:cNvSpPr>
          <p:nvPr/>
        </p:nvSpPr>
        <p:spPr bwMode="auto">
          <a:xfrm>
            <a:off x="381000" y="-38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Placeholder 6"/>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a:stretch>
            <a:fillRect/>
          </a:stretch>
        </p:blipFill>
        <p:spPr>
          <a:xfrm>
            <a:off x="9822243" y="1774923"/>
            <a:ext cx="2282825" cy="2282825"/>
          </a:xfrm>
        </p:spPr>
      </p:pic>
      <p:pic>
        <p:nvPicPr>
          <p:cNvPr id="28" name="Picture Placeholder 13">
            <a:extLst>
              <a:ext uri="{FF2B5EF4-FFF2-40B4-BE49-F238E27FC236}">
                <a16:creationId xmlns:a16="http://schemas.microsoft.com/office/drawing/2014/main" id="{158A5736-BF14-4C3B-9C9F-9917FBB70B88}"/>
              </a:ext>
            </a:extLst>
          </p:cNvPr>
          <p:cNvPicPr>
            <a:picLocks noChangeAspect="1"/>
          </p:cNvPicPr>
          <p:nvPr/>
        </p:nvPicPr>
        <p:blipFill rotWithShape="1">
          <a:blip r:embed="rId7">
            <a:extLst>
              <a:ext uri="{28A0092B-C50C-407E-A947-70E740481C1C}">
                <a14:useLocalDpi xmlns:a14="http://schemas.microsoft.com/office/drawing/2010/main" val="0"/>
              </a:ext>
            </a:extLst>
          </a:blip>
          <a:srcRect l="11014" t="7891" r="9646" b="21411"/>
          <a:stretch/>
        </p:blipFill>
        <p:spPr>
          <a:xfrm>
            <a:off x="2586978" y="1706880"/>
            <a:ext cx="2091876" cy="2338205"/>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pic>
    </p:spTree>
    <p:extLst>
      <p:ext uri="{BB962C8B-B14F-4D97-AF65-F5344CB8AC3E}">
        <p14:creationId xmlns:p14="http://schemas.microsoft.com/office/powerpoint/2010/main" val="386367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Update</a:t>
            </a:r>
          </a:p>
        </p:txBody>
      </p:sp>
      <p:sp>
        <p:nvSpPr>
          <p:cNvPr id="66" name="Slide Number Placeholder 65">
            <a:extLst>
              <a:ext uri="{FF2B5EF4-FFF2-40B4-BE49-F238E27FC236}">
                <a16:creationId xmlns:a16="http://schemas.microsoft.com/office/drawing/2014/main" id="{86A68C5A-097F-4E40-B09F-300C3632E4B7}"/>
              </a:ext>
            </a:extLst>
          </p:cNvPr>
          <p:cNvSpPr>
            <a:spLocks noGrp="1"/>
          </p:cNvSpPr>
          <p:nvPr>
            <p:ph type="sldNum" sz="quarter" idx="4"/>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900" b="0" i="0" u="none" strike="noStrike" kern="1200" cap="none" spc="0" normalizeH="0" baseline="0" noProof="0" smtClean="0">
                <a:ln>
                  <a:noFill/>
                </a:ln>
                <a:solidFill>
                  <a:srgbClr val="D91D62">
                    <a:lumMod val="20000"/>
                    <a:lumOff val="80000"/>
                  </a:srgbClr>
                </a:solidFill>
                <a:effectLst/>
                <a:uLnTx/>
                <a:uFillTx/>
                <a:latin typeface="Gill Sans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D91D62">
                  <a:lumMod val="20000"/>
                  <a:lumOff val="80000"/>
                </a:srgbClr>
              </a:solidFill>
              <a:effectLst/>
              <a:uLnTx/>
              <a:uFillTx/>
              <a:latin typeface="Gill Sans Nova"/>
              <a:ea typeface="+mn-ea"/>
              <a:cs typeface="+mn-cs"/>
            </a:endParaRPr>
          </a:p>
        </p:txBody>
      </p:sp>
      <p:sp>
        <p:nvSpPr>
          <p:cNvPr id="5" name="Rectangle 1">
            <a:extLst>
              <a:ext uri="{FF2B5EF4-FFF2-40B4-BE49-F238E27FC236}">
                <a16:creationId xmlns:a16="http://schemas.microsoft.com/office/drawing/2014/main" id="{7A19A5B6-1B5D-4A81-AA45-3D106DE4C003}"/>
              </a:ext>
            </a:extLst>
          </p:cNvPr>
          <p:cNvSpPr>
            <a:spLocks noChangeArrowheads="1"/>
          </p:cNvSpPr>
          <p:nvPr/>
        </p:nvSpPr>
        <p:spPr bwMode="auto">
          <a:xfrm>
            <a:off x="2693194" y="226591"/>
            <a:ext cx="9358811" cy="6309420"/>
          </a:xfrm>
          <a:prstGeom prst="rect">
            <a:avLst/>
          </a:prstGeom>
          <a:solidFill>
            <a:schemeClr val="accent3"/>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2060"/>
              </a:solidFill>
              <a:effectLst/>
              <a:uLnTx/>
              <a:uFillTx/>
              <a:latin typeface="+mn-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mn-lt"/>
                <a:ea typeface="+mn-ea"/>
                <a:cs typeface="Calibri Light" panose="020F0302020204030204" pitchFamily="34" charset="0"/>
              </a:rPr>
              <a:t>TU Dublin Safety Committee Structure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2060"/>
              </a:solidFill>
              <a:effectLst/>
              <a:uLnTx/>
              <a:uFillTx/>
              <a:latin typeface="+mn-lt"/>
              <a:ea typeface="+mn-ea"/>
              <a:cs typeface="Calibri Light" panose="020F0302020204030204" pitchFamily="34" charset="0"/>
            </a:endParaRPr>
          </a:p>
          <a:p>
            <a:pPr lvl="0"/>
            <a:r>
              <a:rPr lang="en-US" altLang="en-US" sz="2000" b="1" dirty="0">
                <a:solidFill>
                  <a:prstClr val="white"/>
                </a:solidFill>
                <a:latin typeface="+mn-lt"/>
                <a:cs typeface="Calibri" panose="020F0502020204030204" pitchFamily="34" charset="0"/>
              </a:rPr>
              <a:t>University Safety, Health and Welfare (SHW) Steering Committee</a:t>
            </a:r>
            <a:r>
              <a:rPr lang="en-US" altLang="en-US" sz="2000" dirty="0">
                <a:solidFill>
                  <a:prstClr val="white"/>
                </a:solidFill>
                <a:latin typeface="+mn-lt"/>
                <a:cs typeface="Calibri" panose="020F0502020204030204" pitchFamily="34" charset="0"/>
              </a:rPr>
              <a:t>:</a:t>
            </a:r>
          </a:p>
          <a:p>
            <a:pPr marL="742950" lvl="1" indent="-285750">
              <a:buFont typeface="Arial" panose="020B0604020202020204" pitchFamily="34" charset="0"/>
              <a:buChar char="•"/>
            </a:pPr>
            <a:r>
              <a:rPr lang="en-US" altLang="en-US" sz="2000" dirty="0">
                <a:solidFill>
                  <a:prstClr val="white"/>
                </a:solidFill>
                <a:latin typeface="+mn-lt"/>
                <a:cs typeface="Calibri" panose="020F0502020204030204" pitchFamily="34" charset="0"/>
              </a:rPr>
              <a:t>Terms of Reference on </a:t>
            </a:r>
            <a:r>
              <a:rPr lang="en-US" altLang="en-US" sz="2000" dirty="0">
                <a:solidFill>
                  <a:prstClr val="white"/>
                </a:solidFill>
                <a:latin typeface="+mn-lt"/>
                <a:cs typeface="Calibri" panose="020F0502020204030204" pitchFamily="34" charset="0"/>
                <a:hlinkClick r:id="rId3"/>
              </a:rPr>
              <a:t>website</a:t>
            </a:r>
            <a:endParaRPr lang="en-US" altLang="en-US" sz="2000" dirty="0">
              <a:solidFill>
                <a:prstClr val="white"/>
              </a:solidFill>
              <a:latin typeface="+mn-lt"/>
              <a:cs typeface="Calibri" panose="020F0502020204030204" pitchFamily="34" charset="0"/>
            </a:endParaRPr>
          </a:p>
          <a:p>
            <a:pPr marL="742950" lvl="1" indent="-285750">
              <a:buFont typeface="Arial" panose="020B0604020202020204" pitchFamily="34" charset="0"/>
              <a:buChar char="•"/>
            </a:pPr>
            <a:r>
              <a:rPr lang="en-US" altLang="en-US" sz="2000" dirty="0">
                <a:solidFill>
                  <a:prstClr val="white"/>
                </a:solidFill>
                <a:latin typeface="+mn-lt"/>
                <a:cs typeface="Calibri" panose="020F0502020204030204" pitchFamily="34" charset="0"/>
              </a:rPr>
              <a:t>Chaired by UET member – currently the Chief Operations Officer; Denis Murphy</a:t>
            </a:r>
          </a:p>
          <a:p>
            <a:pPr marL="742950" lvl="1" indent="-285750">
              <a:buFont typeface="Arial" panose="020B0604020202020204" pitchFamily="34" charset="0"/>
              <a:buChar char="•"/>
            </a:pPr>
            <a:r>
              <a:rPr lang="en-US" altLang="en-US" sz="2000" dirty="0">
                <a:solidFill>
                  <a:prstClr val="white"/>
                </a:solidFill>
                <a:latin typeface="+mn-lt"/>
                <a:cs typeface="Calibri" panose="020F0502020204030204" pitchFamily="34" charset="0"/>
              </a:rPr>
              <a:t>Reports to the University Executive Team and Governing Body. </a:t>
            </a:r>
          </a:p>
          <a:p>
            <a:pPr lvl="1"/>
            <a:endParaRPr lang="en-US" altLang="en-US" sz="2000" dirty="0">
              <a:solidFill>
                <a:prstClr val="white"/>
              </a:solidFill>
              <a:latin typeface="+mn-lt"/>
              <a:cs typeface="Calibri" panose="020F0502020204030204" pitchFamily="34" charset="0"/>
            </a:endParaRPr>
          </a:p>
          <a:p>
            <a:pPr lvl="1"/>
            <a:endParaRPr lang="en-GB" dirty="0"/>
          </a:p>
          <a:p>
            <a:pPr lvl="0"/>
            <a:endParaRPr lang="en-US" altLang="en-US" sz="2000" dirty="0">
              <a:solidFill>
                <a:prstClr val="white"/>
              </a:solidFill>
              <a:latin typeface="+mn-lt"/>
              <a:cs typeface="Calibri" panose="020F0502020204030204" pitchFamily="34" charset="0"/>
            </a:endParaRPr>
          </a:p>
          <a:p>
            <a:pPr lvl="0"/>
            <a:endParaRPr lang="en-US" altLang="en-US" sz="2000" b="1" dirty="0">
              <a:solidFill>
                <a:prstClr val="white"/>
              </a:solidFill>
              <a:latin typeface="+mn-lt"/>
              <a:cs typeface="Calibri" panose="020F0502020204030204" pitchFamily="34" charset="0"/>
            </a:endParaRPr>
          </a:p>
          <a:p>
            <a:pPr lvl="0"/>
            <a:endParaRPr lang="en-US" altLang="en-US" sz="2000" b="1" dirty="0">
              <a:solidFill>
                <a:prstClr val="white"/>
              </a:solidFill>
              <a:latin typeface="+mn-lt"/>
              <a:cs typeface="Calibri" panose="020F0502020204030204" pitchFamily="34" charset="0"/>
            </a:endParaRPr>
          </a:p>
          <a:p>
            <a:pPr lvl="0"/>
            <a:r>
              <a:rPr lang="en-US" altLang="en-US" sz="2000" b="1" dirty="0">
                <a:solidFill>
                  <a:prstClr val="white"/>
                </a:solidFill>
                <a:latin typeface="+mn-lt"/>
                <a:cs typeface="Calibri" panose="020F0502020204030204" pitchFamily="34" charset="0"/>
              </a:rPr>
              <a:t>Five </a:t>
            </a:r>
            <a:r>
              <a:rPr lang="en-US" altLang="en-US" sz="2000" b="1" baseline="0" dirty="0">
                <a:solidFill>
                  <a:prstClr val="white"/>
                </a:solidFill>
                <a:latin typeface="+mn-lt"/>
                <a:cs typeface="Calibri" panose="020F0502020204030204" pitchFamily="34" charset="0"/>
              </a:rPr>
              <a:t>SHW</a:t>
            </a:r>
            <a:r>
              <a:rPr lang="en-US" altLang="en-US" sz="2000" b="1" dirty="0">
                <a:solidFill>
                  <a:prstClr val="white"/>
                </a:solidFill>
                <a:latin typeface="+mn-lt"/>
                <a:cs typeface="Calibri" panose="020F0502020204030204" pitchFamily="34" charset="0"/>
              </a:rPr>
              <a:t> Campus Committees:</a:t>
            </a:r>
          </a:p>
          <a:p>
            <a:pPr marL="742950" lvl="1" indent="-285750">
              <a:buFont typeface="Arial" panose="020B0604020202020204" pitchFamily="34" charset="0"/>
              <a:buChar char="•"/>
            </a:pPr>
            <a:r>
              <a:rPr lang="en-US" altLang="en-US" sz="2000" dirty="0" err="1">
                <a:solidFill>
                  <a:prstClr val="white"/>
                </a:solidFill>
                <a:latin typeface="+mn-lt"/>
                <a:cs typeface="Calibri" panose="020F0502020204030204" pitchFamily="34" charset="0"/>
              </a:rPr>
              <a:t>Aungier</a:t>
            </a:r>
            <a:r>
              <a:rPr lang="en-US" altLang="en-US" sz="2000" dirty="0">
                <a:solidFill>
                  <a:prstClr val="white"/>
                </a:solidFill>
                <a:latin typeface="+mn-lt"/>
                <a:cs typeface="Calibri" panose="020F0502020204030204" pitchFamily="34" charset="0"/>
              </a:rPr>
              <a:t> St, Blanchardstown, Bolton St, </a:t>
            </a:r>
            <a:r>
              <a:rPr lang="en-US" altLang="en-US" sz="2000" dirty="0" err="1">
                <a:solidFill>
                  <a:prstClr val="white"/>
                </a:solidFill>
                <a:latin typeface="+mn-lt"/>
                <a:cs typeface="Calibri" panose="020F0502020204030204" pitchFamily="34" charset="0"/>
              </a:rPr>
              <a:t>Grangegorman</a:t>
            </a:r>
            <a:r>
              <a:rPr lang="en-US" altLang="en-US" sz="2000" dirty="0">
                <a:solidFill>
                  <a:prstClr val="white"/>
                </a:solidFill>
                <a:latin typeface="+mn-lt"/>
                <a:cs typeface="Calibri" panose="020F0502020204030204" pitchFamily="34" charset="0"/>
              </a:rPr>
              <a:t>, </a:t>
            </a:r>
            <a:r>
              <a:rPr lang="en-US" altLang="en-US" sz="2000" dirty="0" err="1">
                <a:solidFill>
                  <a:prstClr val="white"/>
                </a:solidFill>
                <a:latin typeface="+mn-lt"/>
                <a:cs typeface="Calibri" panose="020F0502020204030204" pitchFamily="34" charset="0"/>
              </a:rPr>
              <a:t>Tallaght</a:t>
            </a:r>
            <a:r>
              <a:rPr lang="en-US" altLang="en-US" sz="2000" dirty="0">
                <a:solidFill>
                  <a:prstClr val="white"/>
                </a:solidFill>
                <a:latin typeface="+mn-lt"/>
                <a:cs typeface="Calibri" panose="020F0502020204030204" pitchFamily="34" charset="0"/>
              </a:rPr>
              <a:t>. </a:t>
            </a:r>
          </a:p>
          <a:p>
            <a:pPr marL="742950" lvl="1" indent="-285750">
              <a:buFont typeface="Arial" panose="020B0604020202020204" pitchFamily="34" charset="0"/>
              <a:buChar char="•"/>
            </a:pPr>
            <a:r>
              <a:rPr lang="en-US" altLang="en-US" sz="2000" dirty="0">
                <a:solidFill>
                  <a:prstClr val="white"/>
                </a:solidFill>
                <a:latin typeface="+mn-lt"/>
                <a:cs typeface="Calibri" panose="020F0502020204030204" pitchFamily="34" charset="0"/>
              </a:rPr>
              <a:t>Terms of Reference on </a:t>
            </a:r>
            <a:r>
              <a:rPr lang="en-US" altLang="en-US" sz="2000" dirty="0">
                <a:solidFill>
                  <a:prstClr val="white"/>
                </a:solidFill>
                <a:latin typeface="+mn-lt"/>
                <a:cs typeface="Calibri" panose="020F0502020204030204" pitchFamily="34" charset="0"/>
                <a:hlinkClick r:id="rId4" action="ppaction://hlinkfile"/>
              </a:rPr>
              <a:t>website</a:t>
            </a:r>
            <a:endParaRPr lang="en-US" altLang="en-US" sz="2000" dirty="0">
              <a:solidFill>
                <a:prstClr val="white"/>
              </a:solidFill>
              <a:latin typeface="+mn-lt"/>
              <a:cs typeface="Calibri" panose="020F0502020204030204" pitchFamily="34" charset="0"/>
            </a:endParaRPr>
          </a:p>
          <a:p>
            <a:pPr marL="742950" lvl="1" indent="-285750">
              <a:buFont typeface="Arial" panose="020B0604020202020204" pitchFamily="34" charset="0"/>
              <a:buChar char="•"/>
            </a:pPr>
            <a:r>
              <a:rPr lang="en-US" altLang="en-US" sz="2000" dirty="0">
                <a:solidFill>
                  <a:prstClr val="white"/>
                </a:solidFill>
                <a:latin typeface="+mn-lt"/>
                <a:cs typeface="Calibri" panose="020F0502020204030204" pitchFamily="34" charset="0"/>
              </a:rPr>
              <a:t>Chaired by UET member or nominee</a:t>
            </a:r>
          </a:p>
          <a:p>
            <a:pPr marL="742950" lvl="1" indent="-285750">
              <a:buFont typeface="Arial" panose="020B0604020202020204" pitchFamily="34" charset="0"/>
              <a:buChar char="•"/>
            </a:pPr>
            <a:r>
              <a:rPr lang="en-US" altLang="en-US" sz="2000" dirty="0">
                <a:solidFill>
                  <a:prstClr val="white"/>
                </a:solidFill>
                <a:latin typeface="+mn-lt"/>
                <a:cs typeface="Calibri" panose="020F0502020204030204" pitchFamily="34" charset="0"/>
              </a:rPr>
              <a:t>Reports to the University SHW Steering Committee</a:t>
            </a:r>
          </a:p>
          <a:p>
            <a:pPr lvl="0"/>
            <a:endParaRPr lang="en-US" altLang="en-US" sz="2000" dirty="0">
              <a:solidFill>
                <a:prstClr val="white"/>
              </a:solidFill>
              <a:latin typeface="+mn-lt"/>
              <a:cs typeface="Calibri" panose="020F0502020204030204" pitchFamily="34" charset="0"/>
            </a:endParaRPr>
          </a:p>
          <a:p>
            <a:pPr lvl="0"/>
            <a:endParaRPr kumimoji="0" lang="en-US" altLang="en-US" sz="20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242424"/>
                </a:solidFill>
                <a:effectLst/>
                <a:uLnTx/>
                <a:uFillTx/>
                <a:latin typeface="+mn-lt"/>
                <a:ea typeface="+mn-ea"/>
                <a:cs typeface="Calibri" panose="020F0502020204030204" pitchFamily="34" charset="0"/>
              </a:rPr>
              <a:t> </a:t>
            </a:r>
            <a:endParaRPr kumimoji="0" lang="en-US" altLang="en-US" sz="2400" b="0" i="0" u="none" strike="noStrike" kern="1200" cap="none" spc="0" normalizeH="0" baseline="0" noProof="0" dirty="0">
              <a:ln>
                <a:noFill/>
              </a:ln>
              <a:solidFill>
                <a:prstClr val="black"/>
              </a:solidFill>
              <a:effectLst/>
              <a:uLnTx/>
              <a:uFillTx/>
              <a:latin typeface="+mn-lt"/>
              <a:ea typeface="+mn-ea"/>
              <a:cs typeface="+mn-cs"/>
            </a:endParaRPr>
          </a:p>
        </p:txBody>
      </p:sp>
      <p:sp>
        <p:nvSpPr>
          <p:cNvPr id="3" name="Rectangle: Rounded Corners 2">
            <a:extLst>
              <a:ext uri="{FF2B5EF4-FFF2-40B4-BE49-F238E27FC236}">
                <a16:creationId xmlns:a16="http://schemas.microsoft.com/office/drawing/2014/main" id="{BC80D406-FB5D-4757-94A2-31A9D652D579}"/>
              </a:ext>
            </a:extLst>
          </p:cNvPr>
          <p:cNvSpPr/>
          <p:nvPr/>
        </p:nvSpPr>
        <p:spPr>
          <a:xfrm>
            <a:off x="2878932" y="2807494"/>
            <a:ext cx="8921434" cy="4214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dirty="0">
                <a:solidFill>
                  <a:schemeClr val="accent4"/>
                </a:solidFill>
              </a:rPr>
              <a:t>Purpose: to oversee the University's statutory requirements. </a:t>
            </a:r>
          </a:p>
        </p:txBody>
      </p:sp>
      <p:sp>
        <p:nvSpPr>
          <p:cNvPr id="6" name="Rectangle: Rounded Corners 5">
            <a:extLst>
              <a:ext uri="{FF2B5EF4-FFF2-40B4-BE49-F238E27FC236}">
                <a16:creationId xmlns:a16="http://schemas.microsoft.com/office/drawing/2014/main" id="{4E7AEB7C-9D9E-4C9D-BA62-082FCF3EF4C0}"/>
              </a:ext>
            </a:extLst>
          </p:cNvPr>
          <p:cNvSpPr/>
          <p:nvPr/>
        </p:nvSpPr>
        <p:spPr>
          <a:xfrm>
            <a:off x="2878933" y="5957888"/>
            <a:ext cx="8979692" cy="4214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dirty="0">
                <a:solidFill>
                  <a:schemeClr val="accent4"/>
                </a:solidFill>
              </a:rPr>
              <a:t>Purpose: to ensure that relevant </a:t>
            </a:r>
            <a:r>
              <a:rPr lang="en-GB" dirty="0" err="1">
                <a:solidFill>
                  <a:schemeClr val="accent4"/>
                </a:solidFill>
              </a:rPr>
              <a:t>H&amp;S</a:t>
            </a:r>
            <a:r>
              <a:rPr lang="en-GB" dirty="0">
                <a:solidFill>
                  <a:schemeClr val="accent4"/>
                </a:solidFill>
              </a:rPr>
              <a:t> issues are coordinated and managed effectively.  </a:t>
            </a:r>
          </a:p>
        </p:txBody>
      </p:sp>
    </p:spTree>
    <p:extLst>
      <p:ext uri="{BB962C8B-B14F-4D97-AF65-F5344CB8AC3E}">
        <p14:creationId xmlns:p14="http://schemas.microsoft.com/office/powerpoint/2010/main" val="373619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7AE9-44CF-4A2D-B88A-062F4316F359}"/>
              </a:ext>
            </a:extLst>
          </p:cNvPr>
          <p:cNvSpPr>
            <a:spLocks noGrp="1"/>
          </p:cNvSpPr>
          <p:nvPr>
            <p:ph type="title"/>
          </p:nvPr>
        </p:nvSpPr>
        <p:spPr/>
        <p:txBody>
          <a:bodyPr/>
          <a:lstStyle/>
          <a:p>
            <a:r>
              <a:rPr lang="en-GB" dirty="0"/>
              <a:t>Safety Arrangements in Place</a:t>
            </a:r>
          </a:p>
        </p:txBody>
      </p:sp>
      <p:sp>
        <p:nvSpPr>
          <p:cNvPr id="3" name="Text Placeholder 2">
            <a:extLst>
              <a:ext uri="{FF2B5EF4-FFF2-40B4-BE49-F238E27FC236}">
                <a16:creationId xmlns:a16="http://schemas.microsoft.com/office/drawing/2014/main" id="{0970B656-D454-48EA-9F58-5135FBAD8042}"/>
              </a:ext>
            </a:extLst>
          </p:cNvPr>
          <p:cNvSpPr>
            <a:spLocks noGrp="1"/>
          </p:cNvSpPr>
          <p:nvPr>
            <p:ph type="body" idx="10"/>
          </p:nvPr>
        </p:nvSpPr>
        <p:spPr/>
        <p:txBody>
          <a:bodyPr/>
          <a:lstStyle/>
          <a:p>
            <a:r>
              <a:rPr lang="en-GB" b="1" dirty="0"/>
              <a:t>University Safety Statement 2023</a:t>
            </a:r>
          </a:p>
          <a:p>
            <a:r>
              <a:rPr lang="en-GB" b="1" dirty="0"/>
              <a:t>School/Function Safety Arrangements and Risk assessments</a:t>
            </a:r>
          </a:p>
        </p:txBody>
      </p:sp>
      <p:sp>
        <p:nvSpPr>
          <p:cNvPr id="5" name="Text Placeholder 4">
            <a:extLst>
              <a:ext uri="{FF2B5EF4-FFF2-40B4-BE49-F238E27FC236}">
                <a16:creationId xmlns:a16="http://schemas.microsoft.com/office/drawing/2014/main" id="{6A3588DA-D307-4A47-AA50-DA1A911AB3BA}"/>
              </a:ext>
            </a:extLst>
          </p:cNvPr>
          <p:cNvSpPr>
            <a:spLocks noGrp="1"/>
          </p:cNvSpPr>
          <p:nvPr>
            <p:ph type="body" idx="12"/>
          </p:nvPr>
        </p:nvSpPr>
        <p:spPr/>
        <p:txBody>
          <a:bodyPr/>
          <a:lstStyle/>
          <a:p>
            <a:r>
              <a:rPr lang="en-GB" b="1" dirty="0"/>
              <a:t>Safety Training</a:t>
            </a:r>
          </a:p>
          <a:p>
            <a:r>
              <a:rPr lang="en-GB" b="1" dirty="0"/>
              <a:t>Compliance Module</a:t>
            </a:r>
          </a:p>
        </p:txBody>
      </p:sp>
      <p:pic>
        <p:nvPicPr>
          <p:cNvPr id="17" name="Online Image Placeholder 16">
            <a:extLst>
              <a:ext uri="{FF2B5EF4-FFF2-40B4-BE49-F238E27FC236}">
                <a16:creationId xmlns:a16="http://schemas.microsoft.com/office/drawing/2014/main" id="{755AACBB-68C2-4DA4-BA1D-05C17578687F}"/>
              </a:ext>
            </a:extLst>
          </p:cNvPr>
          <p:cNvPicPr>
            <a:picLocks noGrp="1" noChangeAspect="1"/>
          </p:cNvPicPr>
          <p:nvPr>
            <p:ph type="clipArt" sz="quarter" idx="13"/>
          </p:nvPr>
        </p:nvPicPr>
        <p:blipFill>
          <a:blip r:embed="rId3">
            <a:extLst>
              <a:ext uri="{837473B0-CC2E-450A-ABE3-18F120FF3D39}">
                <a1611:picAttrSrcUrl xmlns:a1611="http://schemas.microsoft.com/office/drawing/2016/11/main" r:id="rId4"/>
              </a:ext>
            </a:extLst>
          </a:blip>
          <a:stretch>
            <a:fillRect/>
          </a:stretch>
        </p:blipFill>
        <p:spPr>
          <a:xfrm>
            <a:off x="5681663" y="4004631"/>
            <a:ext cx="747712" cy="560062"/>
          </a:xfrm>
        </p:spPr>
      </p:pic>
      <p:sp>
        <p:nvSpPr>
          <p:cNvPr id="7" name="Text Placeholder 6">
            <a:extLst>
              <a:ext uri="{FF2B5EF4-FFF2-40B4-BE49-F238E27FC236}">
                <a16:creationId xmlns:a16="http://schemas.microsoft.com/office/drawing/2014/main" id="{3EFACE5B-AC50-4BE4-BBDA-9C97E519586A}"/>
              </a:ext>
            </a:extLst>
          </p:cNvPr>
          <p:cNvSpPr>
            <a:spLocks noGrp="1"/>
          </p:cNvSpPr>
          <p:nvPr>
            <p:ph type="body" idx="14"/>
          </p:nvPr>
        </p:nvSpPr>
        <p:spPr/>
        <p:txBody>
          <a:bodyPr/>
          <a:lstStyle/>
          <a:p>
            <a:r>
              <a:rPr lang="en-GB" b="1" dirty="0"/>
              <a:t>Safety, Health and Welfare Website</a:t>
            </a:r>
          </a:p>
        </p:txBody>
      </p:sp>
      <p:pic>
        <p:nvPicPr>
          <p:cNvPr id="20" name="Online Image Placeholder 19">
            <a:extLst>
              <a:ext uri="{FF2B5EF4-FFF2-40B4-BE49-F238E27FC236}">
                <a16:creationId xmlns:a16="http://schemas.microsoft.com/office/drawing/2014/main" id="{3793A29F-7B0C-4515-A634-F8F0F19B564C}"/>
              </a:ext>
            </a:extLst>
          </p:cNvPr>
          <p:cNvPicPr>
            <a:picLocks noGrp="1" noChangeAspect="1"/>
          </p:cNvPicPr>
          <p:nvPr>
            <p:ph type="clipArt" sz="quarter" idx="15"/>
          </p:nvPr>
        </p:nvPicPr>
        <p:blipFill>
          <a:blip r:embed="rId5">
            <a:extLst>
              <a:ext uri="{837473B0-CC2E-450A-ABE3-18F120FF3D39}">
                <a1611:picAttrSrcUrl xmlns:a1611="http://schemas.microsoft.com/office/drawing/2016/11/main" r:id="rId6"/>
              </a:ext>
            </a:extLst>
          </a:blip>
          <a:stretch>
            <a:fillRect/>
          </a:stretch>
        </p:blipFill>
        <p:spPr>
          <a:xfrm>
            <a:off x="9763919" y="3911600"/>
            <a:ext cx="746125" cy="746125"/>
          </a:xfrm>
        </p:spPr>
      </p:pic>
      <p:sp>
        <p:nvSpPr>
          <p:cNvPr id="9" name="Footer Placeholder 8">
            <a:extLst>
              <a:ext uri="{FF2B5EF4-FFF2-40B4-BE49-F238E27FC236}">
                <a16:creationId xmlns:a16="http://schemas.microsoft.com/office/drawing/2014/main" id="{DAFE09D0-F5AD-41DB-8E43-312617F7608C}"/>
              </a:ext>
            </a:extLst>
          </p:cNvPr>
          <p:cNvSpPr>
            <a:spLocks noGrp="1"/>
          </p:cNvSpPr>
          <p:nvPr>
            <p:ph type="ftr" sz="quarter" idx="3"/>
          </p:nvPr>
        </p:nvSpPr>
        <p:spPr/>
        <p:txBody>
          <a:bodyPr/>
          <a:lstStyle/>
          <a:p>
            <a:endParaRPr lang="en-US" dirty="0"/>
          </a:p>
        </p:txBody>
      </p:sp>
      <p:sp>
        <p:nvSpPr>
          <p:cNvPr id="10" name="Slide Number Placeholder 9">
            <a:extLst>
              <a:ext uri="{FF2B5EF4-FFF2-40B4-BE49-F238E27FC236}">
                <a16:creationId xmlns:a16="http://schemas.microsoft.com/office/drawing/2014/main" id="{E253817A-EF27-4637-BE51-5EFBC6B5574D}"/>
              </a:ext>
            </a:extLst>
          </p:cNvPr>
          <p:cNvSpPr>
            <a:spLocks noGrp="1"/>
          </p:cNvSpPr>
          <p:nvPr>
            <p:ph type="sldNum" sz="quarter" idx="4"/>
          </p:nvPr>
        </p:nvSpPr>
        <p:spPr/>
        <p:txBody>
          <a:bodyPr/>
          <a:lstStyle/>
          <a:p>
            <a:fld id="{B5CEABB6-07DC-46E8-9B57-56EC44A396E5}" type="slidenum">
              <a:rPr lang="en-US" smtClean="0"/>
              <a:pPr/>
              <a:t>7</a:t>
            </a:fld>
            <a:endParaRPr lang="en-US" dirty="0"/>
          </a:p>
        </p:txBody>
      </p:sp>
      <p:pic>
        <p:nvPicPr>
          <p:cNvPr id="15" name="Online Image Placeholder 14">
            <a:extLst>
              <a:ext uri="{FF2B5EF4-FFF2-40B4-BE49-F238E27FC236}">
                <a16:creationId xmlns:a16="http://schemas.microsoft.com/office/drawing/2014/main" id="{4A43ACA5-A8F4-4AEF-92BE-CFE8B81FC6C8}"/>
              </a:ext>
            </a:extLst>
          </p:cNvPr>
          <p:cNvPicPr>
            <a:picLocks noGrp="1" noChangeAspect="1"/>
          </p:cNvPicPr>
          <p:nvPr>
            <p:ph type="clipArt" sz="quarter" idx="11"/>
          </p:nvPr>
        </p:nvPicPr>
        <p:blipFill>
          <a:blip r:embed="rId7">
            <a:extLst>
              <a:ext uri="{837473B0-CC2E-450A-ABE3-18F120FF3D39}">
                <a1611:picAttrSrcUrl xmlns:a1611="http://schemas.microsoft.com/office/drawing/2016/11/main" r:id="rId8"/>
              </a:ext>
            </a:extLst>
          </a:blip>
          <a:stretch>
            <a:fillRect/>
          </a:stretch>
        </p:blipFill>
        <p:spPr>
          <a:xfrm>
            <a:off x="1669256" y="3911600"/>
            <a:ext cx="746125" cy="746125"/>
          </a:xfrm>
        </p:spPr>
      </p:pic>
    </p:spTree>
    <p:extLst>
      <p:ext uri="{BB962C8B-B14F-4D97-AF65-F5344CB8AC3E}">
        <p14:creationId xmlns:p14="http://schemas.microsoft.com/office/powerpoint/2010/main" val="348695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C0C2-918D-493B-88AC-1556A77DF098}"/>
              </a:ext>
            </a:extLst>
          </p:cNvPr>
          <p:cNvSpPr>
            <a:spLocks noGrp="1"/>
          </p:cNvSpPr>
          <p:nvPr>
            <p:ph type="title"/>
          </p:nvPr>
        </p:nvSpPr>
        <p:spPr>
          <a:xfrm>
            <a:off x="2074505" y="629616"/>
            <a:ext cx="8042991" cy="1325563"/>
          </a:xfrm>
        </p:spPr>
        <p:txBody>
          <a:bodyPr>
            <a:normAutofit/>
          </a:bodyPr>
          <a:lstStyle/>
          <a:p>
            <a:r>
              <a:rPr lang="en-US" dirty="0"/>
              <a:t>Purpose of the </a:t>
            </a:r>
            <a:br>
              <a:rPr lang="en-US" dirty="0"/>
            </a:br>
            <a:r>
              <a:rPr lang="en-US" dirty="0"/>
              <a:t>Campus SHW Committee</a:t>
            </a:r>
          </a:p>
        </p:txBody>
      </p:sp>
      <p:sp>
        <p:nvSpPr>
          <p:cNvPr id="4" name="Text Placeholder 3">
            <a:extLst>
              <a:ext uri="{FF2B5EF4-FFF2-40B4-BE49-F238E27FC236}">
                <a16:creationId xmlns:a16="http://schemas.microsoft.com/office/drawing/2014/main" id="{8168D8B0-45A5-4F7D-9510-139B00A37B5F}"/>
              </a:ext>
            </a:extLst>
          </p:cNvPr>
          <p:cNvSpPr>
            <a:spLocks noGrp="1"/>
          </p:cNvSpPr>
          <p:nvPr>
            <p:ph type="body" idx="10"/>
          </p:nvPr>
        </p:nvSpPr>
        <p:spPr>
          <a:xfrm>
            <a:off x="956167" y="4482354"/>
            <a:ext cx="2608245" cy="1006546"/>
          </a:xfrm>
        </p:spPr>
        <p:txBody>
          <a:bodyPr>
            <a:noAutofit/>
          </a:bodyPr>
          <a:lstStyle/>
          <a:p>
            <a:r>
              <a:rPr lang="en-US" sz="2000" dirty="0"/>
              <a:t>To ensure that health and safety issues are managed and coordinated effectively</a:t>
            </a:r>
          </a:p>
        </p:txBody>
      </p:sp>
      <p:sp>
        <p:nvSpPr>
          <p:cNvPr id="6" name="Text Placeholder 5">
            <a:extLst>
              <a:ext uri="{FF2B5EF4-FFF2-40B4-BE49-F238E27FC236}">
                <a16:creationId xmlns:a16="http://schemas.microsoft.com/office/drawing/2014/main" id="{7EABD66B-108F-4078-B750-915D7E688F66}"/>
              </a:ext>
            </a:extLst>
          </p:cNvPr>
          <p:cNvSpPr>
            <a:spLocks noGrp="1"/>
          </p:cNvSpPr>
          <p:nvPr>
            <p:ph type="body" idx="12"/>
          </p:nvPr>
        </p:nvSpPr>
        <p:spPr>
          <a:xfrm>
            <a:off x="4320988" y="4482353"/>
            <a:ext cx="3818965" cy="2761129"/>
          </a:xfrm>
        </p:spPr>
        <p:txBody>
          <a:bodyPr>
            <a:noAutofit/>
          </a:bodyPr>
          <a:lstStyle/>
          <a:p>
            <a:r>
              <a:rPr lang="en-US" sz="2000" dirty="0"/>
              <a:t>To ensure full compliance with relevant legislation</a:t>
            </a:r>
          </a:p>
          <a:p>
            <a:endParaRPr lang="en-US" dirty="0"/>
          </a:p>
          <a:p>
            <a:r>
              <a:rPr lang="en-US" sz="1400" i="1" dirty="0"/>
              <a:t>SHW at Work Act 2005</a:t>
            </a:r>
          </a:p>
          <a:p>
            <a:r>
              <a:rPr lang="en-US" sz="1400" i="1" dirty="0"/>
              <a:t>SHW at Work (General Application) Regulations 2007  </a:t>
            </a:r>
          </a:p>
          <a:p>
            <a:r>
              <a:rPr lang="en-US" sz="2000" dirty="0"/>
              <a:t> </a:t>
            </a:r>
          </a:p>
        </p:txBody>
      </p:sp>
      <p:sp>
        <p:nvSpPr>
          <p:cNvPr id="8" name="Text Placeholder 7">
            <a:extLst>
              <a:ext uri="{FF2B5EF4-FFF2-40B4-BE49-F238E27FC236}">
                <a16:creationId xmlns:a16="http://schemas.microsoft.com/office/drawing/2014/main" id="{DD4B12C8-7D13-4A97-984A-D62F49E41281}"/>
              </a:ext>
            </a:extLst>
          </p:cNvPr>
          <p:cNvSpPr>
            <a:spLocks noGrp="1"/>
          </p:cNvSpPr>
          <p:nvPr>
            <p:ph type="body" idx="14"/>
          </p:nvPr>
        </p:nvSpPr>
        <p:spPr>
          <a:xfrm>
            <a:off x="9050969" y="4482354"/>
            <a:ext cx="2638207" cy="1006546"/>
          </a:xfrm>
        </p:spPr>
        <p:txBody>
          <a:bodyPr>
            <a:noAutofit/>
          </a:bodyPr>
          <a:lstStyle/>
          <a:p>
            <a:r>
              <a:rPr lang="en-US" sz="2000" dirty="0"/>
              <a:t>To report to the University SHW Steering Committee </a:t>
            </a:r>
          </a:p>
          <a:p>
            <a:endParaRPr lang="en-US" dirty="0"/>
          </a:p>
        </p:txBody>
      </p:sp>
      <p:sp>
        <p:nvSpPr>
          <p:cNvPr id="58" name="Slide Number Placeholder 57">
            <a:extLst>
              <a:ext uri="{FF2B5EF4-FFF2-40B4-BE49-F238E27FC236}">
                <a16:creationId xmlns:a16="http://schemas.microsoft.com/office/drawing/2014/main" id="{2D47FE32-E4F9-49CA-A793-C48BD3246555}"/>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8</a:t>
            </a:fld>
            <a:endParaRPr lang="en-US" dirty="0"/>
          </a:p>
        </p:txBody>
      </p:sp>
      <p:pic>
        <p:nvPicPr>
          <p:cNvPr id="7" name="Online Image Placeholder 6">
            <a:extLst>
              <a:ext uri="{FF2B5EF4-FFF2-40B4-BE49-F238E27FC236}">
                <a16:creationId xmlns:a16="http://schemas.microsoft.com/office/drawing/2014/main" id="{632BF3E2-6AED-45D0-90D9-34374009BA4A}"/>
              </a:ext>
            </a:extLst>
          </p:cNvPr>
          <p:cNvPicPr>
            <a:picLocks noGrp="1" noChangeAspect="1"/>
          </p:cNvPicPr>
          <p:nvPr>
            <p:ph type="clipArt" sz="quarter" idx="15"/>
          </p:nvPr>
        </p:nvPicPr>
        <p:blipFill>
          <a:blip r:embed="rId3">
            <a:extLst>
              <a:ext uri="{837473B0-CC2E-450A-ABE3-18F120FF3D39}">
                <a1611:picAttrSrcUrl xmlns:a1611="http://schemas.microsoft.com/office/drawing/2016/11/main" r:id="rId4"/>
              </a:ext>
            </a:extLst>
          </a:blip>
          <a:stretch>
            <a:fillRect/>
          </a:stretch>
        </p:blipFill>
        <p:spPr>
          <a:xfrm>
            <a:off x="9457022" y="3403283"/>
            <a:ext cx="1320948" cy="780135"/>
          </a:xfrm>
        </p:spPr>
      </p:pic>
      <p:pic>
        <p:nvPicPr>
          <p:cNvPr id="20" name="Online Image Placeholder 19">
            <a:extLst>
              <a:ext uri="{FF2B5EF4-FFF2-40B4-BE49-F238E27FC236}">
                <a16:creationId xmlns:a16="http://schemas.microsoft.com/office/drawing/2014/main" id="{8E86DF7C-84B5-4381-99AE-62AB41C5A516}"/>
              </a:ext>
            </a:extLst>
          </p:cNvPr>
          <p:cNvPicPr>
            <a:picLocks noGrp="1" noChangeAspect="1"/>
          </p:cNvPicPr>
          <p:nvPr>
            <p:ph type="clipArt" sz="quarter" idx="13"/>
          </p:nvPr>
        </p:nvPicPr>
        <p:blipFill>
          <a:blip r:embed="rId5">
            <a:extLst>
              <a:ext uri="{837473B0-CC2E-450A-ABE3-18F120FF3D39}">
                <a1611:picAttrSrcUrl xmlns:a1611="http://schemas.microsoft.com/office/drawing/2016/11/main" r:id="rId6"/>
              </a:ext>
            </a:extLst>
          </a:blip>
          <a:stretch>
            <a:fillRect/>
          </a:stretch>
        </p:blipFill>
        <p:spPr>
          <a:xfrm>
            <a:off x="5560890" y="3566032"/>
            <a:ext cx="1070219" cy="724825"/>
          </a:xfrm>
        </p:spPr>
      </p:pic>
      <p:pic>
        <p:nvPicPr>
          <p:cNvPr id="24" name="Online Image Placeholder 23">
            <a:extLst>
              <a:ext uri="{FF2B5EF4-FFF2-40B4-BE49-F238E27FC236}">
                <a16:creationId xmlns:a16="http://schemas.microsoft.com/office/drawing/2014/main" id="{B024C1A5-31D4-41EF-A44C-E72ACA7592EE}"/>
              </a:ext>
            </a:extLst>
          </p:cNvPr>
          <p:cNvPicPr>
            <a:picLocks noGrp="1" noChangeAspect="1"/>
          </p:cNvPicPr>
          <p:nvPr>
            <p:ph type="clipArt" sz="quarter" idx="11"/>
          </p:nvPr>
        </p:nvPicPr>
        <p:blipFill>
          <a:blip r:embed="rId7">
            <a:extLst>
              <a:ext uri="{837473B0-CC2E-450A-ABE3-18F120FF3D39}">
                <a1611:picAttrSrcUrl xmlns:a1611="http://schemas.microsoft.com/office/drawing/2016/11/main" r:id="rId8"/>
              </a:ext>
            </a:extLst>
          </a:blip>
          <a:stretch>
            <a:fillRect/>
          </a:stretch>
        </p:blipFill>
        <p:spPr>
          <a:xfrm>
            <a:off x="1414031" y="3430939"/>
            <a:ext cx="1320948" cy="724825"/>
          </a:xfrm>
        </p:spPr>
      </p:pic>
    </p:spTree>
    <p:extLst>
      <p:ext uri="{BB962C8B-B14F-4D97-AF65-F5344CB8AC3E}">
        <p14:creationId xmlns:p14="http://schemas.microsoft.com/office/powerpoint/2010/main" val="363063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B31B-E901-480D-92F5-D6FB76A25B7D}"/>
              </a:ext>
            </a:extLst>
          </p:cNvPr>
          <p:cNvSpPr>
            <a:spLocks noGrp="1"/>
          </p:cNvSpPr>
          <p:nvPr>
            <p:ph type="title"/>
          </p:nvPr>
        </p:nvSpPr>
        <p:spPr>
          <a:xfrm rot="16200000">
            <a:off x="-2476501" y="2766221"/>
            <a:ext cx="6858002" cy="1325563"/>
          </a:xfrm>
        </p:spPr>
        <p:txBody>
          <a:bodyPr/>
          <a:lstStyle/>
          <a:p>
            <a:r>
              <a:rPr lang="en-US" dirty="0"/>
              <a:t>Responsibilities </a:t>
            </a:r>
          </a:p>
        </p:txBody>
      </p:sp>
      <p:pic>
        <p:nvPicPr>
          <p:cNvPr id="41" name="Picture Placeholder 40" descr="person with pink shirt against yellow background">
            <a:extLst>
              <a:ext uri="{FF2B5EF4-FFF2-40B4-BE49-F238E27FC236}">
                <a16:creationId xmlns:a16="http://schemas.microsoft.com/office/drawing/2014/main" id="{1595478A-70E6-46FF-A963-D077CF0C5FD7}"/>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1905000" y="0"/>
            <a:ext cx="3429000" cy="3429000"/>
          </a:xfrm>
        </p:spPr>
      </p:pic>
      <p:sp>
        <p:nvSpPr>
          <p:cNvPr id="23" name="Content Placeholder 22">
            <a:extLst>
              <a:ext uri="{FF2B5EF4-FFF2-40B4-BE49-F238E27FC236}">
                <a16:creationId xmlns:a16="http://schemas.microsoft.com/office/drawing/2014/main" id="{8B0EE5BA-CA63-41C6-B15E-A8E2131ACAF6}"/>
              </a:ext>
            </a:extLst>
          </p:cNvPr>
          <p:cNvSpPr>
            <a:spLocks noGrp="1"/>
          </p:cNvSpPr>
          <p:nvPr>
            <p:ph idx="14"/>
          </p:nvPr>
        </p:nvSpPr>
        <p:spPr>
          <a:xfrm>
            <a:off x="5623718" y="1268809"/>
            <a:ext cx="2853532" cy="891383"/>
          </a:xfrm>
        </p:spPr>
        <p:txBody>
          <a:bodyPr>
            <a:noAutofit/>
          </a:bodyPr>
          <a:lstStyle/>
          <a:p>
            <a:r>
              <a:rPr lang="en-US" dirty="0"/>
              <a:t>Develop a communication system for </a:t>
            </a:r>
            <a:r>
              <a:rPr lang="en-US" dirty="0" err="1"/>
              <a:t>H&amp;S</a:t>
            </a:r>
            <a:r>
              <a:rPr lang="en-US" dirty="0"/>
              <a:t> matters  </a:t>
            </a:r>
          </a:p>
        </p:txBody>
      </p:sp>
      <p:pic>
        <p:nvPicPr>
          <p:cNvPr id="45" name="Picture Placeholder 44" descr="person with red hair in front of pink background">
            <a:extLst>
              <a:ext uri="{FF2B5EF4-FFF2-40B4-BE49-F238E27FC236}">
                <a16:creationId xmlns:a16="http://schemas.microsoft.com/office/drawing/2014/main" id="{59FEE552-F1E9-4928-8210-C54114161855}"/>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a:stretch/>
        </p:blipFill>
        <p:spPr>
          <a:xfrm>
            <a:off x="8763000" y="0"/>
            <a:ext cx="3429000" cy="3429000"/>
          </a:xfrm>
        </p:spPr>
      </p:pic>
      <p:sp>
        <p:nvSpPr>
          <p:cNvPr id="3" name="Content Placeholder 2">
            <a:extLst>
              <a:ext uri="{FF2B5EF4-FFF2-40B4-BE49-F238E27FC236}">
                <a16:creationId xmlns:a16="http://schemas.microsoft.com/office/drawing/2014/main" id="{EEF5B303-F387-4BA0-8784-0D2EA6A301C5}"/>
              </a:ext>
            </a:extLst>
          </p:cNvPr>
          <p:cNvSpPr>
            <a:spLocks noGrp="1"/>
          </p:cNvSpPr>
          <p:nvPr>
            <p:ph idx="1"/>
          </p:nvPr>
        </p:nvSpPr>
        <p:spPr>
          <a:xfrm>
            <a:off x="2194718" y="4697806"/>
            <a:ext cx="2800350" cy="891383"/>
          </a:xfrm>
        </p:spPr>
        <p:txBody>
          <a:bodyPr vert="horz" lIns="91440" tIns="45720" rIns="91440" bIns="45720" rtlCol="0" anchor="t">
            <a:noAutofit/>
          </a:bodyPr>
          <a:lstStyle/>
          <a:p>
            <a:r>
              <a:rPr lang="en-US" dirty="0"/>
              <a:t>Analyse monthly accidents and monitor implementation of action plans</a:t>
            </a:r>
          </a:p>
        </p:txBody>
      </p:sp>
      <p:pic>
        <p:nvPicPr>
          <p:cNvPr id="43" name="Picture Placeholder 42" descr="person with green glasses and pink shirt against blue background">
            <a:extLst>
              <a:ext uri="{FF2B5EF4-FFF2-40B4-BE49-F238E27FC236}">
                <a16:creationId xmlns:a16="http://schemas.microsoft.com/office/drawing/2014/main" id="{0AAEF5E6-AB88-4330-BF4F-BA739F281705}"/>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5334000" y="3429000"/>
            <a:ext cx="3429000" cy="3429000"/>
          </a:xfrm>
        </p:spPr>
      </p:pic>
      <p:sp>
        <p:nvSpPr>
          <p:cNvPr id="22" name="Content Placeholder 21">
            <a:extLst>
              <a:ext uri="{FF2B5EF4-FFF2-40B4-BE49-F238E27FC236}">
                <a16:creationId xmlns:a16="http://schemas.microsoft.com/office/drawing/2014/main" id="{BB7AADC4-96C1-41B1-95A8-882A74D1E10D}"/>
              </a:ext>
            </a:extLst>
          </p:cNvPr>
          <p:cNvSpPr>
            <a:spLocks noGrp="1"/>
          </p:cNvSpPr>
          <p:nvPr>
            <p:ph idx="13"/>
          </p:nvPr>
        </p:nvSpPr>
        <p:spPr>
          <a:xfrm>
            <a:off x="9101931" y="4697805"/>
            <a:ext cx="2800351" cy="891383"/>
          </a:xfrm>
        </p:spPr>
        <p:txBody>
          <a:bodyPr>
            <a:noAutofit/>
          </a:bodyPr>
          <a:lstStyle/>
          <a:p>
            <a:r>
              <a:rPr lang="en-US" dirty="0"/>
              <a:t>Ensure arrangements for first-aid and evacuation are implemented</a:t>
            </a:r>
          </a:p>
        </p:txBody>
      </p:sp>
      <p:sp>
        <p:nvSpPr>
          <p:cNvPr id="48" name="Slide Number Placeholder 47">
            <a:extLst>
              <a:ext uri="{FF2B5EF4-FFF2-40B4-BE49-F238E27FC236}">
                <a16:creationId xmlns:a16="http://schemas.microsoft.com/office/drawing/2014/main" id="{C18313DC-9A78-47C0-B8C3-BA1756D3C62F}"/>
              </a:ext>
            </a:extLst>
          </p:cNvPr>
          <p:cNvSpPr>
            <a:spLocks noGrp="1"/>
          </p:cNvSpPr>
          <p:nvPr>
            <p:ph type="sldNum" sz="quarter" idx="17"/>
          </p:nvPr>
        </p:nvSpPr>
        <p:spPr>
          <a:xfrm>
            <a:off x="10711542" y="6356350"/>
            <a:ext cx="642257" cy="365125"/>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2367895463"/>
      </p:ext>
    </p:extLst>
  </p:cSld>
  <p:clrMapOvr>
    <a:masterClrMapping/>
  </p:clrMapOvr>
</p:sld>
</file>

<file path=ppt/theme/theme1.xml><?xml version="1.0" encoding="utf-8"?>
<a:theme xmlns:a="http://schemas.openxmlformats.org/drawingml/2006/main" name="Office Theme">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DB28BE-4CC0-4691-9CA5-2BA850A67938}">
  <ds:schemaRefs>
    <ds:schemaRef ds:uri="http://schemas.microsoft.com/sharepoint/v3/contenttype/forms"/>
  </ds:schemaRefs>
</ds:datastoreItem>
</file>

<file path=customXml/itemProps2.xml><?xml version="1.0" encoding="utf-8"?>
<ds:datastoreItem xmlns:ds="http://schemas.openxmlformats.org/officeDocument/2006/customXml" ds:itemID="{5C03C5E8-6E73-4A29-90A5-6BDD54A3FA10}">
  <ds:schemaRefs>
    <ds:schemaRef ds:uri="http://purl.org/dc/dcmitype/"/>
    <ds:schemaRef ds:uri="http://schemas.microsoft.com/office/2006/documentManagement/types"/>
    <ds:schemaRef ds:uri="16c05727-aa75-4e4a-9b5f-8a80a1165891"/>
    <ds:schemaRef ds:uri="http://www.w3.org/XML/1998/namespace"/>
    <ds:schemaRef ds:uri="http://schemas.microsoft.com/office/2006/metadata/properties"/>
    <ds:schemaRef ds:uri="http://schemas.microsoft.com/office/infopath/2007/PartnerControls"/>
    <ds:schemaRef ds:uri="http://schemas.microsoft.com/sharepoint/v3"/>
    <ds:schemaRef ds:uri="http://purl.org/dc/elements/1.1/"/>
    <ds:schemaRef ds:uri="http://purl.org/dc/terms/"/>
    <ds:schemaRef ds:uri="http://schemas.openxmlformats.org/package/2006/metadata/core-properties"/>
    <ds:schemaRef ds:uri="230e9df3-be65-4c73-a93b-d1236ebd677e"/>
    <ds:schemaRef ds:uri="71af3243-3dd4-4a8d-8c0d-dd76da1f02a5"/>
  </ds:schemaRefs>
</ds:datastoreItem>
</file>

<file path=customXml/itemProps3.xml><?xml version="1.0" encoding="utf-8"?>
<ds:datastoreItem xmlns:ds="http://schemas.openxmlformats.org/officeDocument/2006/customXml" ds:itemID="{DB4E1621-53FD-467C-AE5E-8761D6C2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TM78298634</Template>
  <TotalTime>1159</TotalTime>
  <Words>2225</Words>
  <Application>Microsoft Office PowerPoint</Application>
  <PresentationFormat>Widescreen</PresentationFormat>
  <Paragraphs>297</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Gill Sans Nova</vt:lpstr>
      <vt:lpstr>inherit</vt:lpstr>
      <vt:lpstr>Times New Roman</vt:lpstr>
      <vt:lpstr>Office Theme</vt:lpstr>
      <vt:lpstr>Safety Health and Welfare  The Campus SHW Committee</vt:lpstr>
      <vt:lpstr>Welcome</vt:lpstr>
      <vt:lpstr>AGENDA</vt:lpstr>
      <vt:lpstr>Meet the Team</vt:lpstr>
      <vt:lpstr>Safety Health and Welfare Team </vt:lpstr>
      <vt:lpstr>Update</vt:lpstr>
      <vt:lpstr>Safety Arrangements in Place</vt:lpstr>
      <vt:lpstr>Purpose of the  Campus SHW Committee</vt:lpstr>
      <vt:lpstr>Responsibilities </vt:lpstr>
      <vt:lpstr>Responsibilities </vt:lpstr>
      <vt:lpstr>Suggested Planner</vt:lpstr>
      <vt:lpstr>Key takeaways</vt:lpstr>
      <vt:lpstr>Templates</vt:lpstr>
      <vt:lpstr> Further Information</vt:lpstr>
      <vt:lpstr> Further Information</vt:lpstr>
      <vt:lpstr>Safety Equipment </vt:lpstr>
      <vt:lpstr>Campus Emergency Numbers</vt:lpstr>
      <vt:lpstr>Some Services</vt:lpstr>
      <vt:lpstr>Good to know..</vt:lpstr>
      <vt:lpstr>Good to know..</vt:lpstr>
      <vt:lpstr>If you have a safety suggestion, please utilise the reporting process to submit to the SHW Office.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dc:creator>Edel Breslin</dc:creator>
  <cp:lastModifiedBy>Edel Niland</cp:lastModifiedBy>
  <cp:revision>94</cp:revision>
  <dcterms:created xsi:type="dcterms:W3CDTF">2023-04-25T06:45:02Z</dcterms:created>
  <dcterms:modified xsi:type="dcterms:W3CDTF">2023-05-23T21:51:11Z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