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81" r:id="rId6"/>
    <p:sldId id="282" r:id="rId7"/>
    <p:sldId id="288" r:id="rId8"/>
    <p:sldId id="259" r:id="rId9"/>
    <p:sldId id="265" r:id="rId10"/>
    <p:sldId id="267" r:id="rId11"/>
    <p:sldId id="269" r:id="rId12"/>
    <p:sldId id="283" r:id="rId13"/>
    <p:sldId id="286" r:id="rId14"/>
    <p:sldId id="287" r:id="rId15"/>
    <p:sldId id="284" r:id="rId16"/>
    <p:sldId id="27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790"/>
    <a:srgbClr val="2C595F"/>
    <a:srgbClr val="6C979E"/>
    <a:srgbClr val="0097D7"/>
    <a:srgbClr val="6E5093"/>
    <a:srgbClr val="09A145"/>
    <a:srgbClr val="009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608BB4-D51B-4623-A8C0-4D6B5072A477}" v="40" dt="2021-07-16T08:29:05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07" autoAdjust="0"/>
    <p:restoredTop sz="94660"/>
  </p:normalViewPr>
  <p:slideViewPr>
    <p:cSldViewPr snapToGrid="0">
      <p:cViewPr varScale="1">
        <p:scale>
          <a:sx n="68" d="100"/>
          <a:sy n="68" d="100"/>
        </p:scale>
        <p:origin x="33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8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26313-594F-46A1-8CD1-0E49283E689C}" type="doc">
      <dgm:prSet loTypeId="urn:microsoft.com/office/officeart/2005/8/layout/matrix1" loCatId="matrix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D739418D-BFA1-4B9B-B7DA-F4593C30408E}">
      <dgm:prSet phldrT="[Text]"/>
      <dgm:spPr/>
      <dgm:t>
        <a:bodyPr/>
        <a:lstStyle/>
        <a:p>
          <a:pPr algn="ctr"/>
          <a:r>
            <a:rPr lang="en-IE" dirty="0"/>
            <a:t>What is a WAM Placement?</a:t>
          </a:r>
        </a:p>
      </dgm:t>
    </dgm:pt>
    <dgm:pt modelId="{1449F065-5FB1-439B-8222-DFCBF1B0E128}" type="parTrans" cxnId="{45202B0F-124C-4836-A1B6-48599BAAEDB5}">
      <dgm:prSet/>
      <dgm:spPr/>
      <dgm:t>
        <a:bodyPr/>
        <a:lstStyle/>
        <a:p>
          <a:endParaRPr lang="en-IE"/>
        </a:p>
      </dgm:t>
    </dgm:pt>
    <dgm:pt modelId="{EC73E146-A295-441D-BB1E-6DD1136D82AD}" type="sibTrans" cxnId="{45202B0F-124C-4836-A1B6-48599BAAEDB5}">
      <dgm:prSet/>
      <dgm:spPr/>
      <dgm:t>
        <a:bodyPr/>
        <a:lstStyle/>
        <a:p>
          <a:endParaRPr lang="en-IE"/>
        </a:p>
      </dgm:t>
    </dgm:pt>
    <dgm:pt modelId="{AB98ACFC-41B1-4D67-BB9D-70CE6CAB555D}">
      <dgm:prSet phldrT="[Text]"/>
      <dgm:spPr/>
      <dgm:t>
        <a:bodyPr/>
        <a:lstStyle/>
        <a:p>
          <a:r>
            <a:rPr lang="en-IE" dirty="0"/>
            <a:t>6 months minimum</a:t>
          </a:r>
        </a:p>
      </dgm:t>
    </dgm:pt>
    <dgm:pt modelId="{758BE96B-2AF0-4583-8F18-E04FBC6F2329}" type="parTrans" cxnId="{5417FC50-52E7-41B8-8721-A4E516052D10}">
      <dgm:prSet/>
      <dgm:spPr/>
      <dgm:t>
        <a:bodyPr/>
        <a:lstStyle/>
        <a:p>
          <a:endParaRPr lang="en-IE"/>
        </a:p>
      </dgm:t>
    </dgm:pt>
    <dgm:pt modelId="{B8D44F77-1F9F-434F-BBD7-9DCC32024676}" type="sibTrans" cxnId="{5417FC50-52E7-41B8-8721-A4E516052D10}">
      <dgm:prSet/>
      <dgm:spPr/>
      <dgm:t>
        <a:bodyPr/>
        <a:lstStyle/>
        <a:p>
          <a:endParaRPr lang="en-IE"/>
        </a:p>
      </dgm:t>
    </dgm:pt>
    <dgm:pt modelId="{93EF01DD-013B-40AF-9BF4-AF14ABD6EC68}">
      <dgm:prSet phldrT="[Text]"/>
      <dgm:spPr/>
      <dgm:t>
        <a:bodyPr/>
        <a:lstStyle/>
        <a:p>
          <a:r>
            <a:rPr lang="en-IE" dirty="0"/>
            <a:t>Fully Paid</a:t>
          </a:r>
        </a:p>
      </dgm:t>
    </dgm:pt>
    <dgm:pt modelId="{7F20B18E-27C4-414E-9C12-12C121712DAE}" type="parTrans" cxnId="{43FD5D21-8976-4D75-92E5-5D49C0376230}">
      <dgm:prSet/>
      <dgm:spPr/>
      <dgm:t>
        <a:bodyPr/>
        <a:lstStyle/>
        <a:p>
          <a:endParaRPr lang="en-IE"/>
        </a:p>
      </dgm:t>
    </dgm:pt>
    <dgm:pt modelId="{EF295E79-3F77-4E0E-BFAB-26C7A595E854}" type="sibTrans" cxnId="{43FD5D21-8976-4D75-92E5-5D49C0376230}">
      <dgm:prSet/>
      <dgm:spPr/>
      <dgm:t>
        <a:bodyPr/>
        <a:lstStyle/>
        <a:p>
          <a:endParaRPr lang="en-IE"/>
        </a:p>
      </dgm:t>
    </dgm:pt>
    <dgm:pt modelId="{C7266CC8-A662-4F68-B465-5D1FC8585629}">
      <dgm:prSet phldrT="[Text]"/>
      <dgm:spPr/>
      <dgm:t>
        <a:bodyPr/>
        <a:lstStyle/>
        <a:p>
          <a:r>
            <a:rPr lang="en-IE" dirty="0"/>
            <a:t>Needs Assessment</a:t>
          </a:r>
        </a:p>
      </dgm:t>
    </dgm:pt>
    <dgm:pt modelId="{0010B682-9DEB-47B9-A0AF-F8A1C36BFF6F}" type="parTrans" cxnId="{8132664A-8FD7-413E-B10A-120412B9CB00}">
      <dgm:prSet/>
      <dgm:spPr/>
      <dgm:t>
        <a:bodyPr/>
        <a:lstStyle/>
        <a:p>
          <a:endParaRPr lang="en-IE"/>
        </a:p>
      </dgm:t>
    </dgm:pt>
    <dgm:pt modelId="{8276C247-AE4A-4217-864D-7E7AF87C600B}" type="sibTrans" cxnId="{8132664A-8FD7-413E-B10A-120412B9CB00}">
      <dgm:prSet/>
      <dgm:spPr/>
      <dgm:t>
        <a:bodyPr/>
        <a:lstStyle/>
        <a:p>
          <a:endParaRPr lang="en-IE"/>
        </a:p>
      </dgm:t>
    </dgm:pt>
    <dgm:pt modelId="{E169C677-09AA-44B2-BF17-77F158E62C89}">
      <dgm:prSet phldrT="[Text]"/>
      <dgm:spPr/>
      <dgm:t>
        <a:bodyPr/>
        <a:lstStyle/>
        <a:p>
          <a:r>
            <a:rPr lang="en-IE" dirty="0"/>
            <a:t>Mentoring</a:t>
          </a:r>
        </a:p>
      </dgm:t>
    </dgm:pt>
    <dgm:pt modelId="{1C213AFA-E195-4447-A81E-EBF0D3C29330}" type="parTrans" cxnId="{223722B8-5C0B-4994-8CA3-40242C228D7D}">
      <dgm:prSet/>
      <dgm:spPr/>
      <dgm:t>
        <a:bodyPr/>
        <a:lstStyle/>
        <a:p>
          <a:endParaRPr lang="en-IE"/>
        </a:p>
      </dgm:t>
    </dgm:pt>
    <dgm:pt modelId="{2D734FD1-D9B5-4631-B9AD-1E590504D9B1}" type="sibTrans" cxnId="{223722B8-5C0B-4994-8CA3-40242C228D7D}">
      <dgm:prSet/>
      <dgm:spPr/>
      <dgm:t>
        <a:bodyPr/>
        <a:lstStyle/>
        <a:p>
          <a:endParaRPr lang="en-IE"/>
        </a:p>
      </dgm:t>
    </dgm:pt>
    <dgm:pt modelId="{360A75C3-070F-483C-A1EB-FE6BB74DC4A5}" type="pres">
      <dgm:prSet presAssocID="{98C26313-594F-46A1-8CD1-0E49283E689C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D48EEC3-55E6-4833-9BE8-696E9A243F5A}" type="pres">
      <dgm:prSet presAssocID="{98C26313-594F-46A1-8CD1-0E49283E689C}" presName="matrix" presStyleCnt="0"/>
      <dgm:spPr/>
    </dgm:pt>
    <dgm:pt modelId="{FE1FD03A-DA73-4405-A4D4-BF1D32024E45}" type="pres">
      <dgm:prSet presAssocID="{98C26313-594F-46A1-8CD1-0E49283E689C}" presName="tile1" presStyleLbl="node1" presStyleIdx="0" presStyleCnt="4"/>
      <dgm:spPr/>
    </dgm:pt>
    <dgm:pt modelId="{18F16F24-0E93-45B1-A7E2-49216363D1E9}" type="pres">
      <dgm:prSet presAssocID="{98C26313-594F-46A1-8CD1-0E49283E689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4AA2E16-C54E-4835-A32C-DAF32592CC4F}" type="pres">
      <dgm:prSet presAssocID="{98C26313-594F-46A1-8CD1-0E49283E689C}" presName="tile2" presStyleLbl="node1" presStyleIdx="1" presStyleCnt="4" custLinFactNeighborX="485" custLinFactNeighborY="-14381"/>
      <dgm:spPr/>
    </dgm:pt>
    <dgm:pt modelId="{48E8B17B-2EED-46F4-843C-79473760AD89}" type="pres">
      <dgm:prSet presAssocID="{98C26313-594F-46A1-8CD1-0E49283E689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9BCD29B-0C78-416A-8E16-1BBBD773B0EB}" type="pres">
      <dgm:prSet presAssocID="{98C26313-594F-46A1-8CD1-0E49283E689C}" presName="tile3" presStyleLbl="node1" presStyleIdx="2" presStyleCnt="4"/>
      <dgm:spPr/>
    </dgm:pt>
    <dgm:pt modelId="{236CBD53-2770-4D01-BD76-8CCA21B72DB1}" type="pres">
      <dgm:prSet presAssocID="{98C26313-594F-46A1-8CD1-0E49283E689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CF259EA-1AF1-41AA-8864-8307259870B7}" type="pres">
      <dgm:prSet presAssocID="{98C26313-594F-46A1-8CD1-0E49283E689C}" presName="tile4" presStyleLbl="node1" presStyleIdx="3" presStyleCnt="4"/>
      <dgm:spPr/>
    </dgm:pt>
    <dgm:pt modelId="{8F2D5F10-59BE-42B6-B528-7CD505AF25A6}" type="pres">
      <dgm:prSet presAssocID="{98C26313-594F-46A1-8CD1-0E49283E689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1F625F9-201A-4EB7-A2FE-C158730F34FE}" type="pres">
      <dgm:prSet presAssocID="{98C26313-594F-46A1-8CD1-0E49283E689C}" presName="centerTile" presStyleLbl="fgShp" presStyleIdx="0" presStyleCnt="1" custScaleX="291371">
        <dgm:presLayoutVars>
          <dgm:chMax val="0"/>
          <dgm:chPref val="0"/>
        </dgm:presLayoutVars>
      </dgm:prSet>
      <dgm:spPr/>
    </dgm:pt>
  </dgm:ptLst>
  <dgm:cxnLst>
    <dgm:cxn modelId="{45202B0F-124C-4836-A1B6-48599BAAEDB5}" srcId="{98C26313-594F-46A1-8CD1-0E49283E689C}" destId="{D739418D-BFA1-4B9B-B7DA-F4593C30408E}" srcOrd="0" destOrd="0" parTransId="{1449F065-5FB1-439B-8222-DFCBF1B0E128}" sibTransId="{EC73E146-A295-441D-BB1E-6DD1136D82AD}"/>
    <dgm:cxn modelId="{46CE1B1D-90FE-4C7B-AE34-8FA75369F22E}" type="presOf" srcId="{AB98ACFC-41B1-4D67-BB9D-70CE6CAB555D}" destId="{FE1FD03A-DA73-4405-A4D4-BF1D32024E45}" srcOrd="0" destOrd="0" presId="urn:microsoft.com/office/officeart/2005/8/layout/matrix1"/>
    <dgm:cxn modelId="{1022761E-39A9-4352-BB30-690FDC602CFC}" type="presOf" srcId="{E169C677-09AA-44B2-BF17-77F158E62C89}" destId="{1CF259EA-1AF1-41AA-8864-8307259870B7}" srcOrd="0" destOrd="0" presId="urn:microsoft.com/office/officeart/2005/8/layout/matrix1"/>
    <dgm:cxn modelId="{43FD5D21-8976-4D75-92E5-5D49C0376230}" srcId="{D739418D-BFA1-4B9B-B7DA-F4593C30408E}" destId="{93EF01DD-013B-40AF-9BF4-AF14ABD6EC68}" srcOrd="1" destOrd="0" parTransId="{7F20B18E-27C4-414E-9C12-12C121712DAE}" sibTransId="{EF295E79-3F77-4E0E-BFAB-26C7A595E854}"/>
    <dgm:cxn modelId="{8132664A-8FD7-413E-B10A-120412B9CB00}" srcId="{D739418D-BFA1-4B9B-B7DA-F4593C30408E}" destId="{C7266CC8-A662-4F68-B465-5D1FC8585629}" srcOrd="2" destOrd="0" parTransId="{0010B682-9DEB-47B9-A0AF-F8A1C36BFF6F}" sibTransId="{8276C247-AE4A-4217-864D-7E7AF87C600B}"/>
    <dgm:cxn modelId="{5417FC50-52E7-41B8-8721-A4E516052D10}" srcId="{D739418D-BFA1-4B9B-B7DA-F4593C30408E}" destId="{AB98ACFC-41B1-4D67-BB9D-70CE6CAB555D}" srcOrd="0" destOrd="0" parTransId="{758BE96B-2AF0-4583-8F18-E04FBC6F2329}" sibTransId="{B8D44F77-1F9F-434F-BBD7-9DCC32024676}"/>
    <dgm:cxn modelId="{00890A54-CC65-4CE0-9A7B-4FD83D2234DB}" type="presOf" srcId="{AB98ACFC-41B1-4D67-BB9D-70CE6CAB555D}" destId="{18F16F24-0E93-45B1-A7E2-49216363D1E9}" srcOrd="1" destOrd="0" presId="urn:microsoft.com/office/officeart/2005/8/layout/matrix1"/>
    <dgm:cxn modelId="{FEE8DA75-1595-4D53-9BAA-A9931096749E}" type="presOf" srcId="{D739418D-BFA1-4B9B-B7DA-F4593C30408E}" destId="{B1F625F9-201A-4EB7-A2FE-C158730F34FE}" srcOrd="0" destOrd="0" presId="urn:microsoft.com/office/officeart/2005/8/layout/matrix1"/>
    <dgm:cxn modelId="{6DE5F47E-F51F-4EB3-A8E3-B2559565EFCB}" type="presOf" srcId="{93EF01DD-013B-40AF-9BF4-AF14ABD6EC68}" destId="{48E8B17B-2EED-46F4-843C-79473760AD89}" srcOrd="1" destOrd="0" presId="urn:microsoft.com/office/officeart/2005/8/layout/matrix1"/>
    <dgm:cxn modelId="{0A7E2594-DBBB-4AE8-B9D7-805961CA062C}" type="presOf" srcId="{98C26313-594F-46A1-8CD1-0E49283E689C}" destId="{360A75C3-070F-483C-A1EB-FE6BB74DC4A5}" srcOrd="0" destOrd="0" presId="urn:microsoft.com/office/officeart/2005/8/layout/matrix1"/>
    <dgm:cxn modelId="{223722B8-5C0B-4994-8CA3-40242C228D7D}" srcId="{D739418D-BFA1-4B9B-B7DA-F4593C30408E}" destId="{E169C677-09AA-44B2-BF17-77F158E62C89}" srcOrd="3" destOrd="0" parTransId="{1C213AFA-E195-4447-A81E-EBF0D3C29330}" sibTransId="{2D734FD1-D9B5-4631-B9AD-1E590504D9B1}"/>
    <dgm:cxn modelId="{E41E30D3-42FA-4A83-8385-853ADEB851BE}" type="presOf" srcId="{93EF01DD-013B-40AF-9BF4-AF14ABD6EC68}" destId="{E4AA2E16-C54E-4835-A32C-DAF32592CC4F}" srcOrd="0" destOrd="0" presId="urn:microsoft.com/office/officeart/2005/8/layout/matrix1"/>
    <dgm:cxn modelId="{B83C0CEB-654C-4A6C-858E-92BB2830F2C6}" type="presOf" srcId="{C7266CC8-A662-4F68-B465-5D1FC8585629}" destId="{F9BCD29B-0C78-416A-8E16-1BBBD773B0EB}" srcOrd="0" destOrd="0" presId="urn:microsoft.com/office/officeart/2005/8/layout/matrix1"/>
    <dgm:cxn modelId="{1D312FEF-0939-4696-A5A0-831442D39356}" type="presOf" srcId="{C7266CC8-A662-4F68-B465-5D1FC8585629}" destId="{236CBD53-2770-4D01-BD76-8CCA21B72DB1}" srcOrd="1" destOrd="0" presId="urn:microsoft.com/office/officeart/2005/8/layout/matrix1"/>
    <dgm:cxn modelId="{096017F3-5A84-4922-86B4-39842882829B}" type="presOf" srcId="{E169C677-09AA-44B2-BF17-77F158E62C89}" destId="{8F2D5F10-59BE-42B6-B528-7CD505AF25A6}" srcOrd="1" destOrd="0" presId="urn:microsoft.com/office/officeart/2005/8/layout/matrix1"/>
    <dgm:cxn modelId="{2FA3C82B-4FE0-458C-903F-098785200D2F}" type="presParOf" srcId="{360A75C3-070F-483C-A1EB-FE6BB74DC4A5}" destId="{2D48EEC3-55E6-4833-9BE8-696E9A243F5A}" srcOrd="0" destOrd="0" presId="urn:microsoft.com/office/officeart/2005/8/layout/matrix1"/>
    <dgm:cxn modelId="{BFDE1390-3E8B-49B5-B5CB-5FF6D7D3B76A}" type="presParOf" srcId="{2D48EEC3-55E6-4833-9BE8-696E9A243F5A}" destId="{FE1FD03A-DA73-4405-A4D4-BF1D32024E45}" srcOrd="0" destOrd="0" presId="urn:microsoft.com/office/officeart/2005/8/layout/matrix1"/>
    <dgm:cxn modelId="{DA10A4C1-1B2E-4C53-B4CE-3053B2558370}" type="presParOf" srcId="{2D48EEC3-55E6-4833-9BE8-696E9A243F5A}" destId="{18F16F24-0E93-45B1-A7E2-49216363D1E9}" srcOrd="1" destOrd="0" presId="urn:microsoft.com/office/officeart/2005/8/layout/matrix1"/>
    <dgm:cxn modelId="{A36C3BB0-B57B-49EC-BF82-38F8C595EA90}" type="presParOf" srcId="{2D48EEC3-55E6-4833-9BE8-696E9A243F5A}" destId="{E4AA2E16-C54E-4835-A32C-DAF32592CC4F}" srcOrd="2" destOrd="0" presId="urn:microsoft.com/office/officeart/2005/8/layout/matrix1"/>
    <dgm:cxn modelId="{24CAF0BB-99F1-4EEA-9FD2-D0E2CFAEACAD}" type="presParOf" srcId="{2D48EEC3-55E6-4833-9BE8-696E9A243F5A}" destId="{48E8B17B-2EED-46F4-843C-79473760AD89}" srcOrd="3" destOrd="0" presId="urn:microsoft.com/office/officeart/2005/8/layout/matrix1"/>
    <dgm:cxn modelId="{E4D74170-77B7-45C3-AEFE-19C20DD17EE5}" type="presParOf" srcId="{2D48EEC3-55E6-4833-9BE8-696E9A243F5A}" destId="{F9BCD29B-0C78-416A-8E16-1BBBD773B0EB}" srcOrd="4" destOrd="0" presId="urn:microsoft.com/office/officeart/2005/8/layout/matrix1"/>
    <dgm:cxn modelId="{69D96A9B-F6D5-435E-B729-59C676A9FB57}" type="presParOf" srcId="{2D48EEC3-55E6-4833-9BE8-696E9A243F5A}" destId="{236CBD53-2770-4D01-BD76-8CCA21B72DB1}" srcOrd="5" destOrd="0" presId="urn:microsoft.com/office/officeart/2005/8/layout/matrix1"/>
    <dgm:cxn modelId="{2DB040D0-D16E-42F5-8901-72DB6C4B1EA8}" type="presParOf" srcId="{2D48EEC3-55E6-4833-9BE8-696E9A243F5A}" destId="{1CF259EA-1AF1-41AA-8864-8307259870B7}" srcOrd="6" destOrd="0" presId="urn:microsoft.com/office/officeart/2005/8/layout/matrix1"/>
    <dgm:cxn modelId="{DFC42955-6F7F-49F7-B274-2E04684BB477}" type="presParOf" srcId="{2D48EEC3-55E6-4833-9BE8-696E9A243F5A}" destId="{8F2D5F10-59BE-42B6-B528-7CD505AF25A6}" srcOrd="7" destOrd="0" presId="urn:microsoft.com/office/officeart/2005/8/layout/matrix1"/>
    <dgm:cxn modelId="{F362CB7F-1FF4-4237-AA86-93478FA6D57D}" type="presParOf" srcId="{360A75C3-070F-483C-A1EB-FE6BB74DC4A5}" destId="{B1F625F9-201A-4EB7-A2FE-C158730F34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FD03A-DA73-4405-A4D4-BF1D32024E45}">
      <dsp:nvSpPr>
        <dsp:cNvPr id="0" name=""/>
        <dsp:cNvSpPr/>
      </dsp:nvSpPr>
      <dsp:spPr>
        <a:xfrm rot="16200000">
          <a:off x="580291" y="-580291"/>
          <a:ext cx="2606908" cy="3767492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200" kern="1200" dirty="0"/>
            <a:t>6 months minimum</a:t>
          </a:r>
        </a:p>
      </dsp:txBody>
      <dsp:txXfrm rot="5400000">
        <a:off x="0" y="0"/>
        <a:ext cx="3767492" cy="1955181"/>
      </dsp:txXfrm>
    </dsp:sp>
    <dsp:sp modelId="{E4AA2E16-C54E-4835-A32C-DAF32592CC4F}">
      <dsp:nvSpPr>
        <dsp:cNvPr id="0" name=""/>
        <dsp:cNvSpPr/>
      </dsp:nvSpPr>
      <dsp:spPr>
        <a:xfrm>
          <a:off x="3767492" y="0"/>
          <a:ext cx="3767492" cy="2606908"/>
        </a:xfrm>
        <a:prstGeom prst="round1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200" kern="1200" dirty="0"/>
            <a:t>Fully Paid</a:t>
          </a:r>
        </a:p>
      </dsp:txBody>
      <dsp:txXfrm>
        <a:off x="3767492" y="0"/>
        <a:ext cx="3767492" cy="1955181"/>
      </dsp:txXfrm>
    </dsp:sp>
    <dsp:sp modelId="{F9BCD29B-0C78-416A-8E16-1BBBD773B0EB}">
      <dsp:nvSpPr>
        <dsp:cNvPr id="0" name=""/>
        <dsp:cNvSpPr/>
      </dsp:nvSpPr>
      <dsp:spPr>
        <a:xfrm rot="10800000">
          <a:off x="0" y="2606908"/>
          <a:ext cx="3767492" cy="2606908"/>
        </a:xfrm>
        <a:prstGeom prst="round1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200" kern="1200" dirty="0"/>
            <a:t>Needs Assessment</a:t>
          </a:r>
        </a:p>
      </dsp:txBody>
      <dsp:txXfrm rot="10800000">
        <a:off x="0" y="3258634"/>
        <a:ext cx="3767492" cy="1955181"/>
      </dsp:txXfrm>
    </dsp:sp>
    <dsp:sp modelId="{1CF259EA-1AF1-41AA-8864-8307259870B7}">
      <dsp:nvSpPr>
        <dsp:cNvPr id="0" name=""/>
        <dsp:cNvSpPr/>
      </dsp:nvSpPr>
      <dsp:spPr>
        <a:xfrm rot="5400000">
          <a:off x="4347784" y="2026616"/>
          <a:ext cx="2606908" cy="3767492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200" kern="1200" dirty="0"/>
            <a:t>Mentoring</a:t>
          </a:r>
        </a:p>
      </dsp:txBody>
      <dsp:txXfrm rot="-5400000">
        <a:off x="3767492" y="3258634"/>
        <a:ext cx="3767492" cy="1955181"/>
      </dsp:txXfrm>
    </dsp:sp>
    <dsp:sp modelId="{B1F625F9-201A-4EB7-A2FE-C158730F34FE}">
      <dsp:nvSpPr>
        <dsp:cNvPr id="0" name=""/>
        <dsp:cNvSpPr/>
      </dsp:nvSpPr>
      <dsp:spPr>
        <a:xfrm>
          <a:off x="474278" y="1955181"/>
          <a:ext cx="6586427" cy="1303454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4200" kern="1200" dirty="0"/>
            <a:t>What is a WAM Placement?</a:t>
          </a:r>
        </a:p>
      </dsp:txBody>
      <dsp:txXfrm>
        <a:off x="537907" y="2018810"/>
        <a:ext cx="6459169" cy="117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17/02/2022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Caroline McGrotty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5488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537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19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5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7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CC0561E3-5540-4E51-9BE6-DA83A1E62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0431" y="5877959"/>
            <a:ext cx="984353" cy="984353"/>
          </a:xfrm>
          <a:prstGeom prst="rtTriangle">
            <a:avLst/>
          </a:prstGeom>
          <a:solidFill>
            <a:srgbClr val="6C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078694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9" name="Google Shape;15;p1" descr="Facebook Logo">
            <a:extLst>
              <a:ext uri="{FF2B5EF4-FFF2-40B4-BE49-F238E27FC236}">
                <a16:creationId xmlns:a16="http://schemas.microsoft.com/office/drawing/2014/main" id="{FFE7E155-AA03-4A09-A709-B36E7B6DB1BF}"/>
              </a:ext>
            </a:extLst>
          </p:cNvPr>
          <p:cNvPicPr preferRelativeResize="0"/>
          <p:nvPr userDrawn="1"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278514" y="6210633"/>
            <a:ext cx="273037" cy="523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55989" y="6174341"/>
            <a:ext cx="1581749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9637989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 	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1" y="6174341"/>
            <a:ext cx="3243397" cy="399935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8A71979-04A3-47C0-8DD5-ABB3AB4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6684" y="5882131"/>
            <a:ext cx="984353" cy="984353"/>
          </a:xfrm>
          <a:prstGeom prst="rtTriangle">
            <a:avLst/>
          </a:prstGeom>
          <a:solidFill>
            <a:srgbClr val="6C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oogle Shape;14;p1" descr="Twitter Logo">
            <a:extLst>
              <a:ext uri="{FF2B5EF4-FFF2-40B4-BE49-F238E27FC236}">
                <a16:creationId xmlns:a16="http://schemas.microsoft.com/office/drawing/2014/main" id="{EC201EB0-A09D-4432-9B2A-E41449CCF4AC}"/>
              </a:ext>
            </a:extLst>
          </p:cNvPr>
          <p:cNvPicPr preferRelativeResize="0"/>
          <p:nvPr userDrawn="1"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463795" y="6248021"/>
            <a:ext cx="551457" cy="4485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335110E8-8E9B-4559-A061-13D62B1A4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66296" y="5881212"/>
            <a:ext cx="984353" cy="984353"/>
          </a:xfrm>
          <a:prstGeom prst="rtTriangle">
            <a:avLst/>
          </a:prstGeom>
          <a:solidFill>
            <a:srgbClr val="6C9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oogle Shape;13;p1" descr="Website logo">
            <a:extLst>
              <a:ext uri="{FF2B5EF4-FFF2-40B4-BE49-F238E27FC236}">
                <a16:creationId xmlns:a16="http://schemas.microsoft.com/office/drawing/2014/main" id="{758BB0C0-5177-44EB-B0CE-2212C01CEB08}"/>
              </a:ext>
            </a:extLst>
          </p:cNvPr>
          <p:cNvPicPr preferRelativeResize="0"/>
          <p:nvPr userDrawn="1"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152681" y="6146034"/>
            <a:ext cx="415636" cy="48280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mailto:wam@ahead.ie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ahead.ie/wa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hyperlink" Target="https://ahead.ie/userfiles/files/shop/free/TheWAMProgrammeStatistics2020_spreads.pdf" TargetMode="External"/><Relationship Id="rId10" Type="http://schemas.openxmlformats.org/officeDocument/2006/relationships/hyperlink" Target="https://ahead.ie/ally-ship" TargetMode="External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XQj9boMXEQ" TargetMode="External"/><Relationship Id="rId4" Type="http://schemas.openxmlformats.org/officeDocument/2006/relationships/hyperlink" Target="https://www.youtube.com/watch?v=YXQj9boMXEQ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508" y="1050880"/>
            <a:ext cx="7048870" cy="1821028"/>
          </a:xfrm>
        </p:spPr>
        <p:txBody>
          <a:bodyPr>
            <a:normAutofit fontScale="90000"/>
          </a:bodyPr>
          <a:lstStyle/>
          <a:p>
            <a:pPr algn="r"/>
            <a:r>
              <a:rPr lang="en-IE" dirty="0" err="1"/>
              <a:t>GetAHEAD</a:t>
            </a:r>
            <a:r>
              <a:rPr lang="en-IE" dirty="0"/>
              <a:t> &amp; WAM Programmes</a:t>
            </a:r>
            <a:br>
              <a:rPr lang="en-IE" dirty="0"/>
            </a:br>
            <a:r>
              <a:rPr lang="en-IE" sz="2400" dirty="0"/>
              <a:t>Love Your Career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7750" y="3659188"/>
            <a:ext cx="6004264" cy="1655762"/>
          </a:xfrm>
        </p:spPr>
        <p:txBody>
          <a:bodyPr>
            <a:normAutofit/>
          </a:bodyPr>
          <a:lstStyle/>
          <a:p>
            <a:pPr algn="r"/>
            <a:br>
              <a:rPr lang="en-GB" dirty="0"/>
            </a:br>
            <a:r>
              <a:rPr lang="en-GB" dirty="0"/>
              <a:t>Hannah Kelly| </a:t>
            </a:r>
          </a:p>
          <a:p>
            <a:pPr algn="r"/>
            <a:r>
              <a:rPr lang="en-IE" dirty="0"/>
              <a:t>Student &amp; Graduate Engagement Officer</a:t>
            </a:r>
          </a:p>
          <a:p>
            <a:pPr algn="r"/>
            <a:endParaRPr lang="en-IE" dirty="0"/>
          </a:p>
          <a:p>
            <a:endParaRPr lang="en-IE" dirty="0"/>
          </a:p>
        </p:txBody>
      </p:sp>
      <p:pic>
        <p:nvPicPr>
          <p:cNvPr id="5" name="Picture 4" descr="Diverse group of learners">
            <a:extLst>
              <a:ext uri="{FF2B5EF4-FFF2-40B4-BE49-F238E27FC236}">
                <a16:creationId xmlns:a16="http://schemas.microsoft.com/office/drawing/2014/main" id="{CE09BBF5-3636-4DDA-B390-9B7842EAC4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1" y="937912"/>
            <a:ext cx="3493036" cy="204696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39CC0-D4C8-4657-8E07-72612A1BA05A}"/>
              </a:ext>
            </a:extLst>
          </p:cNvPr>
          <p:cNvCxnSpPr/>
          <p:nvPr/>
        </p:nvCxnSpPr>
        <p:spPr>
          <a:xfrm>
            <a:off x="7410450" y="1028700"/>
            <a:ext cx="0" cy="447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15" y="3366673"/>
            <a:ext cx="2604270" cy="1697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807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 voucher has the One for All logo and lists many of the outlets it can be used in such as Penneys, Woodies, Just Eat and more." title="Photo of a One for All Vouch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76" y="1717242"/>
            <a:ext cx="4332318" cy="2599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7418" y="100584"/>
            <a:ext cx="9938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rgbClr val="177171"/>
                </a:solidFill>
                <a:latin typeface="Tw Cen MT" panose="020B0602020104020603" pitchFamily="34" charset="0"/>
              </a:rPr>
              <a:t>Join the World of Work with #</a:t>
            </a:r>
            <a:r>
              <a:rPr lang="en-IE" sz="4400" dirty="0" err="1">
                <a:solidFill>
                  <a:srgbClr val="177171"/>
                </a:solidFill>
                <a:latin typeface="Tw Cen MT" panose="020B0602020104020603" pitchFamily="34" charset="0"/>
              </a:rPr>
              <a:t>WAMWorks</a:t>
            </a:r>
            <a:endParaRPr lang="en-IE" sz="4400" dirty="0">
              <a:solidFill>
                <a:srgbClr val="177171"/>
              </a:solidFill>
              <a:latin typeface="Tw Cen MT" panose="020B0602020104020603" pitchFamily="34" charset="0"/>
            </a:endParaRPr>
          </a:p>
          <a:p>
            <a:r>
              <a:rPr lang="en-IE" sz="2800" dirty="0">
                <a:solidFill>
                  <a:srgbClr val="177171"/>
                </a:solidFill>
                <a:latin typeface="Tw Cen MT" panose="020B0602020104020603" pitchFamily="34" charset="0"/>
              </a:rPr>
              <a:t>Mentored, paid work for graduates</a:t>
            </a:r>
            <a:endParaRPr lang="en-IE" sz="2800" dirty="0"/>
          </a:p>
        </p:txBody>
      </p:sp>
      <p:sp>
        <p:nvSpPr>
          <p:cNvPr id="3" name="Rectangle 2"/>
          <p:cNvSpPr/>
          <p:nvPr/>
        </p:nvSpPr>
        <p:spPr>
          <a:xfrm>
            <a:off x="390456" y="1575233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Have a disability, specific learning difficulty or mental health condition</a:t>
            </a: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Have (or will soon have) a Level 6 qualification or above</a:t>
            </a:r>
          </a:p>
          <a:p>
            <a:pPr marL="342900" lvl="0" indent="-34290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GB" sz="2400" dirty="0"/>
              <a:t>Ready to undertake a full-time, graduate level role</a:t>
            </a:r>
          </a:p>
          <a:p>
            <a:pPr lvl="0">
              <a:lnSpc>
                <a:spcPct val="110000"/>
              </a:lnSpc>
            </a:pPr>
            <a:endParaRPr lang="en-GB" sz="2400" dirty="0"/>
          </a:p>
          <a:p>
            <a:pPr lvl="0">
              <a:lnSpc>
                <a:spcPct val="110000"/>
              </a:lnSpc>
            </a:pPr>
            <a:endParaRPr lang="en-GB" sz="2400" dirty="0"/>
          </a:p>
          <a:p>
            <a:pPr lvl="0">
              <a:lnSpc>
                <a:spcPct val="110000"/>
              </a:lnSpc>
            </a:pPr>
            <a:r>
              <a:rPr lang="en-GB" sz="2400" dirty="0"/>
              <a:t>Be in with a chance to win a One4all voucher if you register before 23</a:t>
            </a:r>
            <a:r>
              <a:rPr lang="en-GB" sz="2400" baseline="30000" dirty="0"/>
              <a:t>rd</a:t>
            </a:r>
            <a:r>
              <a:rPr lang="en-GB" sz="2400" dirty="0"/>
              <a:t> January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852066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8811" y="215656"/>
            <a:ext cx="10515600" cy="1325563"/>
          </a:xfrm>
        </p:spPr>
        <p:txBody>
          <a:bodyPr/>
          <a:lstStyle/>
          <a:p>
            <a:r>
              <a:rPr lang="en-IE" dirty="0">
                <a:solidFill>
                  <a:srgbClr val="177171"/>
                </a:solidFill>
                <a:latin typeface="Tw Cen MT" panose="020B0602020104020603" pitchFamily="34" charset="0"/>
              </a:rPr>
              <a:t>Upcoming WAM Placements</a:t>
            </a:r>
            <a:endParaRPr lang="en-IE" dirty="0">
              <a:latin typeface="Tw Cen MT" panose="020B0602020104020603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823731"/>
              </p:ext>
            </p:extLst>
          </p:nvPr>
        </p:nvGraphicFramePr>
        <p:xfrm>
          <a:off x="227604" y="1399031"/>
          <a:ext cx="11558014" cy="2984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567">
                  <a:extLst>
                    <a:ext uri="{9D8B030D-6E8A-4147-A177-3AD203B41FA5}">
                      <a16:colId xmlns:a16="http://schemas.microsoft.com/office/drawing/2014/main" val="3563783315"/>
                    </a:ext>
                  </a:extLst>
                </a:gridCol>
                <a:gridCol w="2205596">
                  <a:extLst>
                    <a:ext uri="{9D8B030D-6E8A-4147-A177-3AD203B41FA5}">
                      <a16:colId xmlns:a16="http://schemas.microsoft.com/office/drawing/2014/main" val="379942638"/>
                    </a:ext>
                  </a:extLst>
                </a:gridCol>
                <a:gridCol w="2502617">
                  <a:extLst>
                    <a:ext uri="{9D8B030D-6E8A-4147-A177-3AD203B41FA5}">
                      <a16:colId xmlns:a16="http://schemas.microsoft.com/office/drawing/2014/main" val="434409692"/>
                    </a:ext>
                  </a:extLst>
                </a:gridCol>
                <a:gridCol w="2502617">
                  <a:extLst>
                    <a:ext uri="{9D8B030D-6E8A-4147-A177-3AD203B41FA5}">
                      <a16:colId xmlns:a16="http://schemas.microsoft.com/office/drawing/2014/main" val="796114557"/>
                    </a:ext>
                  </a:extLst>
                </a:gridCol>
                <a:gridCol w="2502617">
                  <a:extLst>
                    <a:ext uri="{9D8B030D-6E8A-4147-A177-3AD203B41FA5}">
                      <a16:colId xmlns:a16="http://schemas.microsoft.com/office/drawing/2014/main" val="3691090809"/>
                    </a:ext>
                  </a:extLst>
                </a:gridCol>
              </a:tblGrid>
              <a:tr h="367255">
                <a:tc>
                  <a:txBody>
                    <a:bodyPr/>
                    <a:lstStyle/>
                    <a:p>
                      <a:r>
                        <a:rPr lang="en-IE" sz="2000" dirty="0"/>
                        <a:t>Company</a:t>
                      </a:r>
                      <a:r>
                        <a:rPr lang="en-IE" sz="2000" baseline="0" dirty="0"/>
                        <a:t> </a:t>
                      </a:r>
                      <a:endParaRPr lang="en-IE" sz="2000" dirty="0"/>
                    </a:p>
                  </a:txBody>
                  <a:tcPr>
                    <a:solidFill>
                      <a:srgbClr val="2C59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Role</a:t>
                      </a:r>
                    </a:p>
                  </a:txBody>
                  <a:tcPr>
                    <a:solidFill>
                      <a:srgbClr val="2C59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Recruitment</a:t>
                      </a:r>
                    </a:p>
                  </a:txBody>
                  <a:tcPr>
                    <a:solidFill>
                      <a:srgbClr val="2C59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Start Date</a:t>
                      </a:r>
                    </a:p>
                  </a:txBody>
                  <a:tcPr>
                    <a:solidFill>
                      <a:srgbClr val="2C595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/>
                        <a:t>Location</a:t>
                      </a:r>
                    </a:p>
                  </a:txBody>
                  <a:tcPr>
                    <a:solidFill>
                      <a:srgbClr val="2C59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310577"/>
                  </a:ext>
                </a:extLst>
              </a:tr>
              <a:tr h="593258">
                <a:tc>
                  <a:txBody>
                    <a:bodyPr/>
                    <a:lstStyle/>
                    <a:p>
                      <a:r>
                        <a:rPr lang="en-IE" sz="2000" dirty="0" err="1"/>
                        <a:t>Optum</a:t>
                      </a:r>
                      <a:endParaRPr lang="en-IE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Tech Development Programme </a:t>
                      </a:r>
                      <a:endParaRPr lang="en-IE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February 23rd</a:t>
                      </a:r>
                      <a:endParaRPr lang="en-IE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September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Donegal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4617"/>
                  </a:ext>
                </a:extLst>
              </a:tr>
              <a:tr h="430019">
                <a:tc>
                  <a:txBody>
                    <a:bodyPr/>
                    <a:lstStyle/>
                    <a:p>
                      <a:r>
                        <a:rPr lang="en-IE" sz="2000" dirty="0"/>
                        <a:t>Civil Service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Multiple</a:t>
                      </a:r>
                      <a:r>
                        <a:rPr lang="en-IE" sz="20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roles</a:t>
                      </a:r>
                      <a:endParaRPr lang="en-IE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February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June 2022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Multiple Locations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129909"/>
                  </a:ext>
                </a:extLst>
              </a:tr>
              <a:tr h="367255">
                <a:tc>
                  <a:txBody>
                    <a:bodyPr/>
                    <a:lstStyle/>
                    <a:p>
                      <a:r>
                        <a:rPr lang="en-IE" sz="2000" dirty="0"/>
                        <a:t>Central</a:t>
                      </a:r>
                      <a:r>
                        <a:rPr lang="en-IE" sz="2000" baseline="0" dirty="0"/>
                        <a:t> Bank</a:t>
                      </a:r>
                      <a:endParaRPr lang="en-IE" sz="20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Grad Programme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September 2022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550927"/>
                  </a:ext>
                </a:extLst>
              </a:tr>
              <a:tr h="560895">
                <a:tc>
                  <a:txBody>
                    <a:bodyPr/>
                    <a:lstStyle/>
                    <a:p>
                      <a:r>
                        <a:rPr lang="en-IE" sz="2000" dirty="0"/>
                        <a:t>ESB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Multiple Roles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Ex Advertising June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September 2022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Dublin/Cork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194995"/>
                  </a:ext>
                </a:extLst>
              </a:tr>
              <a:tr h="560895">
                <a:tc>
                  <a:txBody>
                    <a:bodyPr/>
                    <a:lstStyle/>
                    <a:p>
                      <a:r>
                        <a:rPr lang="en-IE" sz="2000" dirty="0"/>
                        <a:t>Bank of Ireland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Grad</a:t>
                      </a:r>
                      <a:r>
                        <a:rPr lang="en-IE" sz="20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Programme</a:t>
                      </a:r>
                      <a:endParaRPr lang="en-IE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TBC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October</a:t>
                      </a:r>
                      <a:r>
                        <a:rPr lang="en-IE" sz="2000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 2022</a:t>
                      </a:r>
                      <a:endParaRPr lang="en-IE"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Dublin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02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76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812" y="287675"/>
            <a:ext cx="7370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>
                <a:solidFill>
                  <a:srgbClr val="177171"/>
                </a:solidFill>
                <a:latin typeface="Tw Cen MT" panose="020B0602020104020603" pitchFamily="34" charset="0"/>
              </a:rPr>
              <a:t>We know WAM Works!</a:t>
            </a:r>
            <a:endParaRPr lang="en-IE" sz="44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981200" y="1137903"/>
            <a:ext cx="8229600" cy="209012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E" dirty="0">
                <a:solidFill>
                  <a:srgbClr val="46948C"/>
                </a:solidFill>
              </a:rPr>
              <a:t>80% </a:t>
            </a:r>
            <a:r>
              <a:rPr lang="en-IE" dirty="0"/>
              <a:t>secured full-time work within 12 months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IE" dirty="0">
                <a:solidFill>
                  <a:srgbClr val="46948C"/>
                </a:solidFill>
              </a:rPr>
              <a:t>94% </a:t>
            </a:r>
            <a:r>
              <a:rPr lang="en-IE" dirty="0"/>
              <a:t>of graduates gained confidence in their ability to work in a mainstream environment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60932" y="3090867"/>
            <a:ext cx="7200800" cy="2545305"/>
            <a:chOff x="1907704" y="3717032"/>
            <a:chExt cx="4536504" cy="2545305"/>
          </a:xfrm>
        </p:grpSpPr>
        <p:sp>
          <p:nvSpPr>
            <p:cNvPr id="8" name="Double Bracket 7"/>
            <p:cNvSpPr/>
            <p:nvPr/>
          </p:nvSpPr>
          <p:spPr>
            <a:xfrm>
              <a:off x="1907704" y="4253276"/>
              <a:ext cx="4536504" cy="2009061"/>
            </a:xfrm>
            <a:prstGeom prst="bracketPair">
              <a:avLst/>
            </a:prstGeom>
            <a:ln w="57150">
              <a:solidFill>
                <a:srgbClr val="46948C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IE" sz="2800" i="1" dirty="0"/>
                <a:t>If it wasn’t for WAM, I would still be on the  </a:t>
              </a:r>
              <a:br>
                <a:rPr lang="en-IE" sz="2800" i="1" dirty="0"/>
              </a:br>
              <a:r>
                <a:rPr lang="en-IE" sz="2800" i="1" dirty="0"/>
                <a:t>    equivalent of the Disability Allowance which</a:t>
              </a:r>
              <a:br>
                <a:rPr lang="en-IE" sz="2800" i="1" dirty="0"/>
              </a:br>
              <a:r>
                <a:rPr lang="en-IE" sz="2800" i="1" dirty="0"/>
                <a:t>    is €188 a week….</a:t>
              </a:r>
            </a:p>
            <a:p>
              <a:r>
                <a:rPr lang="en-IE" sz="2800" dirty="0"/>
                <a:t>		      			 </a:t>
              </a:r>
              <a:r>
                <a:rPr lang="en-IE" sz="1600" dirty="0"/>
                <a:t>(WAM Graduate)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23728" y="3717032"/>
              <a:ext cx="3869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 dirty="0">
                  <a:solidFill>
                    <a:srgbClr val="46948C"/>
                  </a:solidFill>
                </a:rPr>
                <a:t>“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0800000">
              <a:off x="5826249" y="4938898"/>
              <a:ext cx="3869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 dirty="0">
                  <a:solidFill>
                    <a:srgbClr val="46948C"/>
                  </a:solidFill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09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670" y="304535"/>
            <a:ext cx="8282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400" dirty="0">
                <a:solidFill>
                  <a:srgbClr val="177171"/>
                </a:solidFill>
                <a:latin typeface="Tw Cen MT" panose="020B0602020104020603" pitchFamily="34" charset="0"/>
              </a:rPr>
              <a:t>WAM Contact details and more info</a:t>
            </a:r>
            <a:endParaRPr lang="en-IE" sz="4400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556" y="1251707"/>
            <a:ext cx="10568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b="1" dirty="0">
                <a:latin typeface="Tw Cen MT" panose="020B0602020104020603" pitchFamily="34" charset="0"/>
              </a:rPr>
              <a:t>Website</a:t>
            </a:r>
            <a:r>
              <a:rPr lang="en-IE" dirty="0">
                <a:latin typeface="Tw Cen MT" panose="020B0602020104020603" pitchFamily="34" charset="0"/>
              </a:rPr>
              <a:t> </a:t>
            </a:r>
            <a:r>
              <a:rPr lang="en-IE" dirty="0">
                <a:latin typeface="Tw Cen MT" panose="020B0602020104020603" pitchFamily="34" charset="0"/>
                <a:hlinkClick r:id="rId2"/>
              </a:rPr>
              <a:t>www.ahead.ie/wam</a:t>
            </a:r>
            <a:r>
              <a:rPr lang="en-IE" dirty="0">
                <a:latin typeface="Tw Cen MT" panose="020B0602020104020603" pitchFamily="34" charset="0"/>
              </a:rPr>
              <a:t> 	|   	</a:t>
            </a:r>
            <a:r>
              <a:rPr lang="en-IE" b="1" dirty="0">
                <a:latin typeface="Tw Cen MT" panose="020B0602020104020603" pitchFamily="34" charset="0"/>
              </a:rPr>
              <a:t>Email</a:t>
            </a:r>
            <a:r>
              <a:rPr lang="en-IE" dirty="0">
                <a:latin typeface="Tw Cen MT" panose="020B0602020104020603" pitchFamily="34" charset="0"/>
              </a:rPr>
              <a:t> </a:t>
            </a:r>
            <a:r>
              <a:rPr lang="en-IE" dirty="0">
                <a:latin typeface="Tw Cen MT" panose="020B0602020104020603" pitchFamily="34" charset="0"/>
                <a:hlinkClick r:id="rId3"/>
              </a:rPr>
              <a:t>wam@ahead.ie</a:t>
            </a:r>
            <a:r>
              <a:rPr lang="en-IE" dirty="0">
                <a:latin typeface="Tw Cen MT" panose="020B0602020104020603" pitchFamily="34" charset="0"/>
              </a:rPr>
              <a:t>  		| </a:t>
            </a:r>
            <a:r>
              <a:rPr lang="en-IE" b="1" dirty="0">
                <a:latin typeface="Tw Cen MT" panose="020B0602020104020603" pitchFamily="34" charset="0"/>
              </a:rPr>
              <a:t>Phone	</a:t>
            </a:r>
            <a:r>
              <a:rPr lang="en-IE" dirty="0">
                <a:latin typeface="Tw Cen MT" panose="020B0602020104020603" pitchFamily="34" charset="0"/>
              </a:rPr>
              <a:t>01 716 8844</a:t>
            </a:r>
          </a:p>
        </p:txBody>
      </p:sp>
      <p:grpSp>
        <p:nvGrpSpPr>
          <p:cNvPr id="4" name="Group 3" descr="Image of the front cover of the WAM Programme Statistics report. " title="WAM Programme Statistics"/>
          <p:cNvGrpSpPr/>
          <p:nvPr/>
        </p:nvGrpSpPr>
        <p:grpSpPr>
          <a:xfrm>
            <a:off x="2017466" y="1798770"/>
            <a:ext cx="2732314" cy="2250063"/>
            <a:chOff x="5653981" y="808831"/>
            <a:chExt cx="4728728" cy="3495257"/>
          </a:xfrm>
        </p:grpSpPr>
        <p:pic>
          <p:nvPicPr>
            <p:cNvPr id="5" name="Picture 4" title="WAM Programme 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0242" y="808831"/>
              <a:ext cx="2030420" cy="288483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653981" y="3730366"/>
              <a:ext cx="4728728" cy="57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hlinkClick r:id="rId5"/>
                </a:rPr>
                <a:t>WAM Programme Statistics</a:t>
              </a:r>
              <a:endParaRPr lang="en-IE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5616" y="4384105"/>
            <a:ext cx="11353800" cy="1480549"/>
            <a:chOff x="0" y="4263390"/>
            <a:chExt cx="12192000" cy="1568446"/>
          </a:xfrm>
        </p:grpSpPr>
        <p:pic>
          <p:nvPicPr>
            <p:cNvPr id="14" name="Picture 13" descr="A series of photographs from WAM events showing people at a conference, a powerpoint, awards and people posing with an AHEAD sign. " title="Photographer from WAM Events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263390"/>
              <a:ext cx="3203974" cy="156844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/>
            <a:srcRect l="7961"/>
            <a:stretch/>
          </p:blipFill>
          <p:spPr>
            <a:xfrm>
              <a:off x="6160770" y="4263390"/>
              <a:ext cx="2948668" cy="156844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142096" y="4263390"/>
              <a:ext cx="3049904" cy="155884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50876" y="4263390"/>
              <a:ext cx="2837741" cy="1568446"/>
            </a:xfrm>
            <a:prstGeom prst="rect">
              <a:avLst/>
            </a:prstGeom>
          </p:spPr>
        </p:pic>
      </p:grpSp>
      <p:pic>
        <p:nvPicPr>
          <p:cNvPr id="20" name="Picture 19" descr="Image of the logo for AllyShip and accessiblity hub for third level. " title="AllyShip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49" y="2331682"/>
            <a:ext cx="2087992" cy="104399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03009" y="3676062"/>
            <a:ext cx="227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10"/>
              </a:rPr>
              <a:t>Ally Ship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4045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77171"/>
                </a:solidFill>
                <a:latin typeface="Tw Cen MT" panose="020B0602020104020603" pitchFamily="34" charset="0"/>
              </a:rPr>
              <a:t>Agenda</a:t>
            </a:r>
            <a:endParaRPr lang="en-IE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993"/>
            <a:ext cx="10515600" cy="3991708"/>
          </a:xfrm>
        </p:spPr>
        <p:txBody>
          <a:bodyPr/>
          <a:lstStyle/>
          <a:p>
            <a:r>
              <a:rPr lang="en-IE" dirty="0"/>
              <a:t>What is WAM/</a:t>
            </a:r>
            <a:r>
              <a:rPr lang="en-IE" dirty="0" err="1"/>
              <a:t>GetAHEAD</a:t>
            </a:r>
            <a:r>
              <a:rPr lang="en-IE" dirty="0"/>
              <a:t>?</a:t>
            </a:r>
          </a:p>
          <a:p>
            <a:r>
              <a:rPr lang="en-GB" dirty="0"/>
              <a:t>Benefits for Graduates </a:t>
            </a:r>
          </a:p>
          <a:p>
            <a:r>
              <a:rPr lang="en-GB" dirty="0"/>
              <a:t>Benefits for Employers</a:t>
            </a:r>
          </a:p>
          <a:p>
            <a:r>
              <a:rPr lang="en-GB" dirty="0"/>
              <a:t>WAM Database </a:t>
            </a:r>
          </a:p>
          <a:p>
            <a:r>
              <a:rPr lang="en-IE" dirty="0"/>
              <a:t>Upcoming WAM Placements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8738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928953" y="499722"/>
            <a:ext cx="10295793" cy="1097396"/>
          </a:xfrm>
          <a:prstGeom prst="roundRect">
            <a:avLst/>
          </a:prstGeom>
          <a:solidFill>
            <a:srgbClr val="17717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50274" y="4123508"/>
            <a:ext cx="2952206" cy="10280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dirty="0">
              <a:solidFill>
                <a:srgbClr val="17717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386251" y="4315097"/>
            <a:ext cx="5651863" cy="99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I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12333" y="790833"/>
            <a:ext cx="2357282" cy="5229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760611" y="830327"/>
            <a:ext cx="4512908" cy="506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E" dirty="0">
                <a:solidFill>
                  <a:schemeClr val="bg1"/>
                </a:solidFill>
              </a:rPr>
              <a:t>Shaping an inclusive future where students </a:t>
            </a:r>
            <a:br>
              <a:rPr lang="en-IE" dirty="0">
                <a:solidFill>
                  <a:schemeClr val="bg1"/>
                </a:solidFill>
              </a:rPr>
            </a:br>
            <a:r>
              <a:rPr lang="en-IE" dirty="0">
                <a:solidFill>
                  <a:schemeClr val="bg1"/>
                </a:solidFill>
              </a:rPr>
              <a:t>and learners with disabilities can succeed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56231" y="737039"/>
            <a:ext cx="13907" cy="59366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reating inclusive environments in education and employment for people with disabilities" title="AHEAD Logo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678856"/>
            <a:ext cx="2752258" cy="7462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49546" y="21618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E" sz="2400" b="1" dirty="0">
                <a:solidFill>
                  <a:srgbClr val="177171"/>
                </a:solidFill>
              </a:rPr>
              <a:t>W</a:t>
            </a:r>
            <a:r>
              <a:rPr lang="en-IE" sz="2400" b="1" dirty="0"/>
              <a:t>illing, </a:t>
            </a:r>
            <a:r>
              <a:rPr lang="en-IE" sz="2400" b="1" dirty="0">
                <a:solidFill>
                  <a:srgbClr val="177171"/>
                </a:solidFill>
              </a:rPr>
              <a:t>A</a:t>
            </a:r>
            <a:r>
              <a:rPr lang="en-IE" sz="2400" b="1" dirty="0"/>
              <a:t>ble, </a:t>
            </a:r>
            <a:r>
              <a:rPr lang="en-IE" sz="2400" b="1" dirty="0">
                <a:solidFill>
                  <a:srgbClr val="177171"/>
                </a:solidFill>
              </a:rPr>
              <a:t>M</a:t>
            </a:r>
            <a:r>
              <a:rPr lang="en-IE" sz="2400" b="1" dirty="0"/>
              <a:t>entoring</a:t>
            </a:r>
            <a:br>
              <a:rPr lang="en-IE" sz="2400" b="1" dirty="0"/>
            </a:br>
            <a:r>
              <a:rPr lang="en-IE" sz="2400" dirty="0"/>
              <a:t>…ensuring employers understand disability</a:t>
            </a:r>
          </a:p>
        </p:txBody>
      </p:sp>
      <p:pic>
        <p:nvPicPr>
          <p:cNvPr id="16" name="Picture 15" title="WAM Logo 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46" y="1960430"/>
            <a:ext cx="1638687" cy="111317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40166" y="3275056"/>
            <a:ext cx="104733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The WAM Programme was established in 2005 and is currently funded by the Department of Social Protection. The central objective of WAM is to </a:t>
            </a:r>
            <a:r>
              <a:rPr lang="en-GB" sz="2200" b="1" dirty="0"/>
              <a:t>widen access to employment</a:t>
            </a:r>
            <a:r>
              <a:rPr lang="en-GB" sz="2200" dirty="0"/>
              <a:t> for graduates with disabilities while working with and </a:t>
            </a:r>
            <a:r>
              <a:rPr lang="en-GB" sz="2200" b="1" dirty="0"/>
              <a:t>supporting employers to create more inclusive </a:t>
            </a:r>
            <a:r>
              <a:rPr lang="en-GB" sz="2200" dirty="0"/>
              <a:t>workplaces.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We set to achieve this strategically primarily through our work placement programme; over </a:t>
            </a:r>
            <a:r>
              <a:rPr lang="en-GB" sz="2200" b="1" dirty="0"/>
              <a:t>550 placements secured </a:t>
            </a:r>
            <a:r>
              <a:rPr lang="en-GB" sz="2200" dirty="0"/>
              <a:t>to date in both the public and private sector. </a:t>
            </a:r>
          </a:p>
        </p:txBody>
      </p:sp>
    </p:spTree>
    <p:extLst>
      <p:ext uri="{BB962C8B-B14F-4D97-AF65-F5344CB8AC3E}">
        <p14:creationId xmlns:p14="http://schemas.microsoft.com/office/powerpoint/2010/main" val="267312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06361" y="135141"/>
            <a:ext cx="10515600" cy="1325563"/>
          </a:xfrm>
        </p:spPr>
        <p:txBody>
          <a:bodyPr>
            <a:normAutofit/>
          </a:bodyPr>
          <a:lstStyle/>
          <a:p>
            <a:r>
              <a:rPr lang="en-IE" sz="4000" dirty="0" err="1"/>
              <a:t>GetAHEAD</a:t>
            </a:r>
            <a:r>
              <a:rPr lang="en-IE" sz="4000" dirty="0"/>
              <a:t> Workshops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06361" y="1460704"/>
            <a:ext cx="6752968" cy="4841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Four upskilling workshops during the year: </a:t>
            </a:r>
          </a:p>
          <a:p>
            <a:pPr>
              <a:buFontTx/>
              <a:buChar char="-"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CV Building</a:t>
            </a:r>
          </a:p>
          <a:p>
            <a:pPr>
              <a:buFontTx/>
              <a:buChar char="-"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Reasonable Accommodation and AT</a:t>
            </a:r>
          </a:p>
          <a:p>
            <a:pPr>
              <a:buFontTx/>
              <a:buChar char="-"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Resilience </a:t>
            </a:r>
          </a:p>
          <a:p>
            <a:pPr>
              <a:buFontTx/>
              <a:buChar char="-"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Disclosure </a:t>
            </a:r>
          </a:p>
          <a:p>
            <a:pPr>
              <a:buFontTx/>
              <a:buChar char="-"/>
              <a:defRPr/>
            </a:pPr>
            <a:endParaRPr lang="en-GB" sz="2400" dirty="0">
              <a:solidFill>
                <a:schemeClr val="accent5">
                  <a:lumMod val="25000"/>
                </a:schemeClr>
              </a:solidFill>
              <a:latin typeface="+mn-lt"/>
            </a:endParaRPr>
          </a:p>
          <a:p>
            <a:pPr marL="0" indent="0">
              <a:buNone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Yearly </a:t>
            </a:r>
            <a:r>
              <a:rPr lang="en-GB" sz="2400" dirty="0" err="1">
                <a:solidFill>
                  <a:schemeClr val="accent5">
                    <a:lumMod val="25000"/>
                  </a:schemeClr>
                </a:solidFill>
                <a:latin typeface="+mn-lt"/>
              </a:rPr>
              <a:t>bootcamp</a:t>
            </a: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 with employers:</a:t>
            </a:r>
          </a:p>
          <a:p>
            <a:pPr>
              <a:buFontTx/>
              <a:buChar char="-"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Networking</a:t>
            </a:r>
          </a:p>
          <a:p>
            <a:pPr>
              <a:buFontTx/>
              <a:buChar char="-"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Assessment Centres</a:t>
            </a:r>
          </a:p>
          <a:p>
            <a:pPr>
              <a:buFontTx/>
              <a:buChar char="-"/>
              <a:defRPr/>
            </a:pPr>
            <a:r>
              <a:rPr lang="en-GB" sz="2400" dirty="0">
                <a:solidFill>
                  <a:schemeClr val="accent5">
                    <a:lumMod val="25000"/>
                  </a:schemeClr>
                </a:solidFill>
                <a:latin typeface="+mn-lt"/>
              </a:rPr>
              <a:t>LinkedIn</a:t>
            </a:r>
          </a:p>
          <a:p>
            <a:pPr>
              <a:defRPr/>
            </a:pPr>
            <a:endParaRPr lang="en-GB" sz="2400" dirty="0">
              <a:solidFill>
                <a:srgbClr val="002060"/>
              </a:solidFill>
              <a:latin typeface="+mn-lt"/>
            </a:endParaRPr>
          </a:p>
          <a:p>
            <a:pPr>
              <a:defRPr/>
            </a:pP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547" y="1681316"/>
            <a:ext cx="3405414" cy="35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9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8629687"/>
              </p:ext>
            </p:extLst>
          </p:nvPr>
        </p:nvGraphicFramePr>
        <p:xfrm>
          <a:off x="1962748" y="348202"/>
          <a:ext cx="7534984" cy="521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6759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XQj9boMXE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89729" y="1043499"/>
            <a:ext cx="7302588" cy="4107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90324" y="5285673"/>
            <a:ext cx="5101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>
                <a:hlinkClick r:id="rId4"/>
              </a:rPr>
              <a:t>https://www.youtube.com/watch?v=YXQj9boMXEQ</a:t>
            </a:r>
            <a:r>
              <a:rPr lang="en-IE"/>
              <a:t> 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2936829" y="139590"/>
            <a:ext cx="5808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IE" sz="4400" b="1" dirty="0">
                <a:solidFill>
                  <a:srgbClr val="46948C"/>
                </a:solidFill>
              </a:rPr>
              <a:t>W</a:t>
            </a:r>
            <a:r>
              <a:rPr lang="en-IE" sz="4400" dirty="0"/>
              <a:t>illing, </a:t>
            </a:r>
            <a:r>
              <a:rPr lang="en-IE" sz="4400" b="1" dirty="0">
                <a:solidFill>
                  <a:srgbClr val="46948C"/>
                </a:solidFill>
              </a:rPr>
              <a:t>A</a:t>
            </a:r>
            <a:r>
              <a:rPr lang="en-IE" sz="4400" dirty="0"/>
              <a:t>ble, </a:t>
            </a:r>
            <a:r>
              <a:rPr lang="en-IE" sz="4400" b="1" dirty="0">
                <a:solidFill>
                  <a:srgbClr val="46948C"/>
                </a:solidFill>
              </a:rPr>
              <a:t>M</a:t>
            </a:r>
            <a:r>
              <a:rPr lang="en-IE" sz="4400" dirty="0"/>
              <a:t>entoring</a:t>
            </a:r>
          </a:p>
        </p:txBody>
      </p:sp>
    </p:spTree>
    <p:extLst>
      <p:ext uri="{BB962C8B-B14F-4D97-AF65-F5344CB8AC3E}">
        <p14:creationId xmlns:p14="http://schemas.microsoft.com/office/powerpoint/2010/main" val="51087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837" y="1230623"/>
            <a:ext cx="59465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Upskilling workshops with </a:t>
            </a:r>
            <a:r>
              <a:rPr lang="en-GB" sz="2400" dirty="0" err="1"/>
              <a:t>GetAHEAD</a:t>
            </a:r>
            <a:endParaRPr lang="en-GB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 Paid work experience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Career development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A safe space to disclose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A comprehensive Needs Assessment to identify supports in the workplace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Support of a company mentor on site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Ongoing support from WAM throughout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Enrolment into WAM’s online course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400" dirty="0"/>
              <a:t>Improved confidence</a:t>
            </a:r>
            <a:endParaRPr lang="en-IE" sz="2400" dirty="0"/>
          </a:p>
        </p:txBody>
      </p:sp>
      <p:sp>
        <p:nvSpPr>
          <p:cNvPr id="3" name="Rectangle 2"/>
          <p:cNvSpPr/>
          <p:nvPr/>
        </p:nvSpPr>
        <p:spPr>
          <a:xfrm>
            <a:off x="507023" y="369249"/>
            <a:ext cx="44464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srgbClr val="177171"/>
                </a:solidFill>
                <a:latin typeface="Tw Cen MT" panose="020B0602020104020603" pitchFamily="34" charset="0"/>
              </a:rPr>
              <a:t>Graduate Benefits </a:t>
            </a:r>
            <a:endParaRPr lang="en-IE" sz="4400" dirty="0">
              <a:latin typeface="Tw Cen MT" panose="020B0602020104020603" pitchFamily="34" charset="0"/>
            </a:endParaRPr>
          </a:p>
        </p:txBody>
      </p:sp>
      <p:pic>
        <p:nvPicPr>
          <p:cNvPr id="4" name="Picture 3" descr="Logos from companies that WAM have worked with. &#10;Including publicjobs.ie Pfizer, Salesforce, Bank of Ireland, Mercer, Diageo, Facebook" title="Image with company logo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069" y="369249"/>
            <a:ext cx="5315958" cy="529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177171"/>
                </a:solidFill>
                <a:latin typeface="Tw Cen MT" panose="020B0602020104020603" pitchFamily="34" charset="0"/>
              </a:rPr>
              <a:t>Benefits for Employers</a:t>
            </a:r>
            <a:endParaRPr lang="en-IE" dirty="0">
              <a:solidFill>
                <a:srgbClr val="42879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993"/>
            <a:ext cx="10515600" cy="3991708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E" dirty="0"/>
              <a:t>Disability proofing HR and recruitment practices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E" dirty="0"/>
              <a:t>Access to our graduate database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E" dirty="0"/>
              <a:t>Training for HR staff and line managers on disability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E" dirty="0"/>
              <a:t>A safe space to ask questions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E" dirty="0"/>
              <a:t>A comprehensive needs assessment recommending supports to be put in place</a:t>
            </a:r>
          </a:p>
          <a:p>
            <a:pPr lvl="0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IE" dirty="0"/>
              <a:t>Advise on workplace supports and accommodations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8170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taken from wesbite of WAM Database account. &#10;" title="WAM Data Base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820" y="870161"/>
            <a:ext cx="5144998" cy="4522991"/>
          </a:xfrm>
          <a:prstGeom prst="rect">
            <a:avLst/>
          </a:prstGeom>
        </p:spPr>
      </p:pic>
      <p:pic>
        <p:nvPicPr>
          <p:cNvPr id="5" name="Picture 4" descr="Image of webpage for database account. The section instruction the users on how to ask a question through the website. " title="WAM Database account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554" y="870161"/>
            <a:ext cx="2947190" cy="48997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02820" y="0"/>
            <a:ext cx="7370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4400" dirty="0" err="1">
                <a:solidFill>
                  <a:srgbClr val="177171"/>
                </a:solidFill>
                <a:latin typeface="Tw Cen MT" panose="020B0602020104020603" pitchFamily="34" charset="0"/>
              </a:rPr>
              <a:t>WAMWorks</a:t>
            </a:r>
            <a:r>
              <a:rPr lang="en-IE" sz="4400" dirty="0">
                <a:solidFill>
                  <a:srgbClr val="177171"/>
                </a:solidFill>
                <a:latin typeface="Tw Cen MT" panose="020B0602020104020603" pitchFamily="34" charset="0"/>
              </a:rPr>
              <a:t> Database</a:t>
            </a:r>
            <a:endParaRPr lang="en-IE" sz="4400" dirty="0"/>
          </a:p>
        </p:txBody>
      </p:sp>
    </p:spTree>
    <p:extLst>
      <p:ext uri="{BB962C8B-B14F-4D97-AF65-F5344CB8AC3E}">
        <p14:creationId xmlns:p14="http://schemas.microsoft.com/office/powerpoint/2010/main" val="9799896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CxFb8A"/>
  <p:tag name="ARTICULATE_SLIDE_THUMBNAIL_REFRESH" val="1"/>
  <p:tag name="ARTICULATE_PROJECT_OPEN" val="0"/>
  <p:tag name="ARTICULATE_SLIDE_COUNT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BFEB847CA17B42A7E7D8E41D134027" ma:contentTypeVersion="17" ma:contentTypeDescription="Create a new document." ma:contentTypeScope="" ma:versionID="b4a358c5188599f3e448c765688e1f8a">
  <xsd:schema xmlns:xsd="http://www.w3.org/2001/XMLSchema" xmlns:xs="http://www.w3.org/2001/XMLSchema" xmlns:p="http://schemas.microsoft.com/office/2006/metadata/properties" xmlns:ns3="e69fed7e-6a5c-4706-9a39-d4ce0c78fb1a" targetNamespace="http://schemas.microsoft.com/office/2006/metadata/properties" ma:root="true" ma:fieldsID="68ebcaf6f35996324422ca4fb4f9e396" ns3:_="">
    <xsd:import namespace="e69fed7e-6a5c-4706-9a39-d4ce0c78fb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UniqueSourceRef" minOccurs="0"/>
                <xsd:element ref="ns3:FileHash" minOccurs="0"/>
                <xsd:element ref="ns3:CloudMigrator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9fed7e-6a5c-4706-9a39-d4ce0c78fb1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UniqueSourceRef" ma:index="11" nillable="true" ma:displayName="UniqueSourceRef" ma:internalName="UniqueSourceRef">
      <xsd:simpleType>
        <xsd:restriction base="dms:Note">
          <xsd:maxLength value="255"/>
        </xsd:restriction>
      </xsd:simpleType>
    </xsd:element>
    <xsd:element name="FileHash" ma:index="12" nillable="true" ma:displayName="FileHash" ma:internalName="FileHash">
      <xsd:simpleType>
        <xsd:restriction base="dms:Note">
          <xsd:maxLength value="255"/>
        </xsd:restriction>
      </xsd:simpleType>
    </xsd:element>
    <xsd:element name="CloudMigratorVersion" ma:index="13" nillable="true" ma:displayName="CloudMigratorVersion" ma:internalName="CloudMigratorVersion">
      <xsd:simpleType>
        <xsd:restriction base="dms:Note">
          <xsd:maxLength value="255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eHash xmlns="e69fed7e-6a5c-4706-9a39-d4ce0c78fb1a" xsi:nil="true"/>
    <UniqueSourceRef xmlns="e69fed7e-6a5c-4706-9a39-d4ce0c78fb1a" xsi:nil="true"/>
    <CloudMigratorVersion xmlns="e69fed7e-6a5c-4706-9a39-d4ce0c78fb1a" xsi:nil="true"/>
  </documentManagement>
</p:properties>
</file>

<file path=customXml/itemProps1.xml><?xml version="1.0" encoding="utf-8"?>
<ds:datastoreItem xmlns:ds="http://schemas.openxmlformats.org/officeDocument/2006/customXml" ds:itemID="{D6358D7D-9683-4806-9794-59FF1E564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9fed7e-6a5c-4706-9a39-d4ce0c78fb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601B925-CDE7-441B-8C48-4A2F6E3314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5A9A9-E844-43F9-8853-8D25603B00D4}">
  <ds:schemaRefs>
    <ds:schemaRef ds:uri="http://schemas.microsoft.com/office/2006/metadata/properties"/>
    <ds:schemaRef ds:uri="http://schemas.openxmlformats.org/package/2006/metadata/core-properties"/>
    <ds:schemaRef ds:uri="e69fed7e-6a5c-4706-9a39-d4ce0c78fb1a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510</Words>
  <Application>Microsoft Office PowerPoint</Application>
  <PresentationFormat>Widescreen</PresentationFormat>
  <Paragraphs>104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Tw Cen MT</vt:lpstr>
      <vt:lpstr>Twentieth Century</vt:lpstr>
      <vt:lpstr>Wingdings</vt:lpstr>
      <vt:lpstr>Office Theme</vt:lpstr>
      <vt:lpstr>GetAHEAD &amp; WAM Programmes Love Your Career</vt:lpstr>
      <vt:lpstr>Agenda</vt:lpstr>
      <vt:lpstr>PowerPoint Presentation</vt:lpstr>
      <vt:lpstr>GetAHEAD Workshops</vt:lpstr>
      <vt:lpstr>PowerPoint Presentation</vt:lpstr>
      <vt:lpstr>PowerPoint Presentation</vt:lpstr>
      <vt:lpstr>PowerPoint Presentation</vt:lpstr>
      <vt:lpstr>Benefits for Employers</vt:lpstr>
      <vt:lpstr>PowerPoint Presentation</vt:lpstr>
      <vt:lpstr>PowerPoint Presentation</vt:lpstr>
      <vt:lpstr>Upcoming WAM Placements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Jennifer Mcconnell</cp:lastModifiedBy>
  <cp:revision>100</cp:revision>
  <dcterms:created xsi:type="dcterms:W3CDTF">2018-04-13T09:57:38Z</dcterms:created>
  <dcterms:modified xsi:type="dcterms:W3CDTF">2022-02-17T15:51:58Z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ContentTypeId">
    <vt:lpwstr>0x01010068BFEB847CA17B42A7E7D8E41D134027</vt:lpwstr>
  </property>
</Properties>
</file>