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26"/>
  </p:notesMasterIdLst>
  <p:handoutMasterIdLst>
    <p:handoutMasterId r:id="rId27"/>
  </p:handoutMasterIdLst>
  <p:sldIdLst>
    <p:sldId id="377" r:id="rId3"/>
    <p:sldId id="366" r:id="rId4"/>
    <p:sldId id="364" r:id="rId5"/>
    <p:sldId id="395" r:id="rId6"/>
    <p:sldId id="380" r:id="rId7"/>
    <p:sldId id="396" r:id="rId8"/>
    <p:sldId id="379" r:id="rId9"/>
    <p:sldId id="346" r:id="rId10"/>
    <p:sldId id="347" r:id="rId11"/>
    <p:sldId id="397" r:id="rId12"/>
    <p:sldId id="349" r:id="rId13"/>
    <p:sldId id="398" r:id="rId14"/>
    <p:sldId id="369" r:id="rId15"/>
    <p:sldId id="370" r:id="rId16"/>
    <p:sldId id="384" r:id="rId17"/>
    <p:sldId id="393" r:id="rId18"/>
    <p:sldId id="383" r:id="rId19"/>
    <p:sldId id="341" r:id="rId20"/>
    <p:sldId id="403" r:id="rId21"/>
    <p:sldId id="343" r:id="rId22"/>
    <p:sldId id="387" r:id="rId23"/>
    <p:sldId id="404" r:id="rId24"/>
    <p:sldId id="405" r:id="rId25"/>
  </p:sldIdLst>
  <p:sldSz cx="9144000" cy="6858000" type="screen4x3"/>
  <p:notesSz cx="6735763" cy="98663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90164" autoAdjust="0"/>
  </p:normalViewPr>
  <p:slideViewPr>
    <p:cSldViewPr>
      <p:cViewPr varScale="1">
        <p:scale>
          <a:sx n="84" d="100"/>
          <a:sy n="84" d="100"/>
        </p:scale>
        <p:origin x="60"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9" d="100"/>
          <a:sy n="79" d="100"/>
        </p:scale>
        <p:origin x="-3936" y="-84"/>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19565" cy="493868"/>
          </a:xfrm>
          <a:prstGeom prst="rect">
            <a:avLst/>
          </a:prstGeom>
          <a:noFill/>
          <a:ln w="9525">
            <a:noFill/>
            <a:miter lim="800000"/>
            <a:headEnd/>
            <a:tailEnd/>
          </a:ln>
          <a:effectLst/>
        </p:spPr>
        <p:txBody>
          <a:bodyPr vert="horz" wrap="square" lIns="90754" tIns="45377" rIns="90754" bIns="45377" numCol="1" anchor="t" anchorCtr="0" compatLnSpc="1">
            <a:prstTxWarp prst="textNoShape">
              <a:avLst/>
            </a:prstTxWarp>
          </a:bodyPr>
          <a:lstStyle>
            <a:lvl1pPr>
              <a:defRPr sz="1200"/>
            </a:lvl1pPr>
          </a:lstStyle>
          <a:p>
            <a:pPr>
              <a:defRPr/>
            </a:pPr>
            <a:endParaRPr lang="en-GB"/>
          </a:p>
        </p:txBody>
      </p:sp>
      <p:sp>
        <p:nvSpPr>
          <p:cNvPr id="44035" name="Rectangle 3"/>
          <p:cNvSpPr>
            <a:spLocks noGrp="1" noChangeArrowheads="1"/>
          </p:cNvSpPr>
          <p:nvPr>
            <p:ph type="dt" sz="quarter" idx="1"/>
          </p:nvPr>
        </p:nvSpPr>
        <p:spPr bwMode="auto">
          <a:xfrm>
            <a:off x="3814626" y="0"/>
            <a:ext cx="2919565" cy="493868"/>
          </a:xfrm>
          <a:prstGeom prst="rect">
            <a:avLst/>
          </a:prstGeom>
          <a:noFill/>
          <a:ln w="9525">
            <a:noFill/>
            <a:miter lim="800000"/>
            <a:headEnd/>
            <a:tailEnd/>
          </a:ln>
          <a:effectLst/>
        </p:spPr>
        <p:txBody>
          <a:bodyPr vert="horz" wrap="square" lIns="90754" tIns="45377" rIns="90754" bIns="45377" numCol="1" anchor="t" anchorCtr="0" compatLnSpc="1">
            <a:prstTxWarp prst="textNoShape">
              <a:avLst/>
            </a:prstTxWarp>
          </a:bodyPr>
          <a:lstStyle>
            <a:lvl1pPr algn="r">
              <a:defRPr sz="1200"/>
            </a:lvl1pPr>
          </a:lstStyle>
          <a:p>
            <a:pPr>
              <a:defRPr/>
            </a:pPr>
            <a:endParaRPr lang="en-GB"/>
          </a:p>
        </p:txBody>
      </p:sp>
      <p:sp>
        <p:nvSpPr>
          <p:cNvPr id="44036" name="Rectangle 4"/>
          <p:cNvSpPr>
            <a:spLocks noGrp="1" noChangeArrowheads="1"/>
          </p:cNvSpPr>
          <p:nvPr>
            <p:ph type="ftr" sz="quarter" idx="2"/>
          </p:nvPr>
        </p:nvSpPr>
        <p:spPr bwMode="auto">
          <a:xfrm>
            <a:off x="0" y="9370868"/>
            <a:ext cx="2919565" cy="493867"/>
          </a:xfrm>
          <a:prstGeom prst="rect">
            <a:avLst/>
          </a:prstGeom>
          <a:noFill/>
          <a:ln w="9525">
            <a:noFill/>
            <a:miter lim="800000"/>
            <a:headEnd/>
            <a:tailEnd/>
          </a:ln>
          <a:effectLst/>
        </p:spPr>
        <p:txBody>
          <a:bodyPr vert="horz" wrap="square" lIns="90754" tIns="45377" rIns="90754" bIns="45377" numCol="1" anchor="b" anchorCtr="0" compatLnSpc="1">
            <a:prstTxWarp prst="textNoShape">
              <a:avLst/>
            </a:prstTxWarp>
          </a:bodyPr>
          <a:lstStyle>
            <a:lvl1pPr>
              <a:defRPr sz="1200"/>
            </a:lvl1pPr>
          </a:lstStyle>
          <a:p>
            <a:pPr>
              <a:defRPr/>
            </a:pPr>
            <a:endParaRPr lang="en-GB"/>
          </a:p>
        </p:txBody>
      </p:sp>
      <p:sp>
        <p:nvSpPr>
          <p:cNvPr id="44037" name="Rectangle 5"/>
          <p:cNvSpPr>
            <a:spLocks noGrp="1" noChangeArrowheads="1"/>
          </p:cNvSpPr>
          <p:nvPr>
            <p:ph type="sldNum" sz="quarter" idx="3"/>
          </p:nvPr>
        </p:nvSpPr>
        <p:spPr bwMode="auto">
          <a:xfrm>
            <a:off x="3814626" y="9370868"/>
            <a:ext cx="2919565" cy="493867"/>
          </a:xfrm>
          <a:prstGeom prst="rect">
            <a:avLst/>
          </a:prstGeom>
          <a:noFill/>
          <a:ln w="9525">
            <a:noFill/>
            <a:miter lim="800000"/>
            <a:headEnd/>
            <a:tailEnd/>
          </a:ln>
          <a:effectLst/>
        </p:spPr>
        <p:txBody>
          <a:bodyPr vert="horz" wrap="square" lIns="90754" tIns="45377" rIns="90754" bIns="45377" numCol="1" anchor="b" anchorCtr="0" compatLnSpc="1">
            <a:prstTxWarp prst="textNoShape">
              <a:avLst/>
            </a:prstTxWarp>
          </a:bodyPr>
          <a:lstStyle>
            <a:lvl1pPr algn="r">
              <a:defRPr sz="1200"/>
            </a:lvl1pPr>
          </a:lstStyle>
          <a:p>
            <a:pPr>
              <a:defRPr/>
            </a:pPr>
            <a:fld id="{17BB2939-1137-4218-A285-1D7BA9FC2B9E}" type="slidenum">
              <a:rPr lang="en-GB"/>
              <a:pPr>
                <a:defRPr/>
              </a:pPr>
              <a:t>‹#›</a:t>
            </a:fld>
            <a:endParaRPr lang="en-GB"/>
          </a:p>
        </p:txBody>
      </p:sp>
    </p:spTree>
    <p:extLst>
      <p:ext uri="{BB962C8B-B14F-4D97-AF65-F5344CB8AC3E}">
        <p14:creationId xmlns:p14="http://schemas.microsoft.com/office/powerpoint/2010/main" val="4228118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9565" cy="493868"/>
          </a:xfrm>
          <a:prstGeom prst="rect">
            <a:avLst/>
          </a:prstGeom>
          <a:noFill/>
          <a:ln w="9525">
            <a:noFill/>
            <a:miter lim="800000"/>
            <a:headEnd/>
            <a:tailEnd/>
          </a:ln>
          <a:effectLst/>
        </p:spPr>
        <p:txBody>
          <a:bodyPr vert="horz" wrap="square" lIns="90754" tIns="45377" rIns="90754" bIns="45377" numCol="1" anchor="t" anchorCtr="0" compatLnSpc="1">
            <a:prstTxWarp prst="textNoShape">
              <a:avLst/>
            </a:prstTxWarp>
          </a:bodyPr>
          <a:lstStyle>
            <a:lvl1pPr>
              <a:defRPr sz="1200"/>
            </a:lvl1pPr>
          </a:lstStyle>
          <a:p>
            <a:pPr>
              <a:defRPr/>
            </a:pPr>
            <a:endParaRPr lang="en-GB"/>
          </a:p>
        </p:txBody>
      </p:sp>
      <p:sp>
        <p:nvSpPr>
          <p:cNvPr id="4099" name="Rectangle 3"/>
          <p:cNvSpPr>
            <a:spLocks noGrp="1" noChangeArrowheads="1"/>
          </p:cNvSpPr>
          <p:nvPr>
            <p:ph type="dt" idx="1"/>
          </p:nvPr>
        </p:nvSpPr>
        <p:spPr bwMode="auto">
          <a:xfrm>
            <a:off x="3814626" y="0"/>
            <a:ext cx="2919565" cy="493868"/>
          </a:xfrm>
          <a:prstGeom prst="rect">
            <a:avLst/>
          </a:prstGeom>
          <a:noFill/>
          <a:ln w="9525">
            <a:noFill/>
            <a:miter lim="800000"/>
            <a:headEnd/>
            <a:tailEnd/>
          </a:ln>
          <a:effectLst/>
        </p:spPr>
        <p:txBody>
          <a:bodyPr vert="horz" wrap="square" lIns="90754" tIns="45377" rIns="90754" bIns="45377" numCol="1" anchor="t" anchorCtr="0" compatLnSpc="1">
            <a:prstTxWarp prst="textNoShape">
              <a:avLst/>
            </a:prstTxWarp>
          </a:bodyPr>
          <a:lstStyle>
            <a:lvl1pPr algn="r">
              <a:defRPr sz="1200"/>
            </a:lvl1pPr>
          </a:lstStyle>
          <a:p>
            <a:pPr>
              <a:defRPr/>
            </a:pPr>
            <a:endParaRPr lang="en-GB"/>
          </a:p>
        </p:txBody>
      </p:sp>
      <p:sp>
        <p:nvSpPr>
          <p:cNvPr id="15364" name="Rectangle 4"/>
          <p:cNvSpPr>
            <a:spLocks noGrp="1" noRot="1" noChangeAspect="1" noChangeArrowheads="1" noTextEdit="1"/>
          </p:cNvSpPr>
          <p:nvPr>
            <p:ph type="sldImg" idx="2"/>
          </p:nvPr>
        </p:nvSpPr>
        <p:spPr bwMode="auto">
          <a:xfrm>
            <a:off x="903288" y="739775"/>
            <a:ext cx="4929187" cy="36988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3262" y="4687802"/>
            <a:ext cx="5389240" cy="4438499"/>
          </a:xfrm>
          <a:prstGeom prst="rect">
            <a:avLst/>
          </a:prstGeom>
          <a:noFill/>
          <a:ln w="9525">
            <a:noFill/>
            <a:miter lim="800000"/>
            <a:headEnd/>
            <a:tailEnd/>
          </a:ln>
          <a:effectLst/>
        </p:spPr>
        <p:txBody>
          <a:bodyPr vert="horz" wrap="square" lIns="90754" tIns="45377" rIns="90754" bIns="4537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370868"/>
            <a:ext cx="2919565" cy="493867"/>
          </a:xfrm>
          <a:prstGeom prst="rect">
            <a:avLst/>
          </a:prstGeom>
          <a:noFill/>
          <a:ln w="9525">
            <a:noFill/>
            <a:miter lim="800000"/>
            <a:headEnd/>
            <a:tailEnd/>
          </a:ln>
          <a:effectLst/>
        </p:spPr>
        <p:txBody>
          <a:bodyPr vert="horz" wrap="square" lIns="90754" tIns="45377" rIns="90754" bIns="45377" numCol="1" anchor="b" anchorCtr="0" compatLnSpc="1">
            <a:prstTxWarp prst="textNoShape">
              <a:avLst/>
            </a:prstTxWarp>
          </a:bodyPr>
          <a:lstStyle>
            <a:lvl1pPr>
              <a:defRPr sz="1200"/>
            </a:lvl1pPr>
          </a:lstStyle>
          <a:p>
            <a:pPr>
              <a:defRPr/>
            </a:pPr>
            <a:endParaRPr lang="en-GB"/>
          </a:p>
        </p:txBody>
      </p:sp>
      <p:sp>
        <p:nvSpPr>
          <p:cNvPr id="4103" name="Rectangle 7"/>
          <p:cNvSpPr>
            <a:spLocks noGrp="1" noChangeArrowheads="1"/>
          </p:cNvSpPr>
          <p:nvPr>
            <p:ph type="sldNum" sz="quarter" idx="5"/>
          </p:nvPr>
        </p:nvSpPr>
        <p:spPr bwMode="auto">
          <a:xfrm>
            <a:off x="3814626" y="9370868"/>
            <a:ext cx="2919565" cy="493867"/>
          </a:xfrm>
          <a:prstGeom prst="rect">
            <a:avLst/>
          </a:prstGeom>
          <a:noFill/>
          <a:ln w="9525">
            <a:noFill/>
            <a:miter lim="800000"/>
            <a:headEnd/>
            <a:tailEnd/>
          </a:ln>
          <a:effectLst/>
        </p:spPr>
        <p:txBody>
          <a:bodyPr vert="horz" wrap="square" lIns="90754" tIns="45377" rIns="90754" bIns="45377" numCol="1" anchor="b" anchorCtr="0" compatLnSpc="1">
            <a:prstTxWarp prst="textNoShape">
              <a:avLst/>
            </a:prstTxWarp>
          </a:bodyPr>
          <a:lstStyle>
            <a:lvl1pPr algn="r">
              <a:defRPr sz="1200"/>
            </a:lvl1pPr>
          </a:lstStyle>
          <a:p>
            <a:pPr>
              <a:defRPr/>
            </a:pPr>
            <a:fld id="{73FF7CE7-ABCB-4B1F-95B5-7035321D8087}" type="slidenum">
              <a:rPr lang="en-GB"/>
              <a:pPr>
                <a:defRPr/>
              </a:pPr>
              <a:t>‹#›</a:t>
            </a:fld>
            <a:endParaRPr lang="en-GB"/>
          </a:p>
        </p:txBody>
      </p:sp>
    </p:spTree>
    <p:extLst>
      <p:ext uri="{BB962C8B-B14F-4D97-AF65-F5344CB8AC3E}">
        <p14:creationId xmlns:p14="http://schemas.microsoft.com/office/powerpoint/2010/main" val="10913928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1</a:t>
            </a:fld>
            <a:endParaRPr lang="en-GB"/>
          </a:p>
        </p:txBody>
      </p:sp>
    </p:spTree>
    <p:extLst>
      <p:ext uri="{BB962C8B-B14F-4D97-AF65-F5344CB8AC3E}">
        <p14:creationId xmlns:p14="http://schemas.microsoft.com/office/powerpoint/2010/main" val="3068803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10</a:t>
            </a:fld>
            <a:endParaRPr lang="en-GB"/>
          </a:p>
        </p:txBody>
      </p:sp>
    </p:spTree>
    <p:extLst>
      <p:ext uri="{BB962C8B-B14F-4D97-AF65-F5344CB8AC3E}">
        <p14:creationId xmlns:p14="http://schemas.microsoft.com/office/powerpoint/2010/main" val="22350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11</a:t>
            </a:fld>
            <a:endParaRPr lang="en-GB"/>
          </a:p>
        </p:txBody>
      </p:sp>
    </p:spTree>
    <p:extLst>
      <p:ext uri="{BB962C8B-B14F-4D97-AF65-F5344CB8AC3E}">
        <p14:creationId xmlns:p14="http://schemas.microsoft.com/office/powerpoint/2010/main" val="22350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E4436C6-C6C6-354E-831A-5B95FA04349B}" type="slidenum">
              <a:rPr lang="en-US"/>
              <a:pPr/>
              <a:t>12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dirty="0"/>
              <a:t>Key</a:t>
            </a:r>
            <a:r>
              <a:rPr lang="en-US" baseline="0" dirty="0"/>
              <a:t> points</a:t>
            </a:r>
          </a:p>
          <a:p>
            <a:pPr eaLnBrk="1" hangingPunct="1"/>
            <a:r>
              <a:rPr lang="en-US" baseline="0" dirty="0"/>
              <a:t>This change is happening to us – our experience of these changes can help or hinder us. Becoming aware of how we are journeying through these transitions is key to managing them well. </a:t>
            </a:r>
          </a:p>
          <a:p>
            <a:pPr eaLnBrk="1" hangingPunct="1"/>
            <a:endParaRPr lang="en-US" baseline="0" dirty="0"/>
          </a:p>
          <a:p>
            <a:pPr eaLnBrk="1" hangingPunct="1"/>
            <a:r>
              <a:rPr lang="en-US" baseline="0" dirty="0"/>
              <a:t>Academic transition – we’ll speak about that a bit more later (see slide on difference between previous education and third level) ; key point for not is that there is a lot more responsibility and onus on the student to take control of their attendance and learning; if you’ve been out of education for a period of time you may need support with study skills; there is a whole new language – semesters; modules; learning outcomes; </a:t>
            </a:r>
            <a:r>
              <a:rPr lang="en-US" baseline="0" dirty="0" err="1"/>
              <a:t>etc</a:t>
            </a:r>
            <a:endParaRPr lang="en-US" baseline="0" dirty="0"/>
          </a:p>
          <a:p>
            <a:pPr eaLnBrk="1" hangingPunct="1"/>
            <a:endParaRPr lang="en-US" baseline="0" dirty="0"/>
          </a:p>
          <a:p>
            <a:pPr eaLnBrk="1" hangingPunct="1"/>
            <a:r>
              <a:rPr lang="en-US" baseline="0" dirty="0"/>
              <a:t>Personal and social – some students have to move out of home (some from abroad); into rented accommodation or digs; college is a new environment; travelling to college may require taking public transport over a longer distance; you may not have any of your school friends around and have to make new friends which may feel challenging; you may feel alone; you have to manage your own time (getting up on time; periods between lectures), workload and finances; cook for yourself; wash clothes etc.; you may have to </a:t>
            </a:r>
            <a:r>
              <a:rPr lang="en-US" baseline="0" dirty="0" err="1"/>
              <a:t>organise</a:t>
            </a:r>
            <a:r>
              <a:rPr lang="en-US" baseline="0" dirty="0"/>
              <a:t> </a:t>
            </a:r>
            <a:r>
              <a:rPr lang="en-US" baseline="0" dirty="0" err="1"/>
              <a:t>childminding</a:t>
            </a:r>
            <a:r>
              <a:rPr lang="en-US" baseline="0" dirty="0"/>
              <a:t> facilities; </a:t>
            </a:r>
          </a:p>
          <a:p>
            <a:pPr eaLnBrk="1" hangingPunct="1"/>
            <a:endParaRPr lang="en-US" baseline="0" dirty="0"/>
          </a:p>
          <a:p>
            <a:pPr eaLnBrk="1" hangingPunct="1"/>
            <a:r>
              <a:rPr lang="en-US" baseline="0" dirty="0"/>
              <a:t>Vocational: Many courses in DIT are quite vocationally oriented i.e. specifically geared towards industry professions ; The course may be different that you expected. you will </a:t>
            </a:r>
            <a:r>
              <a:rPr lang="en-US" baseline="0" dirty="0" err="1"/>
              <a:t>specialise</a:t>
            </a:r>
            <a:r>
              <a:rPr lang="en-US" baseline="0" dirty="0"/>
              <a:t> in subjects very early on; Some may have questions about the relationship of the subjects they are studying to what they thought they were getting into.  You may not know that kinds of roles people go into after graduation; </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13</a:t>
            </a:fld>
            <a:endParaRPr lang="en-GB"/>
          </a:p>
        </p:txBody>
      </p:sp>
    </p:spTree>
    <p:extLst>
      <p:ext uri="{BB962C8B-B14F-4D97-AF65-F5344CB8AC3E}">
        <p14:creationId xmlns:p14="http://schemas.microsoft.com/office/powerpoint/2010/main" val="2221677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14</a:t>
            </a:fld>
            <a:endParaRPr lang="en-GB"/>
          </a:p>
        </p:txBody>
      </p:sp>
    </p:spTree>
    <p:extLst>
      <p:ext uri="{BB962C8B-B14F-4D97-AF65-F5344CB8AC3E}">
        <p14:creationId xmlns:p14="http://schemas.microsoft.com/office/powerpoint/2010/main" val="2712721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15</a:t>
            </a:fld>
            <a:endParaRPr lang="en-GB"/>
          </a:p>
        </p:txBody>
      </p:sp>
    </p:spTree>
    <p:extLst>
      <p:ext uri="{BB962C8B-B14F-4D97-AF65-F5344CB8AC3E}">
        <p14:creationId xmlns:p14="http://schemas.microsoft.com/office/powerpoint/2010/main" val="3204337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altLang="en-US">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17</a:t>
            </a:fld>
            <a:endParaRPr lang="en-GB"/>
          </a:p>
        </p:txBody>
      </p:sp>
    </p:spTree>
    <p:extLst>
      <p:ext uri="{BB962C8B-B14F-4D97-AF65-F5344CB8AC3E}">
        <p14:creationId xmlns:p14="http://schemas.microsoft.com/office/powerpoint/2010/main" val="3494548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18</a:t>
            </a:fld>
            <a:endParaRPr lang="en-GB"/>
          </a:p>
        </p:txBody>
      </p:sp>
    </p:spTree>
    <p:extLst>
      <p:ext uri="{BB962C8B-B14F-4D97-AF65-F5344CB8AC3E}">
        <p14:creationId xmlns:p14="http://schemas.microsoft.com/office/powerpoint/2010/main" val="1945819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solidFill>
                  <a:prstClr val="black"/>
                </a:solidFill>
              </a:rPr>
              <a:pPr>
                <a:defRPr/>
              </a:pPr>
              <a:t>19</a:t>
            </a:fld>
            <a:endParaRPr lang="en-GB">
              <a:solidFill>
                <a:prstClr val="black"/>
              </a:solidFill>
            </a:endParaRPr>
          </a:p>
        </p:txBody>
      </p:sp>
    </p:spTree>
    <p:extLst>
      <p:ext uri="{BB962C8B-B14F-4D97-AF65-F5344CB8AC3E}">
        <p14:creationId xmlns:p14="http://schemas.microsoft.com/office/powerpoint/2010/main" val="5750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2</a:t>
            </a:fld>
            <a:endParaRPr lang="en-GB"/>
          </a:p>
        </p:txBody>
      </p:sp>
    </p:spTree>
    <p:extLst>
      <p:ext uri="{BB962C8B-B14F-4D97-AF65-F5344CB8AC3E}">
        <p14:creationId xmlns:p14="http://schemas.microsoft.com/office/powerpoint/2010/main" val="20294135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20</a:t>
            </a:fld>
            <a:endParaRPr lang="en-GB"/>
          </a:p>
        </p:txBody>
      </p:sp>
    </p:spTree>
    <p:extLst>
      <p:ext uri="{BB962C8B-B14F-4D97-AF65-F5344CB8AC3E}">
        <p14:creationId xmlns:p14="http://schemas.microsoft.com/office/powerpoint/2010/main" val="540624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21</a:t>
            </a:fld>
            <a:endParaRPr lang="en-GB"/>
          </a:p>
        </p:txBody>
      </p:sp>
    </p:spTree>
    <p:extLst>
      <p:ext uri="{BB962C8B-B14F-4D97-AF65-F5344CB8AC3E}">
        <p14:creationId xmlns:p14="http://schemas.microsoft.com/office/powerpoint/2010/main" val="236386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22</a:t>
            </a:fld>
            <a:endParaRPr lang="en-GB"/>
          </a:p>
        </p:txBody>
      </p:sp>
    </p:spTree>
    <p:extLst>
      <p:ext uri="{BB962C8B-B14F-4D97-AF65-F5344CB8AC3E}">
        <p14:creationId xmlns:p14="http://schemas.microsoft.com/office/powerpoint/2010/main" val="15114556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23</a:t>
            </a:fld>
            <a:endParaRPr lang="en-GB"/>
          </a:p>
        </p:txBody>
      </p:sp>
    </p:spTree>
    <p:extLst>
      <p:ext uri="{BB962C8B-B14F-4D97-AF65-F5344CB8AC3E}">
        <p14:creationId xmlns:p14="http://schemas.microsoft.com/office/powerpoint/2010/main" val="1838333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3</a:t>
            </a:fld>
            <a:endParaRPr lang="en-GB"/>
          </a:p>
        </p:txBody>
      </p:sp>
    </p:spTree>
    <p:extLst>
      <p:ext uri="{BB962C8B-B14F-4D97-AF65-F5344CB8AC3E}">
        <p14:creationId xmlns:p14="http://schemas.microsoft.com/office/powerpoint/2010/main" val="496234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4</a:t>
            </a:fld>
            <a:endParaRPr lang="en-GB"/>
          </a:p>
        </p:txBody>
      </p:sp>
    </p:spTree>
    <p:extLst>
      <p:ext uri="{BB962C8B-B14F-4D97-AF65-F5344CB8AC3E}">
        <p14:creationId xmlns:p14="http://schemas.microsoft.com/office/powerpoint/2010/main" val="2096686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5</a:t>
            </a:fld>
            <a:endParaRPr lang="en-GB"/>
          </a:p>
        </p:txBody>
      </p:sp>
    </p:spTree>
    <p:extLst>
      <p:ext uri="{BB962C8B-B14F-4D97-AF65-F5344CB8AC3E}">
        <p14:creationId xmlns:p14="http://schemas.microsoft.com/office/powerpoint/2010/main" val="3288209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6</a:t>
            </a:fld>
            <a:endParaRPr lang="en-GB"/>
          </a:p>
        </p:txBody>
      </p:sp>
    </p:spTree>
    <p:extLst>
      <p:ext uri="{BB962C8B-B14F-4D97-AF65-F5344CB8AC3E}">
        <p14:creationId xmlns:p14="http://schemas.microsoft.com/office/powerpoint/2010/main" val="3288209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7</a:t>
            </a:fld>
            <a:endParaRPr lang="en-GB"/>
          </a:p>
        </p:txBody>
      </p:sp>
    </p:spTree>
    <p:extLst>
      <p:ext uri="{BB962C8B-B14F-4D97-AF65-F5344CB8AC3E}">
        <p14:creationId xmlns:p14="http://schemas.microsoft.com/office/powerpoint/2010/main" val="136583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8</a:t>
            </a:fld>
            <a:endParaRPr lang="en-GB"/>
          </a:p>
        </p:txBody>
      </p:sp>
    </p:spTree>
    <p:extLst>
      <p:ext uri="{BB962C8B-B14F-4D97-AF65-F5344CB8AC3E}">
        <p14:creationId xmlns:p14="http://schemas.microsoft.com/office/powerpoint/2010/main" val="2793869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73FF7CE7-ABCB-4B1F-95B5-7035321D8087}" type="slidenum">
              <a:rPr lang="en-GB" smtClean="0"/>
              <a:pPr>
                <a:defRPr/>
              </a:pPr>
              <a:t>9</a:t>
            </a:fld>
            <a:endParaRPr lang="en-GB"/>
          </a:p>
        </p:txBody>
      </p:sp>
    </p:spTree>
    <p:extLst>
      <p:ext uri="{BB962C8B-B14F-4D97-AF65-F5344CB8AC3E}">
        <p14:creationId xmlns:p14="http://schemas.microsoft.com/office/powerpoint/2010/main" val="598399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B389725-5998-4A08-918B-8F84A4908E7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F2DEB7-A259-4C25-8E33-A0AB4150EF9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3F55CB1-1BFA-4809-905C-D805B931A8ED}"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IE"/>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lipArt Placeholder 3"/>
          <p:cNvSpPr>
            <a:spLocks noGrp="1"/>
          </p:cNvSpPr>
          <p:nvPr>
            <p:ph type="clipArt" sz="half" idx="2"/>
          </p:nvPr>
        </p:nvSpPr>
        <p:spPr>
          <a:xfrm>
            <a:off x="4648200" y="1600200"/>
            <a:ext cx="4038600" cy="4525963"/>
          </a:xfrm>
        </p:spPr>
        <p:txBody>
          <a:bodyPr/>
          <a:lstStyle/>
          <a:p>
            <a:pPr lvl="0"/>
            <a:endParaRPr lang="en-IE" noProof="0"/>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4DE5885-E703-4483-99BC-619A1B6EE0A8}"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457200" y="1600200"/>
            <a:ext cx="8229600" cy="4525963"/>
          </a:xfrm>
        </p:spPr>
        <p:txBody>
          <a:bodyPr/>
          <a:lstStyle/>
          <a:p>
            <a:pPr lvl="0"/>
            <a:endParaRPr lang="en-IE"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A11C111-1024-4405-A646-DE1984F3A552}"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IE"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IE"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0478E54-7C09-4324-BE32-DAC82F45C53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4CC3B41-B1CA-4BF3-8313-D4C8AD01D5D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9187E46-A29C-4277-83CA-7A7A4676D48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CA292A81-2D4E-485B-9468-8F4BB8810DF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FE97CE8-548E-4F5B-A232-78BB347B4FF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B55A3DE-2BFF-4279-94BD-D1D9912BD66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3BE75BC-63B6-43C1-8BA3-8BBFD4613E5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7E7DCF6-4906-4BFD-9559-0BD31DD9B8C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7E7DCF6-4906-4BFD-9559-0BD31DD9B8CB}" type="slidenum">
              <a:rPr lang="en-GB">
                <a:solidFill>
                  <a:srgbClr val="000000"/>
                </a:solidFill>
              </a:rPr>
              <a:pPr>
                <a:defRPr/>
              </a:pPr>
              <a:t>‹#›</a:t>
            </a:fld>
            <a:endParaRPr lang="en-GB">
              <a:solidFill>
                <a:srgbClr val="000000"/>
              </a:solidFill>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udublin.ie/for-students/starting-at-tu-dubli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radireland.com/" TargetMode="External"/><Relationship Id="rId7" Type="http://schemas.openxmlformats.org/officeDocument/2006/relationships/hyperlink" Target="http://www.windmillsonline.co.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profilingforsuccess.com/" TargetMode="External"/><Relationship Id="rId5" Type="http://schemas.openxmlformats.org/officeDocument/2006/relationships/hyperlink" Target="http://www.careersportal.ie/" TargetMode="External"/><Relationship Id="rId4" Type="http://schemas.openxmlformats.org/officeDocument/2006/relationships/hyperlink" Target="http://www.prospects.ac.uk/"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382000" cy="5483696"/>
          </a:xfrm>
        </p:spPr>
        <p:txBody>
          <a:bodyPr/>
          <a:lstStyle/>
          <a:p>
            <a:pPr algn="r">
              <a:buNone/>
            </a:pPr>
            <a:r>
              <a:rPr lang="en-US" sz="4800" dirty="0">
                <a:solidFill>
                  <a:srgbClr val="FFFFFF"/>
                </a:solidFill>
              </a:rPr>
              <a:t>TU Dublin CAREER DEVELOPEENT CENTRE 	</a:t>
            </a:r>
            <a:endParaRPr lang="en-US" dirty="0">
              <a:solidFill>
                <a:srgbClr val="FFFFFF"/>
              </a:solidFill>
            </a:endParaRPr>
          </a:p>
          <a:p>
            <a:pPr algn="r">
              <a:buNone/>
            </a:pPr>
            <a:r>
              <a:rPr lang="en-US" sz="4000" dirty="0">
                <a:solidFill>
                  <a:srgbClr val="FFFFFF"/>
                </a:solidFill>
              </a:rPr>
              <a:t>Building employability through positive transitions </a:t>
            </a:r>
          </a:p>
          <a:p>
            <a:pPr algn="r">
              <a:buNone/>
            </a:pPr>
            <a:endParaRPr lang="en-US" sz="4000" dirty="0">
              <a:solidFill>
                <a:srgbClr val="FFFFFF"/>
              </a:solidFill>
            </a:endParaRPr>
          </a:p>
          <a:p>
            <a:pPr algn="r">
              <a:buNone/>
            </a:pPr>
            <a:r>
              <a:rPr lang="en-US" sz="4000" dirty="0">
                <a:solidFill>
                  <a:srgbClr val="FFFFFF"/>
                </a:solidFill>
              </a:rPr>
              <a:t>TRANSITION INTO FIRST YEAR</a:t>
            </a:r>
          </a:p>
          <a:p>
            <a:pPr algn="r">
              <a:buNone/>
            </a:pPr>
            <a:endParaRPr lang="en-US" sz="1600" dirty="0">
              <a:solidFill>
                <a:srgbClr val="FFFFFF"/>
              </a:solidFill>
            </a:endParaRPr>
          </a:p>
          <a:p>
            <a:pPr algn="r">
              <a:buNone/>
            </a:pPr>
            <a:endParaRPr lang="en-US" sz="1600" dirty="0">
              <a:solidFill>
                <a:srgbClr val="FFFFFF"/>
              </a:solidFill>
            </a:endParaRPr>
          </a:p>
          <a:p>
            <a:pPr algn="r">
              <a:buNone/>
            </a:pPr>
            <a:endParaRPr lang="en-US" dirty="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5867400"/>
            <a:chOff x="0" y="0"/>
            <a:chExt cx="5760" cy="3747"/>
          </a:xfrm>
        </p:grpSpPr>
        <p:sp>
          <p:nvSpPr>
            <p:cNvPr id="21520" name="Rectangle 2"/>
            <p:cNvSpPr>
              <a:spLocks noChangeArrowheads="1"/>
            </p:cNvSpPr>
            <p:nvPr/>
          </p:nvSpPr>
          <p:spPr bwMode="gray">
            <a:xfrm flipV="1">
              <a:off x="0" y="0"/>
              <a:ext cx="5760" cy="1658"/>
            </a:xfrm>
            <a:prstGeom prst="rect">
              <a:avLst/>
            </a:prstGeom>
            <a:solidFill>
              <a:srgbClr val="000000"/>
            </a:soli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21521" name="Rectangle 3"/>
            <p:cNvSpPr>
              <a:spLocks noChangeArrowheads="1"/>
            </p:cNvSpPr>
            <p:nvPr/>
          </p:nvSpPr>
          <p:spPr bwMode="gray">
            <a:xfrm>
              <a:off x="0" y="1842"/>
              <a:ext cx="5760" cy="928"/>
            </a:xfrm>
            <a:prstGeom prst="rect">
              <a:avLst/>
            </a:prstGeom>
            <a:gradFill rotWithShape="1">
              <a:gsLst>
                <a:gs pos="0">
                  <a:srgbClr val="5F5F5F"/>
                </a:gs>
                <a:gs pos="100000">
                  <a:srgbClr val="DDDDDD"/>
                </a:gs>
              </a:gsLst>
              <a:lin ang="5400000" scaled="1"/>
            </a:gradFill>
            <a:ln w="9525">
              <a:noFill/>
              <a:miter lim="800000"/>
              <a:headEnd/>
              <a:tailEnd/>
            </a:ln>
          </p:spPr>
          <p:txBody>
            <a:bodyPr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21522" name="Rectangle 8"/>
            <p:cNvSpPr>
              <a:spLocks noChangeArrowheads="1"/>
            </p:cNvSpPr>
            <p:nvPr/>
          </p:nvSpPr>
          <p:spPr bwMode="gray">
            <a:xfrm flipV="1">
              <a:off x="0" y="1603"/>
              <a:ext cx="5760" cy="246"/>
            </a:xfrm>
            <a:prstGeom prst="rect">
              <a:avLst/>
            </a:prstGeom>
            <a:gradFill rotWithShape="1">
              <a:gsLst>
                <a:gs pos="0">
                  <a:srgbClr val="5F5F5F"/>
                </a:gs>
                <a:gs pos="100000">
                  <a:srgbClr val="000000"/>
                </a:gs>
              </a:gsLst>
              <a:lin ang="5400000" scaled="1"/>
            </a:gra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21523" name="Rectangle 5"/>
            <p:cNvSpPr>
              <a:spLocks noChangeArrowheads="1"/>
            </p:cNvSpPr>
            <p:nvPr/>
          </p:nvSpPr>
          <p:spPr bwMode="gray">
            <a:xfrm flipV="1">
              <a:off x="0" y="2762"/>
              <a:ext cx="5760" cy="985"/>
            </a:xfrm>
            <a:prstGeom prst="rect">
              <a:avLst/>
            </a:prstGeom>
            <a:gradFill rotWithShape="1">
              <a:gsLst>
                <a:gs pos="0">
                  <a:srgbClr val="FFFFFF"/>
                </a:gs>
                <a:gs pos="100000">
                  <a:srgbClr val="DDDDDD"/>
                </a:gs>
              </a:gsLst>
              <a:lin ang="5400000" scaled="1"/>
            </a:gra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grpSp>
      <p:pic>
        <p:nvPicPr>
          <p:cNvPr id="21507" name="Picture 9"/>
          <p:cNvPicPr>
            <a:picLocks noChangeAspect="1" noChangeArrowheads="1"/>
          </p:cNvPicPr>
          <p:nvPr/>
        </p:nvPicPr>
        <p:blipFill>
          <a:blip r:embed="rId3" cstate="print"/>
          <a:srcRect/>
          <a:stretch>
            <a:fillRect/>
          </a:stretch>
        </p:blipFill>
        <p:spPr bwMode="auto">
          <a:xfrm>
            <a:off x="1443038" y="5311775"/>
            <a:ext cx="6394450" cy="730250"/>
          </a:xfrm>
          <a:prstGeom prst="rect">
            <a:avLst/>
          </a:prstGeom>
          <a:noFill/>
          <a:ln w="9525">
            <a:noFill/>
            <a:miter lim="800000"/>
            <a:headEnd/>
            <a:tailEnd/>
          </a:ln>
        </p:spPr>
      </p:pic>
      <p:sp>
        <p:nvSpPr>
          <p:cNvPr id="21509" name="Freeform 21"/>
          <p:cNvSpPr>
            <a:spLocks/>
          </p:cNvSpPr>
          <p:nvPr/>
        </p:nvSpPr>
        <p:spPr bwMode="auto">
          <a:xfrm rot="2700000">
            <a:off x="4233863" y="1714500"/>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0061B2">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21510" name="Freeform 18"/>
          <p:cNvSpPr>
            <a:spLocks/>
          </p:cNvSpPr>
          <p:nvPr/>
        </p:nvSpPr>
        <p:spPr bwMode="auto">
          <a:xfrm rot="-2785570">
            <a:off x="3176588" y="1706563"/>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004074">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21511" name="Freeform 23"/>
          <p:cNvSpPr>
            <a:spLocks/>
          </p:cNvSpPr>
          <p:nvPr/>
        </p:nvSpPr>
        <p:spPr bwMode="auto">
          <a:xfrm rot="8182408">
            <a:off x="4243388" y="2857500"/>
            <a:ext cx="1931987"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2A79D0">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82969" name="AutoShape 25"/>
          <p:cNvSpPr>
            <a:spLocks noChangeArrowheads="1"/>
          </p:cNvSpPr>
          <p:nvPr/>
        </p:nvSpPr>
        <p:spPr bwMode="auto">
          <a:xfrm>
            <a:off x="4121150" y="3119438"/>
            <a:ext cx="1103313" cy="1104900"/>
          </a:xfrm>
          <a:prstGeom prst="roundRect">
            <a:avLst>
              <a:gd name="adj" fmla="val 16667"/>
            </a:avLst>
          </a:prstGeom>
          <a:gradFill flip="none" rotWithShape="1">
            <a:gsLst>
              <a:gs pos="0">
                <a:srgbClr val="285EA0">
                  <a:alpha val="0"/>
                </a:srgbClr>
              </a:gs>
              <a:gs pos="50000">
                <a:schemeClr val="accent1">
                  <a:alpha val="0"/>
                </a:schemeClr>
              </a:gs>
              <a:gs pos="100000">
                <a:srgbClr val="285EA0">
                  <a:alpha val="0"/>
                </a:srgbClr>
              </a:gs>
            </a:gsLst>
            <a:lin ang="0" scaled="1"/>
            <a:tileRect/>
          </a:gradFill>
          <a:ln w="9525">
            <a:noFill/>
            <a:round/>
            <a:headEnd/>
            <a:tailEnd/>
          </a:ln>
          <a:effectLst/>
          <a:scene3d>
            <a:camera prst="orthographicFront"/>
            <a:lightRig rig="threePt" dir="t"/>
          </a:scene3d>
          <a:sp3d>
            <a:bevelT w="19050" h="95250"/>
            <a:bevelB w="12700" h="82550"/>
          </a:sp3d>
        </p:spPr>
        <p:txBody>
          <a:bodyPr wrap="none" anchor="ctr"/>
          <a:lstStyle/>
          <a:p>
            <a:pPr>
              <a:defRPr/>
            </a:pPr>
            <a:endParaRPr lang="de-DE">
              <a:latin typeface="Arial" pitchFamily="34" charset="0"/>
              <a:ea typeface="ＭＳ Ｐゴシック" pitchFamily="-84" charset="-128"/>
              <a:cs typeface="ＭＳ Ｐゴシック" pitchFamily="-84" charset="-128"/>
            </a:endParaRPr>
          </a:p>
        </p:txBody>
      </p:sp>
      <p:sp>
        <p:nvSpPr>
          <p:cNvPr id="21515" name="Text Box 19"/>
          <p:cNvSpPr txBox="1">
            <a:spLocks noChangeArrowheads="1"/>
          </p:cNvSpPr>
          <p:nvPr/>
        </p:nvSpPr>
        <p:spPr bwMode="gray">
          <a:xfrm rot="-2922815">
            <a:off x="2634456" y="2334419"/>
            <a:ext cx="1706563"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Social</a:t>
            </a:r>
          </a:p>
        </p:txBody>
      </p:sp>
      <p:sp>
        <p:nvSpPr>
          <p:cNvPr id="21516" name="Text Box 19"/>
          <p:cNvSpPr txBox="1">
            <a:spLocks noChangeArrowheads="1"/>
          </p:cNvSpPr>
          <p:nvPr/>
        </p:nvSpPr>
        <p:spPr bwMode="gray">
          <a:xfrm rot="2700000">
            <a:off x="4961732" y="2291556"/>
            <a:ext cx="1706562"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Academic</a:t>
            </a:r>
            <a:r>
              <a:rPr sz="1600" noProof="1">
                <a:solidFill>
                  <a:schemeClr val="bg1"/>
                </a:solidFill>
                <a:ea typeface="Arial" pitchFamily="-65" charset="0"/>
                <a:cs typeface="Arial" pitchFamily="-65" charset="0"/>
              </a:rPr>
              <a:t> </a:t>
            </a:r>
          </a:p>
        </p:txBody>
      </p:sp>
      <p:sp>
        <p:nvSpPr>
          <p:cNvPr id="21517" name="Text Box 19"/>
          <p:cNvSpPr txBox="1">
            <a:spLocks noChangeArrowheads="1"/>
          </p:cNvSpPr>
          <p:nvPr/>
        </p:nvSpPr>
        <p:spPr bwMode="gray">
          <a:xfrm rot="2700000">
            <a:off x="2696370" y="4717256"/>
            <a:ext cx="1706562"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Vocatinal</a:t>
            </a:r>
          </a:p>
        </p:txBody>
      </p:sp>
      <p:sp>
        <p:nvSpPr>
          <p:cNvPr id="21518" name="Text Box 19"/>
          <p:cNvSpPr txBox="1">
            <a:spLocks noChangeArrowheads="1"/>
          </p:cNvSpPr>
          <p:nvPr/>
        </p:nvSpPr>
        <p:spPr bwMode="gray">
          <a:xfrm rot="-2588827">
            <a:off x="5037138" y="4756150"/>
            <a:ext cx="1706562"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Personal</a:t>
            </a:r>
          </a:p>
        </p:txBody>
      </p:sp>
      <p:sp>
        <p:nvSpPr>
          <p:cNvPr id="20498" name="Text Box 19"/>
          <p:cNvSpPr txBox="1">
            <a:spLocks noChangeArrowheads="1"/>
          </p:cNvSpPr>
          <p:nvPr/>
        </p:nvSpPr>
        <p:spPr bwMode="gray">
          <a:xfrm>
            <a:off x="4167188" y="3386138"/>
            <a:ext cx="1062037" cy="215444"/>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defRPr/>
            </a:pPr>
            <a:r>
              <a:rPr lang="ga-IE" sz="1400" noProof="1">
                <a:solidFill>
                  <a:schemeClr val="bg1">
                    <a:alpha val="0"/>
                  </a:schemeClr>
                </a:solidFill>
                <a:latin typeface="Arial" pitchFamily="-84" charset="0"/>
                <a:ea typeface="Arial" pitchFamily="-84" charset="0"/>
                <a:cs typeface="Arial" pitchFamily="-84" charset="0"/>
              </a:rPr>
              <a:t>BECOME</a:t>
            </a:r>
            <a:endParaRPr sz="1400" noProof="1">
              <a:solidFill>
                <a:schemeClr val="bg1">
                  <a:alpha val="0"/>
                </a:schemeClr>
              </a:solidFill>
              <a:latin typeface="Arial" pitchFamily="-84" charset="0"/>
              <a:ea typeface="Arial" pitchFamily="-84" charset="0"/>
              <a:cs typeface="Arial" pitchFamily="-84" charset="0"/>
            </a:endParaRPr>
          </a:p>
        </p:txBody>
      </p:sp>
    </p:spTree>
    <p:extLst>
      <p:ext uri="{BB962C8B-B14F-4D97-AF65-F5344CB8AC3E}">
        <p14:creationId xmlns:p14="http://schemas.microsoft.com/office/powerpoint/2010/main" val="287669814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5867400"/>
            <a:chOff x="0" y="0"/>
            <a:chExt cx="5760" cy="3747"/>
          </a:xfrm>
        </p:grpSpPr>
        <p:sp>
          <p:nvSpPr>
            <p:cNvPr id="21520" name="Rectangle 2"/>
            <p:cNvSpPr>
              <a:spLocks noChangeArrowheads="1"/>
            </p:cNvSpPr>
            <p:nvPr/>
          </p:nvSpPr>
          <p:spPr bwMode="gray">
            <a:xfrm flipV="1">
              <a:off x="0" y="0"/>
              <a:ext cx="5760" cy="1658"/>
            </a:xfrm>
            <a:prstGeom prst="rect">
              <a:avLst/>
            </a:prstGeom>
            <a:solidFill>
              <a:srgbClr val="000000"/>
            </a:soli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21521" name="Rectangle 3"/>
            <p:cNvSpPr>
              <a:spLocks noChangeArrowheads="1"/>
            </p:cNvSpPr>
            <p:nvPr/>
          </p:nvSpPr>
          <p:spPr bwMode="gray">
            <a:xfrm>
              <a:off x="0" y="1842"/>
              <a:ext cx="5760" cy="928"/>
            </a:xfrm>
            <a:prstGeom prst="rect">
              <a:avLst/>
            </a:prstGeom>
            <a:gradFill rotWithShape="1">
              <a:gsLst>
                <a:gs pos="0">
                  <a:srgbClr val="5F5F5F"/>
                </a:gs>
                <a:gs pos="100000">
                  <a:srgbClr val="DDDDDD"/>
                </a:gs>
              </a:gsLst>
              <a:lin ang="5400000" scaled="1"/>
            </a:gradFill>
            <a:ln w="9525">
              <a:noFill/>
              <a:miter lim="800000"/>
              <a:headEnd/>
              <a:tailEnd/>
            </a:ln>
          </p:spPr>
          <p:txBody>
            <a:bodyPr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21522" name="Rectangle 8"/>
            <p:cNvSpPr>
              <a:spLocks noChangeArrowheads="1"/>
            </p:cNvSpPr>
            <p:nvPr/>
          </p:nvSpPr>
          <p:spPr bwMode="gray">
            <a:xfrm flipV="1">
              <a:off x="0" y="1603"/>
              <a:ext cx="5760" cy="246"/>
            </a:xfrm>
            <a:prstGeom prst="rect">
              <a:avLst/>
            </a:prstGeom>
            <a:gradFill rotWithShape="1">
              <a:gsLst>
                <a:gs pos="0">
                  <a:srgbClr val="5F5F5F"/>
                </a:gs>
                <a:gs pos="100000">
                  <a:srgbClr val="000000"/>
                </a:gs>
              </a:gsLst>
              <a:lin ang="5400000" scaled="1"/>
            </a:gra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21523" name="Rectangle 5"/>
            <p:cNvSpPr>
              <a:spLocks noChangeArrowheads="1"/>
            </p:cNvSpPr>
            <p:nvPr/>
          </p:nvSpPr>
          <p:spPr bwMode="gray">
            <a:xfrm flipV="1">
              <a:off x="0" y="2762"/>
              <a:ext cx="5760" cy="985"/>
            </a:xfrm>
            <a:prstGeom prst="rect">
              <a:avLst/>
            </a:prstGeom>
            <a:gradFill rotWithShape="1">
              <a:gsLst>
                <a:gs pos="0">
                  <a:srgbClr val="FFFFFF"/>
                </a:gs>
                <a:gs pos="100000">
                  <a:srgbClr val="DDDDDD"/>
                </a:gs>
              </a:gsLst>
              <a:lin ang="5400000" scaled="1"/>
            </a:gra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grpSp>
      <p:pic>
        <p:nvPicPr>
          <p:cNvPr id="21507" name="Picture 9"/>
          <p:cNvPicPr>
            <a:picLocks noChangeAspect="1" noChangeArrowheads="1"/>
          </p:cNvPicPr>
          <p:nvPr/>
        </p:nvPicPr>
        <p:blipFill>
          <a:blip r:embed="rId3" cstate="print"/>
          <a:srcRect/>
          <a:stretch>
            <a:fillRect/>
          </a:stretch>
        </p:blipFill>
        <p:spPr bwMode="auto">
          <a:xfrm>
            <a:off x="1443038" y="5311775"/>
            <a:ext cx="6394450" cy="730250"/>
          </a:xfrm>
          <a:prstGeom prst="rect">
            <a:avLst/>
          </a:prstGeom>
          <a:noFill/>
          <a:ln w="9525">
            <a:noFill/>
            <a:miter lim="800000"/>
            <a:headEnd/>
            <a:tailEnd/>
          </a:ln>
        </p:spPr>
      </p:pic>
      <p:sp>
        <p:nvSpPr>
          <p:cNvPr id="21508" name="Freeform 22"/>
          <p:cNvSpPr>
            <a:spLocks/>
          </p:cNvSpPr>
          <p:nvPr/>
        </p:nvSpPr>
        <p:spPr bwMode="auto">
          <a:xfrm rot="-8100000">
            <a:off x="3168650" y="2863850"/>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69A2E1">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21509" name="Freeform 21"/>
          <p:cNvSpPr>
            <a:spLocks/>
          </p:cNvSpPr>
          <p:nvPr/>
        </p:nvSpPr>
        <p:spPr bwMode="auto">
          <a:xfrm rot="2700000">
            <a:off x="4233863" y="1714500"/>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0061B2">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21510" name="Freeform 18"/>
          <p:cNvSpPr>
            <a:spLocks/>
          </p:cNvSpPr>
          <p:nvPr/>
        </p:nvSpPr>
        <p:spPr bwMode="auto">
          <a:xfrm rot="-2785570">
            <a:off x="3176588" y="1706563"/>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004074">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21511" name="Freeform 23"/>
          <p:cNvSpPr>
            <a:spLocks/>
          </p:cNvSpPr>
          <p:nvPr/>
        </p:nvSpPr>
        <p:spPr bwMode="auto">
          <a:xfrm rot="8182408">
            <a:off x="4243388" y="2857500"/>
            <a:ext cx="1931987"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2A79D0">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82969" name="AutoShape 25"/>
          <p:cNvSpPr>
            <a:spLocks noChangeArrowheads="1"/>
          </p:cNvSpPr>
          <p:nvPr/>
        </p:nvSpPr>
        <p:spPr bwMode="auto">
          <a:xfrm>
            <a:off x="4121150" y="3119438"/>
            <a:ext cx="1103313" cy="1104900"/>
          </a:xfrm>
          <a:prstGeom prst="roundRect">
            <a:avLst>
              <a:gd name="adj" fmla="val 16667"/>
            </a:avLst>
          </a:prstGeom>
          <a:gradFill flip="none" rotWithShape="1">
            <a:gsLst>
              <a:gs pos="0">
                <a:srgbClr val="285EA0">
                  <a:alpha val="0"/>
                </a:srgbClr>
              </a:gs>
              <a:gs pos="50000">
                <a:schemeClr val="accent1">
                  <a:alpha val="0"/>
                </a:schemeClr>
              </a:gs>
              <a:gs pos="100000">
                <a:srgbClr val="285EA0">
                  <a:alpha val="0"/>
                </a:srgbClr>
              </a:gs>
            </a:gsLst>
            <a:lin ang="0" scaled="1"/>
            <a:tileRect/>
          </a:gradFill>
          <a:ln w="9525">
            <a:noFill/>
            <a:round/>
            <a:headEnd/>
            <a:tailEnd/>
          </a:ln>
          <a:effectLst/>
          <a:scene3d>
            <a:camera prst="orthographicFront"/>
            <a:lightRig rig="threePt" dir="t"/>
          </a:scene3d>
          <a:sp3d>
            <a:bevelT w="19050" h="95250"/>
            <a:bevelB w="12700" h="82550"/>
          </a:sp3d>
        </p:spPr>
        <p:txBody>
          <a:bodyPr wrap="none" anchor="ctr"/>
          <a:lstStyle/>
          <a:p>
            <a:pPr>
              <a:defRPr/>
            </a:pPr>
            <a:endParaRPr lang="de-DE">
              <a:latin typeface="Arial" pitchFamily="34" charset="0"/>
              <a:ea typeface="ＭＳ Ｐゴシック" pitchFamily="-84" charset="-128"/>
              <a:cs typeface="ＭＳ Ｐゴシック" pitchFamily="-84" charset="-128"/>
            </a:endParaRPr>
          </a:p>
        </p:txBody>
      </p:sp>
      <p:sp>
        <p:nvSpPr>
          <p:cNvPr id="21515" name="Text Box 19"/>
          <p:cNvSpPr txBox="1">
            <a:spLocks noChangeArrowheads="1"/>
          </p:cNvSpPr>
          <p:nvPr/>
        </p:nvSpPr>
        <p:spPr bwMode="gray">
          <a:xfrm rot="-2922815">
            <a:off x="2634456" y="2334419"/>
            <a:ext cx="1706563"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Social</a:t>
            </a:r>
          </a:p>
        </p:txBody>
      </p:sp>
      <p:sp>
        <p:nvSpPr>
          <p:cNvPr id="21516" name="Text Box 19"/>
          <p:cNvSpPr txBox="1">
            <a:spLocks noChangeArrowheads="1"/>
          </p:cNvSpPr>
          <p:nvPr/>
        </p:nvSpPr>
        <p:spPr bwMode="gray">
          <a:xfrm rot="2700000">
            <a:off x="4961732" y="2291556"/>
            <a:ext cx="1706562"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Academic</a:t>
            </a:r>
            <a:r>
              <a:rPr sz="1600" noProof="1">
                <a:solidFill>
                  <a:schemeClr val="bg1"/>
                </a:solidFill>
                <a:ea typeface="Arial" pitchFamily="-65" charset="0"/>
                <a:cs typeface="Arial" pitchFamily="-65" charset="0"/>
              </a:rPr>
              <a:t> </a:t>
            </a:r>
          </a:p>
        </p:txBody>
      </p:sp>
      <p:sp>
        <p:nvSpPr>
          <p:cNvPr id="21517" name="Text Box 19"/>
          <p:cNvSpPr txBox="1">
            <a:spLocks noChangeArrowheads="1"/>
          </p:cNvSpPr>
          <p:nvPr/>
        </p:nvSpPr>
        <p:spPr bwMode="gray">
          <a:xfrm rot="2700000">
            <a:off x="2696370" y="4717256"/>
            <a:ext cx="1706562"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Vocational</a:t>
            </a:r>
          </a:p>
        </p:txBody>
      </p:sp>
      <p:sp>
        <p:nvSpPr>
          <p:cNvPr id="21518" name="Text Box 19"/>
          <p:cNvSpPr txBox="1">
            <a:spLocks noChangeArrowheads="1"/>
          </p:cNvSpPr>
          <p:nvPr/>
        </p:nvSpPr>
        <p:spPr bwMode="gray">
          <a:xfrm rot="-2588827">
            <a:off x="5037138" y="4756150"/>
            <a:ext cx="1706562"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Personal</a:t>
            </a:r>
          </a:p>
        </p:txBody>
      </p:sp>
      <p:sp>
        <p:nvSpPr>
          <p:cNvPr id="20498" name="Text Box 19"/>
          <p:cNvSpPr txBox="1">
            <a:spLocks noChangeArrowheads="1"/>
          </p:cNvSpPr>
          <p:nvPr/>
        </p:nvSpPr>
        <p:spPr bwMode="gray">
          <a:xfrm>
            <a:off x="4167188" y="3386138"/>
            <a:ext cx="1062037" cy="215444"/>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defRPr/>
            </a:pPr>
            <a:r>
              <a:rPr lang="ga-IE" sz="1400" noProof="1">
                <a:solidFill>
                  <a:schemeClr val="bg1">
                    <a:alpha val="0"/>
                  </a:schemeClr>
                </a:solidFill>
                <a:latin typeface="Arial" pitchFamily="-84" charset="0"/>
                <a:ea typeface="Arial" pitchFamily="-84" charset="0"/>
                <a:cs typeface="Arial" pitchFamily="-84" charset="0"/>
              </a:rPr>
              <a:t>BECOME</a:t>
            </a:r>
            <a:endParaRPr sz="1400" noProof="1">
              <a:solidFill>
                <a:schemeClr val="bg1">
                  <a:alpha val="0"/>
                </a:schemeClr>
              </a:solidFill>
              <a:latin typeface="Arial" pitchFamily="-84" charset="0"/>
              <a:ea typeface="Arial" pitchFamily="-84" charset="0"/>
              <a:cs typeface="Arial" pitchFamily="-84" charset="0"/>
            </a:endParaRPr>
          </a:p>
        </p:txBody>
      </p:sp>
    </p:spTree>
    <p:extLst>
      <p:ext uri="{BB962C8B-B14F-4D97-AF65-F5344CB8AC3E}">
        <p14:creationId xmlns:p14="http://schemas.microsoft.com/office/powerpoint/2010/main" val="287669814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5867400"/>
            <a:chOff x="0" y="0"/>
            <a:chExt cx="5760" cy="3747"/>
          </a:xfrm>
        </p:grpSpPr>
        <p:sp>
          <p:nvSpPr>
            <p:cNvPr id="22544" name="Rectangle 2"/>
            <p:cNvSpPr>
              <a:spLocks noChangeArrowheads="1"/>
            </p:cNvSpPr>
            <p:nvPr/>
          </p:nvSpPr>
          <p:spPr bwMode="gray">
            <a:xfrm flipV="1">
              <a:off x="0" y="0"/>
              <a:ext cx="5760" cy="1658"/>
            </a:xfrm>
            <a:prstGeom prst="rect">
              <a:avLst/>
            </a:prstGeom>
            <a:solidFill>
              <a:srgbClr val="000000"/>
            </a:soli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22545" name="Rectangle 3"/>
            <p:cNvSpPr>
              <a:spLocks noChangeArrowheads="1"/>
            </p:cNvSpPr>
            <p:nvPr/>
          </p:nvSpPr>
          <p:spPr bwMode="gray">
            <a:xfrm>
              <a:off x="0" y="1842"/>
              <a:ext cx="5760" cy="928"/>
            </a:xfrm>
            <a:prstGeom prst="rect">
              <a:avLst/>
            </a:prstGeom>
            <a:gradFill rotWithShape="1">
              <a:gsLst>
                <a:gs pos="0">
                  <a:srgbClr val="5F5F5F"/>
                </a:gs>
                <a:gs pos="100000">
                  <a:srgbClr val="DDDDDD"/>
                </a:gs>
              </a:gsLst>
              <a:lin ang="5400000" scaled="1"/>
            </a:gradFill>
            <a:ln w="9525">
              <a:noFill/>
              <a:miter lim="800000"/>
              <a:headEnd/>
              <a:tailEnd/>
            </a:ln>
          </p:spPr>
          <p:txBody>
            <a:bodyPr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22546" name="Rectangle 8"/>
            <p:cNvSpPr>
              <a:spLocks noChangeArrowheads="1"/>
            </p:cNvSpPr>
            <p:nvPr/>
          </p:nvSpPr>
          <p:spPr bwMode="gray">
            <a:xfrm flipV="1">
              <a:off x="0" y="1603"/>
              <a:ext cx="5760" cy="246"/>
            </a:xfrm>
            <a:prstGeom prst="rect">
              <a:avLst/>
            </a:prstGeom>
            <a:gradFill rotWithShape="1">
              <a:gsLst>
                <a:gs pos="0">
                  <a:srgbClr val="5F5F5F"/>
                </a:gs>
                <a:gs pos="100000">
                  <a:srgbClr val="000000"/>
                </a:gs>
              </a:gsLst>
              <a:lin ang="5400000" scaled="1"/>
            </a:gra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22547" name="Rectangle 5"/>
            <p:cNvSpPr>
              <a:spLocks noChangeArrowheads="1"/>
            </p:cNvSpPr>
            <p:nvPr/>
          </p:nvSpPr>
          <p:spPr bwMode="gray">
            <a:xfrm flipV="1">
              <a:off x="0" y="2762"/>
              <a:ext cx="5760" cy="985"/>
            </a:xfrm>
            <a:prstGeom prst="rect">
              <a:avLst/>
            </a:prstGeom>
            <a:gradFill rotWithShape="1">
              <a:gsLst>
                <a:gs pos="0">
                  <a:srgbClr val="FFFFFF"/>
                </a:gs>
                <a:gs pos="100000">
                  <a:srgbClr val="DDDDDD"/>
                </a:gs>
              </a:gsLst>
              <a:lin ang="5400000" scaled="1"/>
            </a:gra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grpSp>
      <p:pic>
        <p:nvPicPr>
          <p:cNvPr id="22531" name="Picture 9"/>
          <p:cNvPicPr>
            <a:picLocks noChangeAspect="1" noChangeArrowheads="1"/>
          </p:cNvPicPr>
          <p:nvPr/>
        </p:nvPicPr>
        <p:blipFill>
          <a:blip r:embed="rId3" cstate="print"/>
          <a:srcRect/>
          <a:stretch>
            <a:fillRect/>
          </a:stretch>
        </p:blipFill>
        <p:spPr bwMode="auto">
          <a:xfrm>
            <a:off x="1443038" y="5311775"/>
            <a:ext cx="6394450" cy="730250"/>
          </a:xfrm>
          <a:prstGeom prst="rect">
            <a:avLst/>
          </a:prstGeom>
          <a:noFill/>
          <a:ln w="9525">
            <a:noFill/>
            <a:miter lim="800000"/>
            <a:headEnd/>
            <a:tailEnd/>
          </a:ln>
        </p:spPr>
      </p:pic>
      <p:sp>
        <p:nvSpPr>
          <p:cNvPr id="22532" name="Freeform 22"/>
          <p:cNvSpPr>
            <a:spLocks/>
          </p:cNvSpPr>
          <p:nvPr/>
        </p:nvSpPr>
        <p:spPr bwMode="auto">
          <a:xfrm rot="-8100000">
            <a:off x="3168650" y="2863850"/>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69A2E1">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22533" name="Freeform 21"/>
          <p:cNvSpPr>
            <a:spLocks/>
          </p:cNvSpPr>
          <p:nvPr/>
        </p:nvSpPr>
        <p:spPr bwMode="auto">
          <a:xfrm rot="2700000">
            <a:off x="4233863" y="1714500"/>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0061B2">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22534" name="Freeform 18"/>
          <p:cNvSpPr>
            <a:spLocks/>
          </p:cNvSpPr>
          <p:nvPr/>
        </p:nvSpPr>
        <p:spPr bwMode="auto">
          <a:xfrm rot="-2785570">
            <a:off x="3176588" y="1706563"/>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004074">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22535" name="Freeform 23"/>
          <p:cNvSpPr>
            <a:spLocks/>
          </p:cNvSpPr>
          <p:nvPr/>
        </p:nvSpPr>
        <p:spPr bwMode="auto">
          <a:xfrm rot="8182408">
            <a:off x="4243388" y="2857500"/>
            <a:ext cx="1931987"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2A79D0">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82969" name="AutoShape 25"/>
          <p:cNvSpPr>
            <a:spLocks noChangeArrowheads="1"/>
          </p:cNvSpPr>
          <p:nvPr/>
        </p:nvSpPr>
        <p:spPr bwMode="auto">
          <a:xfrm>
            <a:off x="3727450" y="3084513"/>
            <a:ext cx="1103313" cy="1104900"/>
          </a:xfrm>
          <a:prstGeom prst="roundRect">
            <a:avLst>
              <a:gd name="adj" fmla="val 16667"/>
            </a:avLst>
          </a:prstGeom>
          <a:gradFill flip="none" rotWithShape="1">
            <a:gsLst>
              <a:gs pos="0">
                <a:srgbClr val="285EA0">
                  <a:alpha val="0"/>
                </a:srgbClr>
              </a:gs>
              <a:gs pos="50000">
                <a:schemeClr val="accent1">
                  <a:alpha val="0"/>
                </a:schemeClr>
              </a:gs>
              <a:gs pos="100000">
                <a:srgbClr val="285EA0">
                  <a:alpha val="0"/>
                </a:srgbClr>
              </a:gs>
            </a:gsLst>
            <a:lin ang="0" scaled="1"/>
            <a:tileRect/>
          </a:gradFill>
          <a:ln w="9525">
            <a:noFill/>
            <a:round/>
            <a:headEnd/>
            <a:tailEnd/>
          </a:ln>
          <a:effectLst/>
          <a:scene3d>
            <a:camera prst="orthographicFront"/>
            <a:lightRig rig="threePt" dir="t"/>
          </a:scene3d>
          <a:sp3d>
            <a:bevelT w="19050" h="95250"/>
            <a:bevelB w="12700" h="82550"/>
          </a:sp3d>
        </p:spPr>
        <p:txBody>
          <a:bodyPr wrap="none" anchor="ctr">
            <a:prstTxWarp prst="textNoShape">
              <a:avLst/>
            </a:prstTxWarp>
          </a:bodyPr>
          <a:lstStyle/>
          <a:p>
            <a:pPr>
              <a:defRPr/>
            </a:pPr>
            <a:r>
              <a:rPr lang="de-DE" sz="2800" b="1">
                <a:ea typeface="ＭＳ Ｐゴシック" pitchFamily="-65" charset="-128"/>
                <a:cs typeface="ＭＳ Ｐゴシック" pitchFamily="-65" charset="-128"/>
              </a:rPr>
              <a:t>BECOME</a:t>
            </a:r>
          </a:p>
        </p:txBody>
      </p:sp>
      <p:sp>
        <p:nvSpPr>
          <p:cNvPr id="22539" name="Text Box 19"/>
          <p:cNvSpPr txBox="1">
            <a:spLocks noChangeArrowheads="1"/>
          </p:cNvSpPr>
          <p:nvPr/>
        </p:nvSpPr>
        <p:spPr bwMode="gray">
          <a:xfrm rot="-2922815">
            <a:off x="2634456" y="2334419"/>
            <a:ext cx="1706563"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Social</a:t>
            </a:r>
          </a:p>
        </p:txBody>
      </p:sp>
      <p:sp>
        <p:nvSpPr>
          <p:cNvPr id="22540" name="Text Box 19"/>
          <p:cNvSpPr txBox="1">
            <a:spLocks noChangeArrowheads="1"/>
          </p:cNvSpPr>
          <p:nvPr/>
        </p:nvSpPr>
        <p:spPr bwMode="gray">
          <a:xfrm rot="2700000">
            <a:off x="4963319" y="2293144"/>
            <a:ext cx="1706562" cy="304800"/>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Academic</a:t>
            </a:r>
            <a:r>
              <a:rPr sz="1600" noProof="1">
                <a:solidFill>
                  <a:schemeClr val="bg1"/>
                </a:solidFill>
                <a:ea typeface="Arial" pitchFamily="-65" charset="0"/>
                <a:cs typeface="Arial" pitchFamily="-65" charset="0"/>
              </a:rPr>
              <a:t> </a:t>
            </a:r>
          </a:p>
        </p:txBody>
      </p:sp>
      <p:sp>
        <p:nvSpPr>
          <p:cNvPr id="22541" name="Text Box 19"/>
          <p:cNvSpPr txBox="1">
            <a:spLocks noChangeArrowheads="1"/>
          </p:cNvSpPr>
          <p:nvPr/>
        </p:nvSpPr>
        <p:spPr bwMode="gray">
          <a:xfrm rot="2700000">
            <a:off x="2696370" y="4717256"/>
            <a:ext cx="1706562"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Vocational</a:t>
            </a:r>
          </a:p>
        </p:txBody>
      </p:sp>
      <p:sp>
        <p:nvSpPr>
          <p:cNvPr id="22542" name="Text Box 19"/>
          <p:cNvSpPr txBox="1">
            <a:spLocks noChangeArrowheads="1"/>
          </p:cNvSpPr>
          <p:nvPr/>
        </p:nvSpPr>
        <p:spPr bwMode="gray">
          <a:xfrm rot="-2588827">
            <a:off x="5037138" y="4756150"/>
            <a:ext cx="1706562"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Personal</a:t>
            </a:r>
          </a:p>
        </p:txBody>
      </p:sp>
      <p:sp>
        <p:nvSpPr>
          <p:cNvPr id="20498" name="Text Box 19"/>
          <p:cNvSpPr txBox="1">
            <a:spLocks noChangeArrowheads="1"/>
          </p:cNvSpPr>
          <p:nvPr/>
        </p:nvSpPr>
        <p:spPr bwMode="gray">
          <a:xfrm>
            <a:off x="4167188" y="3386138"/>
            <a:ext cx="1062037" cy="215444"/>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defRPr/>
            </a:pPr>
            <a:r>
              <a:rPr lang="ga-IE" sz="1400" noProof="1">
                <a:solidFill>
                  <a:schemeClr val="bg1">
                    <a:alpha val="0"/>
                  </a:schemeClr>
                </a:solidFill>
                <a:latin typeface="Arial" pitchFamily="-84" charset="0"/>
                <a:ea typeface="Arial" pitchFamily="-84" charset="0"/>
                <a:cs typeface="Arial" pitchFamily="-84" charset="0"/>
              </a:rPr>
              <a:t>BECOME</a:t>
            </a:r>
            <a:endParaRPr sz="1400" noProof="1">
              <a:solidFill>
                <a:schemeClr val="bg1">
                  <a:alpha val="0"/>
                </a:schemeClr>
              </a:solidFill>
              <a:latin typeface="Arial" pitchFamily="-84" charset="0"/>
              <a:ea typeface="Arial" pitchFamily="-84" charset="0"/>
              <a:cs typeface="Arial" pitchFamily="-84" charset="0"/>
            </a:endParaRPr>
          </a:p>
        </p:txBody>
      </p:sp>
    </p:spTree>
    <p:extLst>
      <p:ext uri="{BB962C8B-B14F-4D97-AF65-F5344CB8AC3E}">
        <p14:creationId xmlns:p14="http://schemas.microsoft.com/office/powerpoint/2010/main" val="255521802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ELEPHANTS IN THE ROOM</a:t>
            </a:r>
          </a:p>
        </p:txBody>
      </p:sp>
      <p:pic>
        <p:nvPicPr>
          <p:cNvPr id="4" name="Content Placeholder 3" descr="elephant-in-the-room.jpg"/>
          <p:cNvPicPr>
            <a:picLocks noGrp="1" noChangeAspect="1"/>
          </p:cNvPicPr>
          <p:nvPr>
            <p:ph idx="1"/>
          </p:nvPr>
        </p:nvPicPr>
        <p:blipFill>
          <a:blip r:embed="rId3" cstate="print"/>
          <a:srcRect t="-10658" b="-10658"/>
          <a:stretch>
            <a:fillRect/>
          </a:stretch>
        </p:blip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994122"/>
          </a:xfrm>
        </p:spPr>
        <p:txBody>
          <a:bodyPr/>
          <a:lstStyle/>
          <a:p>
            <a:pPr algn="l"/>
            <a:r>
              <a:rPr lang="en-US" sz="2800" dirty="0"/>
              <a:t>Feedback from students tells us it’s not uncommon to</a:t>
            </a:r>
          </a:p>
        </p:txBody>
      </p:sp>
      <p:sp>
        <p:nvSpPr>
          <p:cNvPr id="3" name="Content Placeholder 2"/>
          <p:cNvSpPr>
            <a:spLocks noGrp="1"/>
          </p:cNvSpPr>
          <p:nvPr>
            <p:ph idx="1"/>
          </p:nvPr>
        </p:nvSpPr>
        <p:spPr>
          <a:xfrm>
            <a:off x="457200" y="1295400"/>
            <a:ext cx="8229600" cy="4953000"/>
          </a:xfrm>
        </p:spPr>
        <p:txBody>
          <a:bodyPr/>
          <a:lstStyle/>
          <a:p>
            <a:r>
              <a:rPr lang="en-US" sz="2800" dirty="0"/>
              <a:t>Be concerned that the course was not your first choice and may not be for you</a:t>
            </a:r>
          </a:p>
          <a:p>
            <a:r>
              <a:rPr lang="en-US" sz="2800" dirty="0"/>
              <a:t>Feel isolated or lonely</a:t>
            </a:r>
          </a:p>
          <a:p>
            <a:r>
              <a:rPr lang="en-US" sz="2800" dirty="0"/>
              <a:t>To miss your school friends</a:t>
            </a:r>
          </a:p>
          <a:p>
            <a:r>
              <a:rPr lang="en-US" sz="2800" dirty="0"/>
              <a:t>Be petrified about doing a presentation</a:t>
            </a:r>
          </a:p>
          <a:p>
            <a:r>
              <a:rPr lang="en-US" sz="2800" dirty="0"/>
              <a:t>Feel you are falling behind</a:t>
            </a:r>
          </a:p>
          <a:p>
            <a:r>
              <a:rPr lang="en-US" sz="2800" dirty="0"/>
              <a:t>Be worried about finance</a:t>
            </a:r>
          </a:p>
          <a:p>
            <a:r>
              <a:rPr lang="en-US" sz="2800" dirty="0"/>
              <a:t>Struggle with some subjects</a:t>
            </a:r>
          </a:p>
          <a:p>
            <a:r>
              <a:rPr lang="en-US" sz="2800" dirty="0"/>
              <a:t>Feel there are lots of things outside your control e.g. timetables, lecturers approach, bureaucracy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3600" dirty="0"/>
              <a:t>Supports and engagment opportunities </a:t>
            </a:r>
          </a:p>
        </p:txBody>
      </p:sp>
      <p:sp>
        <p:nvSpPr>
          <p:cNvPr id="3" name="Content Placeholder 2"/>
          <p:cNvSpPr>
            <a:spLocks noGrp="1"/>
          </p:cNvSpPr>
          <p:nvPr>
            <p:ph idx="1"/>
          </p:nvPr>
        </p:nvSpPr>
        <p:spPr/>
        <p:txBody>
          <a:bodyPr/>
          <a:lstStyle/>
          <a:p>
            <a:pPr marL="0" indent="0">
              <a:buNone/>
            </a:pPr>
            <a:r>
              <a:rPr lang="en-IE" sz="3600" dirty="0"/>
              <a:t>First Year Information</a:t>
            </a:r>
          </a:p>
          <a:p>
            <a:pPr marL="0" indent="0">
              <a:buNone/>
            </a:pPr>
            <a:r>
              <a:rPr lang="en-IE" sz="3600" dirty="0">
                <a:hlinkClick r:id="rId3"/>
              </a:rPr>
              <a:t>https://tudublin.ie/for-students/starting-at-tu-dublin/</a:t>
            </a:r>
            <a:endParaRPr lang="en-IE" sz="3600" dirty="0"/>
          </a:p>
          <a:p>
            <a:pPr marL="0" indent="0">
              <a:buNone/>
            </a:pPr>
            <a:r>
              <a:rPr lang="en-IE" sz="3600" dirty="0"/>
              <a:t>Maths Learning Support Centre</a:t>
            </a:r>
          </a:p>
          <a:p>
            <a:pPr marL="0" indent="0">
              <a:buNone/>
            </a:pPr>
            <a:r>
              <a:rPr lang="en-IE" sz="3600" dirty="0"/>
              <a:t>Academic Writing Centre</a:t>
            </a:r>
          </a:p>
        </p:txBody>
      </p:sp>
    </p:spTree>
    <p:extLst>
      <p:ext uri="{BB962C8B-B14F-4D97-AF65-F5344CB8AC3E}">
        <p14:creationId xmlns:p14="http://schemas.microsoft.com/office/powerpoint/2010/main" val="1952771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IE" altLang="en-US" sz="4000" b="1" dirty="0">
                <a:solidFill>
                  <a:schemeClr val="tx1"/>
                </a:solidFill>
                <a:latin typeface="+mn-lt"/>
              </a:rPr>
              <a:t>Self-awareness tools</a:t>
            </a:r>
            <a:endParaRPr lang="en-GB" altLang="en-US" sz="4000" b="1" dirty="0">
              <a:solidFill>
                <a:schemeClr val="tx1"/>
              </a:solidFill>
              <a:latin typeface="+mn-lt"/>
            </a:endParaRPr>
          </a:p>
        </p:txBody>
      </p:sp>
      <p:sp>
        <p:nvSpPr>
          <p:cNvPr id="22531" name="Rectangle 3"/>
          <p:cNvSpPr>
            <a:spLocks noGrp="1" noChangeArrowheads="1"/>
          </p:cNvSpPr>
          <p:nvPr>
            <p:ph type="body" idx="1"/>
          </p:nvPr>
        </p:nvSpPr>
        <p:spPr>
          <a:xfrm>
            <a:off x="395288" y="1341438"/>
            <a:ext cx="7993062" cy="5173662"/>
          </a:xfrm>
        </p:spPr>
        <p:txBody>
          <a:bodyPr/>
          <a:lstStyle/>
          <a:p>
            <a:pPr>
              <a:lnSpc>
                <a:spcPct val="80000"/>
              </a:lnSpc>
            </a:pPr>
            <a:r>
              <a:rPr lang="en-IE" altLang="en-US" sz="2200" dirty="0">
                <a:hlinkClick r:id="rId3"/>
              </a:rPr>
              <a:t>www.gradireland.com</a:t>
            </a:r>
            <a:r>
              <a:rPr lang="en-IE" altLang="en-US" sz="2200" dirty="0"/>
              <a:t> – careers report (experience, skills, values, interests)</a:t>
            </a:r>
          </a:p>
          <a:p>
            <a:pPr>
              <a:lnSpc>
                <a:spcPct val="80000"/>
              </a:lnSpc>
            </a:pPr>
            <a:endParaRPr lang="en-IE" altLang="en-US" sz="2200" dirty="0"/>
          </a:p>
          <a:p>
            <a:pPr>
              <a:lnSpc>
                <a:spcPct val="80000"/>
              </a:lnSpc>
            </a:pPr>
            <a:r>
              <a:rPr lang="en-IE" altLang="en-US" sz="2200" dirty="0">
                <a:hlinkClick r:id="rId4"/>
              </a:rPr>
              <a:t>www.prospects.ac.uk</a:t>
            </a:r>
            <a:r>
              <a:rPr lang="en-IE" altLang="en-US" sz="2200" dirty="0"/>
              <a:t> -  what job would suit me? – identify your skills, motivations, interests (matching exercise)</a:t>
            </a:r>
          </a:p>
          <a:p>
            <a:pPr>
              <a:lnSpc>
                <a:spcPct val="80000"/>
              </a:lnSpc>
            </a:pPr>
            <a:endParaRPr lang="en-IE" altLang="en-US" sz="2200" dirty="0"/>
          </a:p>
          <a:p>
            <a:pPr>
              <a:lnSpc>
                <a:spcPct val="80000"/>
              </a:lnSpc>
            </a:pPr>
            <a:r>
              <a:rPr lang="en-IE" altLang="en-US" sz="2200" dirty="0">
                <a:hlinkClick r:id="rId5"/>
              </a:rPr>
              <a:t>www.careersportal.ie</a:t>
            </a:r>
            <a:r>
              <a:rPr lang="en-IE" altLang="en-US" sz="2200" dirty="0"/>
              <a:t> – self-assessment – skills/interests assessment and interest profiler (report) – link to suggested careers/related qualifications</a:t>
            </a:r>
          </a:p>
          <a:p>
            <a:pPr>
              <a:lnSpc>
                <a:spcPct val="80000"/>
              </a:lnSpc>
            </a:pPr>
            <a:endParaRPr lang="en-GB" altLang="en-US" sz="2200" dirty="0"/>
          </a:p>
          <a:p>
            <a:pPr>
              <a:lnSpc>
                <a:spcPct val="80000"/>
              </a:lnSpc>
            </a:pPr>
            <a:r>
              <a:rPr lang="en-IE" altLang="en-US" sz="2200" dirty="0">
                <a:hlinkClick r:id="rId6"/>
              </a:rPr>
              <a:t>www.profilingforsuccess.com</a:t>
            </a:r>
            <a:r>
              <a:rPr lang="en-IE" altLang="en-US" sz="2200" dirty="0"/>
              <a:t> – take an assessment, e.g. type dynamics indicator, career interest inventory:</a:t>
            </a:r>
            <a:r>
              <a:rPr lang="en-IE" altLang="en-US" sz="2200" b="1" dirty="0"/>
              <a:t>(Personality)</a:t>
            </a:r>
          </a:p>
          <a:p>
            <a:pPr>
              <a:lnSpc>
                <a:spcPct val="80000"/>
              </a:lnSpc>
            </a:pPr>
            <a:endParaRPr lang="en-IE" altLang="en-US" sz="2200" dirty="0"/>
          </a:p>
          <a:p>
            <a:pPr>
              <a:lnSpc>
                <a:spcPct val="80000"/>
              </a:lnSpc>
            </a:pPr>
            <a:r>
              <a:rPr lang="en-GB" altLang="en-US" sz="2200" dirty="0">
                <a:hlinkClick r:id="rId7"/>
              </a:rPr>
              <a:t>www.windmillsonline.co.uk/</a:t>
            </a:r>
            <a:r>
              <a:rPr lang="en-GB" altLang="en-US" sz="2200" dirty="0"/>
              <a:t>- values</a:t>
            </a:r>
          </a:p>
          <a:p>
            <a:pPr>
              <a:lnSpc>
                <a:spcPct val="80000"/>
              </a:lnSpc>
            </a:pPr>
            <a:endParaRPr lang="en-GB" altLang="en-US" sz="2000" dirty="0"/>
          </a:p>
          <a:p>
            <a:pPr>
              <a:lnSpc>
                <a:spcPct val="80000"/>
              </a:lnSpc>
            </a:pPr>
            <a:endParaRPr lang="en-IE" altLang="en-US" sz="1200" dirty="0"/>
          </a:p>
          <a:p>
            <a:pPr>
              <a:lnSpc>
                <a:spcPct val="80000"/>
              </a:lnSpc>
              <a:buFontTx/>
              <a:buNone/>
            </a:pPr>
            <a:r>
              <a:rPr lang="en-IE" altLang="en-US" sz="1200" dirty="0">
                <a:solidFill>
                  <a:srgbClr val="FF9900"/>
                </a:solidFill>
              </a:rPr>
              <a:t> </a:t>
            </a:r>
          </a:p>
          <a:p>
            <a:pPr>
              <a:lnSpc>
                <a:spcPct val="80000"/>
              </a:lnSpc>
              <a:buFontTx/>
              <a:buNone/>
            </a:pPr>
            <a:endParaRPr lang="en-IE" altLang="en-US" sz="1200" dirty="0">
              <a:solidFill>
                <a:srgbClr val="FF9900"/>
              </a:solidFill>
            </a:endParaRPr>
          </a:p>
          <a:p>
            <a:pPr>
              <a:lnSpc>
                <a:spcPct val="80000"/>
              </a:lnSpc>
              <a:buFontTx/>
              <a:buNone/>
            </a:pPr>
            <a:endParaRPr lang="en-GB" altLang="en-US" sz="800" dirty="0">
              <a:solidFill>
                <a:srgbClr val="FF9900"/>
              </a:solidFill>
            </a:endParaRPr>
          </a:p>
          <a:p>
            <a:pPr>
              <a:lnSpc>
                <a:spcPct val="80000"/>
              </a:lnSpc>
            </a:pPr>
            <a:endParaRPr lang="en-GB" altLang="en-US" sz="800" dirty="0">
              <a:solidFill>
                <a:srgbClr val="FF99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Taking Personal action	</a:t>
            </a:r>
          </a:p>
        </p:txBody>
      </p:sp>
      <p:sp>
        <p:nvSpPr>
          <p:cNvPr id="3" name="Content Placeholder 2"/>
          <p:cNvSpPr>
            <a:spLocks noGrp="1"/>
          </p:cNvSpPr>
          <p:nvPr>
            <p:ph idx="1"/>
          </p:nvPr>
        </p:nvSpPr>
        <p:spPr>
          <a:xfrm>
            <a:off x="457200" y="1600200"/>
            <a:ext cx="8229600" cy="4876800"/>
          </a:xfrm>
        </p:spPr>
        <p:txBody>
          <a:bodyPr/>
          <a:lstStyle/>
          <a:p>
            <a:r>
              <a:rPr lang="en-US" dirty="0"/>
              <a:t>In order to enjoy my integration into college and to </a:t>
            </a:r>
            <a:r>
              <a:rPr lang="en-US" dirty="0" err="1"/>
              <a:t>optimise</a:t>
            </a:r>
            <a:r>
              <a:rPr lang="en-US" dirty="0"/>
              <a:t> my employability </a:t>
            </a:r>
          </a:p>
          <a:p>
            <a:r>
              <a:rPr lang="en-US" dirty="0"/>
              <a:t>I will:</a:t>
            </a:r>
          </a:p>
          <a:p>
            <a:r>
              <a:rPr lang="en-US" dirty="0"/>
              <a:t>By when:</a:t>
            </a:r>
          </a:p>
          <a:p>
            <a:r>
              <a:rPr lang="en-US" dirty="0"/>
              <a:t>The benefit to me is:</a:t>
            </a:r>
          </a:p>
          <a:p>
            <a:r>
              <a:rPr lang="en-US" dirty="0"/>
              <a:t>Who can help: </a:t>
            </a:r>
          </a:p>
          <a:p>
            <a:r>
              <a:rPr lang="en-US" dirty="0"/>
              <a:t>My level of commitment on a scale of </a:t>
            </a:r>
          </a:p>
          <a:p>
            <a:pPr>
              <a:buNone/>
            </a:pPr>
            <a:r>
              <a:rPr lang="en-US" dirty="0"/>
              <a:t>	1 – 10 is: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marL="0" indent="0" algn="r">
              <a:buNone/>
            </a:pPr>
            <a:r>
              <a:rPr lang="en-IE" sz="9000" dirty="0">
                <a:solidFill>
                  <a:srgbClr val="FFFFFF"/>
                </a:solidFill>
              </a:rPr>
              <a:t>CONNECT</a:t>
            </a:r>
          </a:p>
          <a:p>
            <a:pPr marL="0" indent="0">
              <a:buNone/>
            </a:pPr>
            <a:endParaRPr lang="en-US" sz="2800" b="1" dirty="0">
              <a:solidFill>
                <a:schemeClr val="bg1">
                  <a:lumMod val="75000"/>
                </a:schemeClr>
              </a:solidFill>
            </a:endParaRPr>
          </a:p>
          <a:p>
            <a:pPr marL="0" indent="0">
              <a:buNone/>
            </a:pPr>
            <a:r>
              <a:rPr lang="en-US" sz="2800" b="1" dirty="0">
                <a:solidFill>
                  <a:schemeClr val="bg1">
                    <a:lumMod val="75000"/>
                  </a:schemeClr>
                </a:solidFill>
              </a:rPr>
              <a:t>Connect </a:t>
            </a:r>
            <a:r>
              <a:rPr lang="en-US" sz="2800" dirty="0">
                <a:solidFill>
                  <a:schemeClr val="bg1">
                    <a:lumMod val="75000"/>
                  </a:schemeClr>
                </a:solidFill>
              </a:rPr>
              <a:t>– to the college, course, classmates; get involved in college activities, societies, sport, community.</a:t>
            </a:r>
            <a:endParaRPr lang="en-IE" sz="2800" dirty="0">
              <a:solidFill>
                <a:schemeClr val="bg1">
                  <a:lumMod val="75000"/>
                </a:schemeClr>
              </a:solidFill>
            </a:endParaRPr>
          </a:p>
          <a:p>
            <a:pPr marL="0" indent="0" algn="r">
              <a:buNone/>
            </a:pPr>
            <a:endParaRPr lang="en-IE" sz="1800" dirty="0">
              <a:solidFill>
                <a:schemeClr val="bg1">
                  <a:lumMod val="75000"/>
                </a:schemeClr>
              </a:solidFill>
            </a:endParaRPr>
          </a:p>
        </p:txBody>
      </p:sp>
    </p:spTree>
    <p:extLst>
      <p:ext uri="{BB962C8B-B14F-4D97-AF65-F5344CB8AC3E}">
        <p14:creationId xmlns:p14="http://schemas.microsoft.com/office/powerpoint/2010/main" val="4093332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pPr marL="0" indent="0" algn="r">
              <a:buNone/>
            </a:pPr>
            <a:r>
              <a:rPr lang="en-IE" sz="9000" dirty="0">
                <a:solidFill>
                  <a:srgbClr val="FFFFFF"/>
                </a:solidFill>
              </a:rPr>
              <a:t>COMMIT</a:t>
            </a:r>
          </a:p>
          <a:p>
            <a:pPr marL="0" indent="0">
              <a:buNone/>
            </a:pPr>
            <a:endParaRPr lang="en-US" sz="2800" b="1" dirty="0">
              <a:solidFill>
                <a:schemeClr val="bg1">
                  <a:lumMod val="75000"/>
                </a:schemeClr>
              </a:solidFill>
            </a:endParaRPr>
          </a:p>
          <a:p>
            <a:pPr marL="0" indent="0">
              <a:buNone/>
            </a:pPr>
            <a:r>
              <a:rPr lang="en-US" sz="2800" b="1" dirty="0">
                <a:solidFill>
                  <a:schemeClr val="bg1">
                    <a:lumMod val="75000"/>
                  </a:schemeClr>
                </a:solidFill>
              </a:rPr>
              <a:t>Commit</a:t>
            </a:r>
            <a:r>
              <a:rPr lang="en-US" sz="2800" dirty="0">
                <a:solidFill>
                  <a:schemeClr val="bg1">
                    <a:lumMod val="75000"/>
                  </a:schemeClr>
                </a:solidFill>
              </a:rPr>
              <a:t> – work to take control and develop a positive, proactive attitude to </a:t>
            </a:r>
            <a:r>
              <a:rPr lang="en-US" sz="2800" dirty="0" err="1">
                <a:solidFill>
                  <a:schemeClr val="bg1">
                    <a:lumMod val="75000"/>
                  </a:schemeClr>
                </a:solidFill>
              </a:rPr>
              <a:t>realise</a:t>
            </a:r>
            <a:r>
              <a:rPr lang="en-US" sz="2800" dirty="0">
                <a:solidFill>
                  <a:schemeClr val="bg1">
                    <a:lumMod val="75000"/>
                  </a:schemeClr>
                </a:solidFill>
              </a:rPr>
              <a:t> potential- attend lectures/labs, submit course work on time. </a:t>
            </a:r>
            <a:endParaRPr lang="en-IE" sz="2800" dirty="0">
              <a:solidFill>
                <a:schemeClr val="bg1">
                  <a:lumMod val="75000"/>
                </a:schemeClr>
              </a:solidFill>
            </a:endParaRPr>
          </a:p>
          <a:p>
            <a:pPr marL="0" indent="0" algn="r">
              <a:buNone/>
            </a:pPr>
            <a:endParaRPr lang="en-IE" sz="11000" dirty="0">
              <a:solidFill>
                <a:srgbClr val="FF0000"/>
              </a:solidFill>
            </a:endParaRPr>
          </a:p>
          <a:p>
            <a:pPr marL="0" indent="0" algn="r">
              <a:buNone/>
            </a:pPr>
            <a:endParaRPr lang="en-IE" sz="11000" dirty="0">
              <a:solidFill>
                <a:srgbClr val="FF0000"/>
              </a:solidFill>
            </a:endParaRPr>
          </a:p>
        </p:txBody>
      </p:sp>
    </p:spTree>
    <p:extLst>
      <p:ext uri="{BB962C8B-B14F-4D97-AF65-F5344CB8AC3E}">
        <p14:creationId xmlns:p14="http://schemas.microsoft.com/office/powerpoint/2010/main" val="1022756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you’ll get from today</a:t>
            </a:r>
          </a:p>
        </p:txBody>
      </p:sp>
      <p:sp>
        <p:nvSpPr>
          <p:cNvPr id="3" name="Content Placeholder 2"/>
          <p:cNvSpPr>
            <a:spLocks noGrp="1"/>
          </p:cNvSpPr>
          <p:nvPr>
            <p:ph idx="1"/>
          </p:nvPr>
        </p:nvSpPr>
        <p:spPr/>
        <p:txBody>
          <a:bodyPr/>
          <a:lstStyle/>
          <a:p>
            <a:r>
              <a:rPr lang="en-US" dirty="0"/>
              <a:t>Know more about the ‘transition’ into 3</a:t>
            </a:r>
            <a:r>
              <a:rPr lang="en-US" baseline="30000" dirty="0"/>
              <a:t>rd</a:t>
            </a:r>
            <a:r>
              <a:rPr lang="en-US" dirty="0"/>
              <a:t> level </a:t>
            </a:r>
          </a:p>
          <a:p>
            <a:endParaRPr lang="en-US" sz="1400" dirty="0"/>
          </a:p>
          <a:p>
            <a:r>
              <a:rPr lang="en-US" dirty="0"/>
              <a:t>How well do you know your classmates!</a:t>
            </a:r>
          </a:p>
          <a:p>
            <a:endParaRPr lang="en-US" sz="1400" dirty="0"/>
          </a:p>
          <a:p>
            <a:r>
              <a:rPr lang="en-US" dirty="0"/>
              <a:t>Supports and engagement opportunities </a:t>
            </a:r>
          </a:p>
          <a:p>
            <a:endParaRPr lang="en-US" sz="1400" dirty="0"/>
          </a:p>
          <a:p>
            <a:r>
              <a:rPr lang="en-US" dirty="0"/>
              <a:t>Your personal action plan to manage your journey academic, social, personal and vocational (employability journey through college)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a:xfrm>
            <a:off x="179512" y="1600200"/>
            <a:ext cx="8856984" cy="4525963"/>
          </a:xfrm>
        </p:spPr>
        <p:txBody>
          <a:bodyPr/>
          <a:lstStyle/>
          <a:p>
            <a:pPr marL="0" indent="0" algn="r">
              <a:buNone/>
            </a:pPr>
            <a:r>
              <a:rPr lang="en-IE" sz="9000" dirty="0">
                <a:solidFill>
                  <a:srgbClr val="FFFFFF"/>
                </a:solidFill>
              </a:rPr>
              <a:t>COMMUNICATE</a:t>
            </a:r>
          </a:p>
          <a:p>
            <a:pPr marL="0" indent="0">
              <a:buNone/>
            </a:pPr>
            <a:endParaRPr lang="en-US" sz="2800" b="1" dirty="0">
              <a:solidFill>
                <a:schemeClr val="bg1">
                  <a:lumMod val="75000"/>
                </a:schemeClr>
              </a:solidFill>
            </a:endParaRPr>
          </a:p>
          <a:p>
            <a:pPr marL="0" indent="0">
              <a:buNone/>
            </a:pPr>
            <a:r>
              <a:rPr lang="en-US" sz="2800" b="1" dirty="0">
                <a:solidFill>
                  <a:schemeClr val="bg1">
                    <a:lumMod val="75000"/>
                  </a:schemeClr>
                </a:solidFill>
              </a:rPr>
              <a:t>Communicate</a:t>
            </a:r>
            <a:r>
              <a:rPr lang="en-US" sz="2800" dirty="0">
                <a:solidFill>
                  <a:schemeClr val="bg1">
                    <a:lumMod val="75000"/>
                  </a:schemeClr>
                </a:solidFill>
              </a:rPr>
              <a:t> – tell people how you are getting on - classmates, lecturers, family, college support services, career development </a:t>
            </a:r>
            <a:r>
              <a:rPr lang="en-US" sz="2800" dirty="0" err="1">
                <a:solidFill>
                  <a:schemeClr val="bg1">
                    <a:lumMod val="75000"/>
                  </a:schemeClr>
                </a:solidFill>
              </a:rPr>
              <a:t>centre</a:t>
            </a:r>
            <a:r>
              <a:rPr lang="en-US" sz="2800" dirty="0">
                <a:solidFill>
                  <a:schemeClr val="bg1">
                    <a:lumMod val="75000"/>
                  </a:schemeClr>
                </a:solidFill>
              </a:rPr>
              <a:t>, etc.</a:t>
            </a:r>
            <a:endParaRPr lang="en-IE" sz="2800" dirty="0">
              <a:solidFill>
                <a:schemeClr val="bg1">
                  <a:lumMod val="75000"/>
                </a:schemeClr>
              </a:solidFill>
            </a:endParaRPr>
          </a:p>
          <a:p>
            <a:pPr marL="0" indent="0">
              <a:buNone/>
            </a:pPr>
            <a:endParaRPr lang="en-IE" sz="1800" dirty="0">
              <a:solidFill>
                <a:srgbClr val="FF0000"/>
              </a:solidFill>
            </a:endParaRPr>
          </a:p>
        </p:txBody>
      </p:sp>
    </p:spTree>
    <p:extLst>
      <p:ext uri="{BB962C8B-B14F-4D97-AF65-F5344CB8AC3E}">
        <p14:creationId xmlns:p14="http://schemas.microsoft.com/office/powerpoint/2010/main" val="3936744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Evaluation</a:t>
            </a:r>
          </a:p>
        </p:txBody>
      </p:sp>
      <p:sp>
        <p:nvSpPr>
          <p:cNvPr id="3" name="Content Placeholder 2"/>
          <p:cNvSpPr>
            <a:spLocks noGrp="1"/>
          </p:cNvSpPr>
          <p:nvPr>
            <p:ph idx="1"/>
          </p:nvPr>
        </p:nvSpPr>
        <p:spPr/>
        <p:txBody>
          <a:bodyPr/>
          <a:lstStyle/>
          <a:p>
            <a:r>
              <a:rPr lang="en-IE" dirty="0"/>
              <a:t>Would you recommend this session to a friend YES/NO</a:t>
            </a:r>
          </a:p>
          <a:p>
            <a:r>
              <a:rPr lang="en-IE" dirty="0"/>
              <a:t>·On a scale of 1 to 4 where 1 is </a:t>
            </a:r>
            <a:r>
              <a:rPr lang="en-IE" b="1" i="1" dirty="0"/>
              <a:t>least useful</a:t>
            </a:r>
            <a:r>
              <a:rPr lang="en-IE" dirty="0"/>
              <a:t> and 4 is </a:t>
            </a:r>
            <a:r>
              <a:rPr lang="en-IE" b="1" i="1" dirty="0"/>
              <a:t>most useful. </a:t>
            </a:r>
            <a:r>
              <a:rPr lang="en-IE" dirty="0"/>
              <a:t>How useful did you find today’s session</a:t>
            </a:r>
          </a:p>
          <a:p>
            <a:r>
              <a:rPr lang="en-IE" dirty="0"/>
              <a:t>What it is the main thing you took from today’s session</a:t>
            </a:r>
          </a:p>
          <a:p>
            <a:endParaRPr lang="en-IE" dirty="0"/>
          </a:p>
        </p:txBody>
      </p:sp>
    </p:spTree>
    <p:extLst>
      <p:ext uri="{BB962C8B-B14F-4D97-AF65-F5344CB8AC3E}">
        <p14:creationId xmlns:p14="http://schemas.microsoft.com/office/powerpoint/2010/main" val="2554672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1524000"/>
            <a:ext cx="6934200" cy="3046988"/>
          </a:xfrm>
          <a:prstGeom prst="rect">
            <a:avLst/>
          </a:prstGeom>
          <a:noFill/>
        </p:spPr>
        <p:txBody>
          <a:bodyPr wrap="square" rtlCol="0">
            <a:spAutoFit/>
          </a:bodyPr>
          <a:lstStyle/>
          <a:p>
            <a:r>
              <a:rPr lang="en-GB" sz="4800" dirty="0">
                <a:solidFill>
                  <a:srgbClr val="000000"/>
                </a:solidFill>
              </a:rPr>
              <a:t>Optional Exercise: </a:t>
            </a:r>
          </a:p>
          <a:p>
            <a:endParaRPr lang="en-GB" sz="4800" dirty="0">
              <a:solidFill>
                <a:srgbClr val="000000"/>
              </a:solidFill>
            </a:endParaRPr>
          </a:p>
          <a:p>
            <a:r>
              <a:rPr lang="en-GB" sz="4800" dirty="0">
                <a:solidFill>
                  <a:srgbClr val="000000"/>
                </a:solidFill>
              </a:rPr>
              <a:t>How I’m spending my time </a:t>
            </a:r>
          </a:p>
        </p:txBody>
      </p:sp>
    </p:spTree>
    <p:extLst>
      <p:ext uri="{BB962C8B-B14F-4D97-AF65-F5344CB8AC3E}">
        <p14:creationId xmlns:p14="http://schemas.microsoft.com/office/powerpoint/2010/main" val="2391857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80684467"/>
              </p:ext>
            </p:extLst>
          </p:nvPr>
        </p:nvGraphicFramePr>
        <p:xfrm>
          <a:off x="287524" y="260647"/>
          <a:ext cx="8568952" cy="5315816"/>
        </p:xfrm>
        <a:graphic>
          <a:graphicData uri="http://schemas.openxmlformats.org/drawingml/2006/table">
            <a:tbl>
              <a:tblPr firstRow="1" bandRow="1">
                <a:tableStyleId>{5C22544A-7EE6-4342-B048-85BDC9FD1C3A}</a:tableStyleId>
              </a:tblPr>
              <a:tblGrid>
                <a:gridCol w="8568952">
                  <a:extLst>
                    <a:ext uri="{9D8B030D-6E8A-4147-A177-3AD203B41FA5}">
                      <a16:colId xmlns:a16="http://schemas.microsoft.com/office/drawing/2014/main" val="20000"/>
                    </a:ext>
                  </a:extLst>
                </a:gridCol>
              </a:tblGrid>
              <a:tr h="637227">
                <a:tc>
                  <a:txBody>
                    <a:bodyPr/>
                    <a:lstStyle/>
                    <a:p>
                      <a:r>
                        <a:rPr lang="en-IE" dirty="0">
                          <a:solidFill>
                            <a:schemeClr val="tx1"/>
                          </a:solidFill>
                        </a:rPr>
                        <a:t>How I spend my time</a:t>
                      </a:r>
                    </a:p>
                  </a:txBody>
                  <a:tcPr/>
                </a:tc>
                <a:extLst>
                  <a:ext uri="{0D108BD9-81ED-4DB2-BD59-A6C34878D82A}">
                    <a16:rowId xmlns:a16="http://schemas.microsoft.com/office/drawing/2014/main" val="10000"/>
                  </a:ext>
                </a:extLst>
              </a:tr>
              <a:tr h="3715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400" dirty="0"/>
                        <a:t>How</a:t>
                      </a:r>
                      <a:r>
                        <a:rPr lang="en-IE" sz="1400" baseline="0" dirty="0"/>
                        <a:t> many hours do you sleep in a 24 </a:t>
                      </a:r>
                      <a:r>
                        <a:rPr lang="en-IE" sz="1400" baseline="0" dirty="0" err="1"/>
                        <a:t>hr</a:t>
                      </a:r>
                      <a:r>
                        <a:rPr lang="en-IE" sz="1400" baseline="0" dirty="0"/>
                        <a:t> period – multiply by 7</a:t>
                      </a:r>
                      <a:endParaRPr lang="en-IE" sz="1400" dirty="0"/>
                    </a:p>
                  </a:txBody>
                  <a:tcPr>
                    <a:noFill/>
                  </a:tcPr>
                </a:tc>
                <a:extLst>
                  <a:ext uri="{0D108BD9-81ED-4DB2-BD59-A6C34878D82A}">
                    <a16:rowId xmlns:a16="http://schemas.microsoft.com/office/drawing/2014/main" val="10001"/>
                  </a:ext>
                </a:extLst>
              </a:tr>
              <a:tr h="465594">
                <a:tc>
                  <a:txBody>
                    <a:bodyPr/>
                    <a:lstStyle/>
                    <a:p>
                      <a:r>
                        <a:rPr lang="en-IE" sz="1400" dirty="0"/>
                        <a:t>How many</a:t>
                      </a:r>
                      <a:r>
                        <a:rPr lang="en-IE" sz="1400" baseline="0" dirty="0"/>
                        <a:t> hours a day on meals – prep; eating; clean up – multiply by 7</a:t>
                      </a:r>
                      <a:endParaRPr lang="en-IE" sz="1400" dirty="0"/>
                    </a:p>
                  </a:txBody>
                  <a:tcPr>
                    <a:noFill/>
                  </a:tcPr>
                </a:tc>
                <a:extLst>
                  <a:ext uri="{0D108BD9-81ED-4DB2-BD59-A6C34878D82A}">
                    <a16:rowId xmlns:a16="http://schemas.microsoft.com/office/drawing/2014/main" val="10002"/>
                  </a:ext>
                </a:extLst>
              </a:tr>
              <a:tr h="387995">
                <a:tc>
                  <a:txBody>
                    <a:bodyPr/>
                    <a:lstStyle/>
                    <a:p>
                      <a:r>
                        <a:rPr lang="en-IE" sz="1400" dirty="0"/>
                        <a:t>Commuting</a:t>
                      </a:r>
                      <a:r>
                        <a:rPr lang="en-IE" sz="1400" baseline="0" dirty="0"/>
                        <a:t> – to and from campus – from door to door – x 5 </a:t>
                      </a:r>
                      <a:endParaRPr lang="en-IE" sz="1400" dirty="0"/>
                    </a:p>
                  </a:txBody>
                  <a:tcPr>
                    <a:noFill/>
                  </a:tcPr>
                </a:tc>
                <a:extLst>
                  <a:ext uri="{0D108BD9-81ED-4DB2-BD59-A6C34878D82A}">
                    <a16:rowId xmlns:a16="http://schemas.microsoft.com/office/drawing/2014/main" val="10003"/>
                  </a:ext>
                </a:extLst>
              </a:tr>
              <a:tr h="478318">
                <a:tc>
                  <a:txBody>
                    <a:bodyPr/>
                    <a:lstStyle/>
                    <a:p>
                      <a:r>
                        <a:rPr lang="en-IE" sz="1400" dirty="0"/>
                        <a:t>How</a:t>
                      </a:r>
                      <a:r>
                        <a:rPr lang="en-IE" sz="1400" baseline="0" dirty="0"/>
                        <a:t> many hours per week in college</a:t>
                      </a:r>
                      <a:endParaRPr lang="en-IE" sz="1400" dirty="0"/>
                    </a:p>
                  </a:txBody>
                  <a:tcPr>
                    <a:noFill/>
                  </a:tcPr>
                </a:tc>
                <a:extLst>
                  <a:ext uri="{0D108BD9-81ED-4DB2-BD59-A6C34878D82A}">
                    <a16:rowId xmlns:a16="http://schemas.microsoft.com/office/drawing/2014/main" val="10004"/>
                  </a:ext>
                </a:extLst>
              </a:tr>
              <a:tr h="452871">
                <a:tc>
                  <a:txBody>
                    <a:bodyPr/>
                    <a:lstStyle/>
                    <a:p>
                      <a:r>
                        <a:rPr lang="en-IE" sz="1400" dirty="0"/>
                        <a:t>How many</a:t>
                      </a:r>
                      <a:r>
                        <a:rPr lang="en-IE" sz="1400" baseline="0" dirty="0"/>
                        <a:t> hours per day doing extra curricular activities – e.g. sport; societies; </a:t>
                      </a:r>
                      <a:endParaRPr lang="en-IE" sz="1400" dirty="0"/>
                    </a:p>
                  </a:txBody>
                  <a:tcPr>
                    <a:noFill/>
                  </a:tcPr>
                </a:tc>
                <a:extLst>
                  <a:ext uri="{0D108BD9-81ED-4DB2-BD59-A6C34878D82A}">
                    <a16:rowId xmlns:a16="http://schemas.microsoft.com/office/drawing/2014/main" val="10005"/>
                  </a:ext>
                </a:extLst>
              </a:tr>
              <a:tr h="425909">
                <a:tc>
                  <a:txBody>
                    <a:bodyPr/>
                    <a:lstStyle/>
                    <a:p>
                      <a:r>
                        <a:rPr lang="en-IE" sz="1400" dirty="0"/>
                        <a:t>How</a:t>
                      </a:r>
                      <a:r>
                        <a:rPr lang="en-IE" sz="1400" baseline="0" dirty="0"/>
                        <a:t> many hours per week in employment</a:t>
                      </a:r>
                      <a:endParaRPr lang="en-IE" sz="1400" dirty="0"/>
                    </a:p>
                  </a:txBody>
                  <a:tcPr>
                    <a:noFill/>
                  </a:tcPr>
                </a:tc>
                <a:extLst>
                  <a:ext uri="{0D108BD9-81ED-4DB2-BD59-A6C34878D82A}">
                    <a16:rowId xmlns:a16="http://schemas.microsoft.com/office/drawing/2014/main" val="10006"/>
                  </a:ext>
                </a:extLst>
              </a:tr>
              <a:tr h="419268">
                <a:tc>
                  <a:txBody>
                    <a:bodyPr/>
                    <a:lstStyle/>
                    <a:p>
                      <a:r>
                        <a:rPr lang="en-IE" sz="1400" dirty="0"/>
                        <a:t>How</a:t>
                      </a:r>
                      <a:r>
                        <a:rPr lang="en-IE" sz="1400" baseline="0" dirty="0"/>
                        <a:t> many hours per week on social media</a:t>
                      </a:r>
                      <a:endParaRPr lang="en-IE" sz="1400" dirty="0"/>
                    </a:p>
                  </a:txBody>
                  <a:tcPr>
                    <a:noFill/>
                  </a:tcPr>
                </a:tc>
                <a:extLst>
                  <a:ext uri="{0D108BD9-81ED-4DB2-BD59-A6C34878D82A}">
                    <a16:rowId xmlns:a16="http://schemas.microsoft.com/office/drawing/2014/main" val="10007"/>
                  </a:ext>
                </a:extLst>
              </a:tr>
              <a:tr h="419268">
                <a:tc>
                  <a:txBody>
                    <a:bodyPr/>
                    <a:lstStyle/>
                    <a:p>
                      <a:r>
                        <a:rPr lang="en-IE" sz="1400" dirty="0"/>
                        <a:t>How many</a:t>
                      </a:r>
                      <a:r>
                        <a:rPr lang="en-IE" sz="1400" baseline="0" dirty="0"/>
                        <a:t> hours per week studying</a:t>
                      </a:r>
                      <a:endParaRPr lang="en-IE" sz="1400" dirty="0"/>
                    </a:p>
                  </a:txBody>
                  <a:tcPr>
                    <a:noFill/>
                  </a:tcPr>
                </a:tc>
                <a:extLst>
                  <a:ext uri="{0D108BD9-81ED-4DB2-BD59-A6C34878D82A}">
                    <a16:rowId xmlns:a16="http://schemas.microsoft.com/office/drawing/2014/main" val="10008"/>
                  </a:ext>
                </a:extLst>
              </a:tr>
              <a:tr h="419268">
                <a:tc>
                  <a:txBody>
                    <a:bodyPr/>
                    <a:lstStyle/>
                    <a:p>
                      <a:r>
                        <a:rPr lang="en-IE" sz="1400" dirty="0"/>
                        <a:t>How many hours</a:t>
                      </a:r>
                      <a:r>
                        <a:rPr lang="en-IE" sz="1400" baseline="0" dirty="0"/>
                        <a:t> per week socialising</a:t>
                      </a:r>
                      <a:endParaRPr lang="en-IE" sz="1400" dirty="0"/>
                    </a:p>
                  </a:txBody>
                  <a:tcPr>
                    <a:noFill/>
                  </a:tcPr>
                </a:tc>
                <a:extLst>
                  <a:ext uri="{0D108BD9-81ED-4DB2-BD59-A6C34878D82A}">
                    <a16:rowId xmlns:a16="http://schemas.microsoft.com/office/drawing/2014/main" val="10009"/>
                  </a:ext>
                </a:extLst>
              </a:tr>
              <a:tr h="419268">
                <a:tc>
                  <a:txBody>
                    <a:bodyPr/>
                    <a:lstStyle/>
                    <a:p>
                      <a:r>
                        <a:rPr lang="en-IE" sz="1400" dirty="0"/>
                        <a:t>How</a:t>
                      </a:r>
                      <a:r>
                        <a:rPr lang="en-IE" sz="1400" baseline="0" dirty="0"/>
                        <a:t> much time per week watching TV</a:t>
                      </a:r>
                      <a:endParaRPr lang="en-IE" sz="1400" dirty="0"/>
                    </a:p>
                  </a:txBody>
                  <a:tcPr>
                    <a:noFill/>
                  </a:tcPr>
                </a:tc>
                <a:extLst>
                  <a:ext uri="{0D108BD9-81ED-4DB2-BD59-A6C34878D82A}">
                    <a16:rowId xmlns:a16="http://schemas.microsoft.com/office/drawing/2014/main" val="10010"/>
                  </a:ext>
                </a:extLst>
              </a:tr>
              <a:tr h="419268">
                <a:tc>
                  <a:txBody>
                    <a:bodyPr/>
                    <a:lstStyle/>
                    <a:p>
                      <a:r>
                        <a:rPr lang="en-IE" sz="1400" dirty="0"/>
                        <a:t>ADD</a:t>
                      </a:r>
                      <a:r>
                        <a:rPr lang="en-IE" sz="1400" baseline="0" dirty="0"/>
                        <a:t> UP ALL THE HOURS AND SUBTRACT FROM 168 – THE TOTAL NUMBER OF HOURS IN A WEEK</a:t>
                      </a:r>
                      <a:endParaRPr lang="en-IE" sz="1400" dirty="0"/>
                    </a:p>
                  </a:txBody>
                  <a:tcP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4021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Hands up</a:t>
            </a:r>
          </a:p>
        </p:txBody>
      </p:sp>
      <p:sp>
        <p:nvSpPr>
          <p:cNvPr id="3" name="Content Placeholder 2"/>
          <p:cNvSpPr>
            <a:spLocks noGrp="1"/>
          </p:cNvSpPr>
          <p:nvPr>
            <p:ph idx="1"/>
          </p:nvPr>
        </p:nvSpPr>
        <p:spPr>
          <a:xfrm>
            <a:off x="457200" y="1600200"/>
            <a:ext cx="8435280" cy="4525963"/>
          </a:xfrm>
        </p:spPr>
        <p:txBody>
          <a:bodyPr/>
          <a:lstStyle/>
          <a:p>
            <a:r>
              <a:rPr lang="en-IE" sz="2800" dirty="0"/>
              <a:t>Who knows more than 5 people in your class</a:t>
            </a:r>
          </a:p>
          <a:p>
            <a:r>
              <a:rPr lang="en-IE" sz="2800" dirty="0"/>
              <a:t>More than 10</a:t>
            </a:r>
          </a:p>
          <a:p>
            <a:r>
              <a:rPr lang="en-IE" sz="2800" dirty="0"/>
              <a:t>Exercise</a:t>
            </a:r>
          </a:p>
          <a:p>
            <a:pPr lvl="1"/>
            <a:r>
              <a:rPr lang="en-IE" dirty="0"/>
              <a:t>Everyone take a piece of paper and speak to two classmates you have not spoken to before</a:t>
            </a:r>
          </a:p>
          <a:p>
            <a:pPr lvl="1"/>
            <a:r>
              <a:rPr lang="en-IE" dirty="0"/>
              <a:t>Find out two things about them – one of which is something interesting about them – be it a hobby, habit, place they visited, something/somebody they know</a:t>
            </a:r>
          </a:p>
          <a:p>
            <a:pPr lvl="1"/>
            <a:r>
              <a:rPr lang="en-IE" dirty="0"/>
              <a:t>Introduce </a:t>
            </a:r>
            <a:r>
              <a:rPr lang="en-IE" dirty="0" err="1"/>
              <a:t>eachother</a:t>
            </a:r>
            <a:r>
              <a:rPr lang="en-IE" dirty="0"/>
              <a:t> to the class</a:t>
            </a:r>
          </a:p>
        </p:txBody>
      </p:sp>
    </p:spTree>
    <p:extLst>
      <p:ext uri="{BB962C8B-B14F-4D97-AF65-F5344CB8AC3E}">
        <p14:creationId xmlns:p14="http://schemas.microsoft.com/office/powerpoint/2010/main" val="1737270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E" sz="2800" dirty="0"/>
              <a:t>Negotiating the transition to third level</a:t>
            </a:r>
          </a:p>
        </p:txBody>
      </p:sp>
      <p:sp>
        <p:nvSpPr>
          <p:cNvPr id="3" name="Content Placeholder 2"/>
          <p:cNvSpPr>
            <a:spLocks noGrp="1"/>
          </p:cNvSpPr>
          <p:nvPr>
            <p:ph sz="quarter" idx="2"/>
          </p:nvPr>
        </p:nvSpPr>
        <p:spPr/>
        <p:txBody>
          <a:bodyPr>
            <a:normAutofit/>
          </a:bodyPr>
          <a:lstStyle/>
          <a:p>
            <a:pPr>
              <a:lnSpc>
                <a:spcPct val="150000"/>
              </a:lnSpc>
              <a:spcBef>
                <a:spcPts val="0"/>
              </a:spcBef>
            </a:pPr>
            <a:r>
              <a:rPr lang="en-IE" sz="1800" dirty="0"/>
              <a:t>High Control</a:t>
            </a:r>
          </a:p>
          <a:p>
            <a:pPr>
              <a:lnSpc>
                <a:spcPct val="150000"/>
              </a:lnSpc>
              <a:spcBef>
                <a:spcPts val="0"/>
              </a:spcBef>
            </a:pPr>
            <a:r>
              <a:rPr lang="en-IE" sz="1800" dirty="0"/>
              <a:t>External discipline</a:t>
            </a:r>
          </a:p>
          <a:p>
            <a:pPr>
              <a:lnSpc>
                <a:spcPct val="150000"/>
              </a:lnSpc>
              <a:spcBef>
                <a:spcPts val="0"/>
              </a:spcBef>
            </a:pPr>
            <a:r>
              <a:rPr lang="en-IE" sz="1800" dirty="0"/>
              <a:t>Local</a:t>
            </a:r>
          </a:p>
          <a:p>
            <a:pPr>
              <a:lnSpc>
                <a:spcPct val="150000"/>
              </a:lnSpc>
              <a:spcBef>
                <a:spcPts val="0"/>
              </a:spcBef>
            </a:pPr>
            <a:r>
              <a:rPr lang="en-IE" sz="1800" dirty="0"/>
              <a:t>Parental involvement</a:t>
            </a:r>
          </a:p>
          <a:p>
            <a:pPr>
              <a:lnSpc>
                <a:spcPct val="150000"/>
              </a:lnSpc>
              <a:spcBef>
                <a:spcPts val="0"/>
              </a:spcBef>
            </a:pPr>
            <a:r>
              <a:rPr lang="en-IE" sz="1800" dirty="0"/>
              <a:t>Memorisation </a:t>
            </a:r>
            <a:r>
              <a:rPr lang="en-IE" sz="1800" dirty="0" err="1"/>
              <a:t>vs</a:t>
            </a:r>
            <a:r>
              <a:rPr lang="en-IE" sz="1800" dirty="0"/>
              <a:t> Technique</a:t>
            </a:r>
          </a:p>
          <a:p>
            <a:pPr>
              <a:lnSpc>
                <a:spcPct val="150000"/>
              </a:lnSpc>
              <a:spcBef>
                <a:spcPts val="0"/>
              </a:spcBef>
            </a:pPr>
            <a:endParaRPr lang="en-IE" sz="1800" dirty="0"/>
          </a:p>
          <a:p>
            <a:pPr>
              <a:lnSpc>
                <a:spcPct val="150000"/>
              </a:lnSpc>
              <a:spcBef>
                <a:spcPts val="0"/>
              </a:spcBef>
            </a:pPr>
            <a:r>
              <a:rPr lang="en-IE" sz="1800" dirty="0"/>
              <a:t>Homework</a:t>
            </a:r>
          </a:p>
          <a:p>
            <a:pPr>
              <a:lnSpc>
                <a:spcPct val="150000"/>
              </a:lnSpc>
              <a:spcBef>
                <a:spcPts val="0"/>
              </a:spcBef>
            </a:pPr>
            <a:r>
              <a:rPr lang="en-IE" sz="1800" dirty="0"/>
              <a:t>Mandatory attendance</a:t>
            </a:r>
          </a:p>
          <a:p>
            <a:pPr>
              <a:lnSpc>
                <a:spcPct val="150000"/>
              </a:lnSpc>
              <a:spcBef>
                <a:spcPts val="0"/>
              </a:spcBef>
            </a:pPr>
            <a:r>
              <a:rPr lang="en-IE" sz="1800" dirty="0"/>
              <a:t>Managed learning</a:t>
            </a:r>
          </a:p>
        </p:txBody>
      </p:sp>
      <p:sp>
        <p:nvSpPr>
          <p:cNvPr id="5" name="Content Placeholder 4"/>
          <p:cNvSpPr>
            <a:spLocks noGrp="1"/>
          </p:cNvSpPr>
          <p:nvPr>
            <p:ph sz="quarter" idx="4"/>
          </p:nvPr>
        </p:nvSpPr>
        <p:spPr>
          <a:xfrm>
            <a:off x="4645025" y="2174874"/>
            <a:ext cx="4175447" cy="4134445"/>
          </a:xfrm>
        </p:spPr>
        <p:txBody>
          <a:bodyPr>
            <a:normAutofit fontScale="47500" lnSpcReduction="20000"/>
          </a:bodyPr>
          <a:lstStyle/>
          <a:p>
            <a:pPr>
              <a:lnSpc>
                <a:spcPct val="170000"/>
              </a:lnSpc>
              <a:spcBef>
                <a:spcPts val="0"/>
              </a:spcBef>
            </a:pPr>
            <a:r>
              <a:rPr lang="en-IE" sz="3800" dirty="0"/>
              <a:t>Low Control</a:t>
            </a:r>
          </a:p>
          <a:p>
            <a:pPr>
              <a:lnSpc>
                <a:spcPct val="170000"/>
              </a:lnSpc>
              <a:spcBef>
                <a:spcPts val="0"/>
              </a:spcBef>
            </a:pPr>
            <a:r>
              <a:rPr lang="en-IE" sz="3800" dirty="0"/>
              <a:t>Self discipline (gender diff) </a:t>
            </a:r>
          </a:p>
          <a:p>
            <a:pPr>
              <a:lnSpc>
                <a:spcPct val="170000"/>
              </a:lnSpc>
              <a:spcBef>
                <a:spcPts val="0"/>
              </a:spcBef>
            </a:pPr>
            <a:r>
              <a:rPr lang="en-IE" sz="3800" dirty="0"/>
              <a:t>Centre of capital city</a:t>
            </a:r>
          </a:p>
          <a:p>
            <a:pPr>
              <a:lnSpc>
                <a:spcPct val="170000"/>
              </a:lnSpc>
              <a:spcBef>
                <a:spcPts val="0"/>
              </a:spcBef>
            </a:pPr>
            <a:r>
              <a:rPr lang="en-IE" sz="3800" dirty="0"/>
              <a:t>Adult age vs. Maturity</a:t>
            </a:r>
          </a:p>
          <a:p>
            <a:pPr>
              <a:lnSpc>
                <a:spcPct val="170000"/>
              </a:lnSpc>
              <a:spcBef>
                <a:spcPts val="0"/>
              </a:spcBef>
            </a:pPr>
            <a:r>
              <a:rPr lang="en-IE" sz="3800" dirty="0"/>
              <a:t>Critical thinking &amp; Technique</a:t>
            </a:r>
          </a:p>
          <a:p>
            <a:pPr>
              <a:lnSpc>
                <a:spcPct val="170000"/>
              </a:lnSpc>
              <a:spcBef>
                <a:spcPts val="0"/>
              </a:spcBef>
            </a:pPr>
            <a:endParaRPr lang="en-IE" sz="3800" dirty="0"/>
          </a:p>
          <a:p>
            <a:pPr>
              <a:lnSpc>
                <a:spcPct val="170000"/>
              </a:lnSpc>
              <a:spcBef>
                <a:spcPts val="0"/>
              </a:spcBef>
            </a:pPr>
            <a:r>
              <a:rPr lang="en-IE" sz="3800" dirty="0"/>
              <a:t>Self study</a:t>
            </a:r>
          </a:p>
          <a:p>
            <a:pPr>
              <a:lnSpc>
                <a:spcPct val="170000"/>
              </a:lnSpc>
              <a:spcBef>
                <a:spcPts val="0"/>
              </a:spcBef>
            </a:pPr>
            <a:r>
              <a:rPr lang="en-IE" sz="3800" dirty="0"/>
              <a:t>Optional attendance</a:t>
            </a:r>
          </a:p>
          <a:p>
            <a:pPr>
              <a:lnSpc>
                <a:spcPct val="170000"/>
              </a:lnSpc>
              <a:spcBef>
                <a:spcPts val="0"/>
              </a:spcBef>
            </a:pPr>
            <a:r>
              <a:rPr lang="en-IE" sz="3800" dirty="0"/>
              <a:t>Independent learning</a:t>
            </a:r>
          </a:p>
          <a:p>
            <a:endParaRPr lang="en-IE" dirty="0"/>
          </a:p>
        </p:txBody>
      </p:sp>
      <p:sp>
        <p:nvSpPr>
          <p:cNvPr id="6" name="Text Placeholder 5"/>
          <p:cNvSpPr>
            <a:spLocks noGrp="1"/>
          </p:cNvSpPr>
          <p:nvPr>
            <p:ph type="body" sz="quarter" idx="1"/>
          </p:nvPr>
        </p:nvSpPr>
        <p:spPr>
          <a:xfrm>
            <a:off x="827584" y="1268760"/>
            <a:ext cx="4040188" cy="936104"/>
          </a:xfrm>
        </p:spPr>
        <p:txBody>
          <a:bodyPr/>
          <a:lstStyle/>
          <a:p>
            <a:r>
              <a:rPr lang="en-IE" dirty="0"/>
              <a:t>Previous education</a:t>
            </a:r>
          </a:p>
          <a:p>
            <a:endParaRPr lang="en-IE" dirty="0"/>
          </a:p>
        </p:txBody>
      </p:sp>
      <p:sp>
        <p:nvSpPr>
          <p:cNvPr id="7" name="Text Placeholder 6"/>
          <p:cNvSpPr>
            <a:spLocks noGrp="1"/>
          </p:cNvSpPr>
          <p:nvPr>
            <p:ph type="body" sz="quarter" idx="3"/>
          </p:nvPr>
        </p:nvSpPr>
        <p:spPr/>
        <p:txBody>
          <a:bodyPr/>
          <a:lstStyle/>
          <a:p>
            <a:r>
              <a:rPr lang="en-IE" dirty="0"/>
              <a:t>3</a:t>
            </a:r>
            <a:r>
              <a:rPr lang="en-IE" baseline="30000" dirty="0"/>
              <a:t>rd</a:t>
            </a:r>
            <a:r>
              <a:rPr lang="en-IE" dirty="0"/>
              <a:t> level 1</a:t>
            </a:r>
            <a:r>
              <a:rPr lang="en-IE" baseline="30000" dirty="0"/>
              <a:t>st</a:t>
            </a:r>
            <a:r>
              <a:rPr lang="en-IE" dirty="0"/>
              <a:t> Year</a:t>
            </a:r>
          </a:p>
          <a:p>
            <a:endParaRPr lang="en-IE" dirty="0"/>
          </a:p>
        </p:txBody>
      </p:sp>
    </p:spTree>
    <p:extLst>
      <p:ext uri="{BB962C8B-B14F-4D97-AF65-F5344CB8AC3E}">
        <p14:creationId xmlns:p14="http://schemas.microsoft.com/office/powerpoint/2010/main" val="269690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into the future – No.1</a:t>
            </a:r>
          </a:p>
        </p:txBody>
      </p:sp>
      <p:sp>
        <p:nvSpPr>
          <p:cNvPr id="3" name="Content Placeholder 2"/>
          <p:cNvSpPr>
            <a:spLocks noGrp="1"/>
          </p:cNvSpPr>
          <p:nvPr>
            <p:ph idx="1"/>
          </p:nvPr>
        </p:nvSpPr>
        <p:spPr>
          <a:xfrm>
            <a:off x="457200" y="1600200"/>
            <a:ext cx="8229600" cy="4876800"/>
          </a:xfrm>
        </p:spPr>
        <p:txBody>
          <a:bodyPr/>
          <a:lstStyle/>
          <a:p>
            <a:pPr>
              <a:buNone/>
            </a:pPr>
            <a:r>
              <a:rPr lang="en-US" dirty="0"/>
              <a:t>	It is now the Xmas 2020 and you feel you belong in third level education.  You have have integrated well into TU Dublin and ready for the second semester. </a:t>
            </a:r>
          </a:p>
          <a:p>
            <a:pPr>
              <a:buNone/>
            </a:pPr>
            <a:r>
              <a:rPr lang="en-US" dirty="0"/>
              <a:t>	</a:t>
            </a:r>
          </a:p>
          <a:p>
            <a:pPr>
              <a:buNone/>
            </a:pPr>
            <a:r>
              <a:rPr lang="en-US" dirty="0"/>
              <a:t>	Looking back, what choices did you make to get to this optimistic place? </a:t>
            </a:r>
          </a:p>
          <a:p>
            <a:pPr>
              <a:buNone/>
            </a:pPr>
            <a:r>
              <a:rPr lang="en-US" dirty="0"/>
              <a:t>	What top tips would you give to future first year students?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into the future – No. 2 </a:t>
            </a:r>
          </a:p>
        </p:txBody>
      </p:sp>
      <p:sp>
        <p:nvSpPr>
          <p:cNvPr id="3" name="Content Placeholder 2"/>
          <p:cNvSpPr>
            <a:spLocks noGrp="1"/>
          </p:cNvSpPr>
          <p:nvPr>
            <p:ph idx="1"/>
          </p:nvPr>
        </p:nvSpPr>
        <p:spPr>
          <a:xfrm>
            <a:off x="457200" y="1600200"/>
            <a:ext cx="8229600" cy="4876800"/>
          </a:xfrm>
        </p:spPr>
        <p:txBody>
          <a:bodyPr/>
          <a:lstStyle/>
          <a:p>
            <a:pPr>
              <a:buNone/>
            </a:pPr>
            <a:r>
              <a:rPr lang="en-US" dirty="0"/>
              <a:t>	It is June 2024 and you are about to graduate.  You believe you are employable, feel positive and are ready to take the next steps in your career.</a:t>
            </a:r>
          </a:p>
          <a:p>
            <a:pPr>
              <a:buNone/>
            </a:pPr>
            <a:r>
              <a:rPr lang="en-US" dirty="0"/>
              <a:t>	</a:t>
            </a:r>
          </a:p>
          <a:p>
            <a:pPr>
              <a:buNone/>
            </a:pPr>
            <a:r>
              <a:rPr lang="en-US" dirty="0"/>
              <a:t>	Looking back, what did you do to make you so employable with an optimistic outlook? </a:t>
            </a:r>
          </a:p>
          <a:p>
            <a:pPr>
              <a:buNone/>
            </a:pPr>
            <a:r>
              <a:rPr lang="en-US" dirty="0"/>
              <a:t>	What top tips would you give to future first year students?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a:buNone/>
            </a:pPr>
            <a:endParaRPr lang="en-US" sz="8000" dirty="0"/>
          </a:p>
          <a:p>
            <a:pPr algn="r">
              <a:buNone/>
            </a:pPr>
            <a:r>
              <a:rPr lang="en-US" sz="8000" dirty="0"/>
              <a:t>PLENARY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5867400"/>
            <a:chOff x="0" y="0"/>
            <a:chExt cx="5760" cy="3747"/>
          </a:xfrm>
        </p:grpSpPr>
        <p:sp>
          <p:nvSpPr>
            <p:cNvPr id="18450" name="Rectangle 2"/>
            <p:cNvSpPr>
              <a:spLocks noChangeArrowheads="1"/>
            </p:cNvSpPr>
            <p:nvPr/>
          </p:nvSpPr>
          <p:spPr bwMode="gray">
            <a:xfrm flipV="1">
              <a:off x="0" y="0"/>
              <a:ext cx="5760" cy="1658"/>
            </a:xfrm>
            <a:prstGeom prst="rect">
              <a:avLst/>
            </a:prstGeom>
            <a:solidFill>
              <a:srgbClr val="000000"/>
            </a:solidFill>
            <a:ln w="9525">
              <a:noFill/>
              <a:miter lim="800000"/>
              <a:headEnd/>
              <a:tailEnd/>
            </a:ln>
          </p:spPr>
          <p:txBody>
            <a:bodyPr rot="10800000" wrap="none" lIns="90000" tIns="90000" rIns="72000" bIns="90000" anchor="ctr">
              <a:prstTxWarp prst="textNoShape">
                <a:avLst/>
              </a:prstTxWarp>
            </a:bodyPr>
            <a:lstStyle/>
            <a:p>
              <a:pPr eaLnBrk="0" hangingPunct="0"/>
              <a:endParaRPr lang="en-US" sz="3200" b="1">
                <a:solidFill>
                  <a:schemeClr val="bg1"/>
                </a:solidFill>
                <a:ea typeface="Arial" pitchFamily="-65" charset="0"/>
                <a:cs typeface="Arial" pitchFamily="-65" charset="0"/>
              </a:endParaRPr>
            </a:p>
          </p:txBody>
        </p:sp>
        <p:sp>
          <p:nvSpPr>
            <p:cNvPr id="18451" name="Rectangle 3"/>
            <p:cNvSpPr>
              <a:spLocks noChangeArrowheads="1"/>
            </p:cNvSpPr>
            <p:nvPr/>
          </p:nvSpPr>
          <p:spPr bwMode="gray">
            <a:xfrm>
              <a:off x="0" y="1842"/>
              <a:ext cx="5760" cy="928"/>
            </a:xfrm>
            <a:prstGeom prst="rect">
              <a:avLst/>
            </a:prstGeom>
            <a:gradFill rotWithShape="1">
              <a:gsLst>
                <a:gs pos="0">
                  <a:srgbClr val="5F5F5F"/>
                </a:gs>
                <a:gs pos="100000">
                  <a:srgbClr val="DDDDDD"/>
                </a:gs>
              </a:gsLst>
              <a:lin ang="5400000" scaled="1"/>
            </a:gradFill>
            <a:ln w="9525">
              <a:noFill/>
              <a:miter lim="800000"/>
              <a:headEnd/>
              <a:tailEnd/>
            </a:ln>
          </p:spPr>
          <p:txBody>
            <a:bodyPr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18452" name="Rectangle 8"/>
            <p:cNvSpPr>
              <a:spLocks noChangeArrowheads="1"/>
            </p:cNvSpPr>
            <p:nvPr/>
          </p:nvSpPr>
          <p:spPr bwMode="gray">
            <a:xfrm flipV="1">
              <a:off x="0" y="1603"/>
              <a:ext cx="5760" cy="246"/>
            </a:xfrm>
            <a:prstGeom prst="rect">
              <a:avLst/>
            </a:prstGeom>
            <a:gradFill rotWithShape="1">
              <a:gsLst>
                <a:gs pos="0">
                  <a:srgbClr val="5F5F5F"/>
                </a:gs>
                <a:gs pos="100000">
                  <a:srgbClr val="000000"/>
                </a:gs>
              </a:gsLst>
              <a:lin ang="5400000" scaled="1"/>
            </a:gra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18453" name="Rectangle 5"/>
            <p:cNvSpPr>
              <a:spLocks noChangeArrowheads="1"/>
            </p:cNvSpPr>
            <p:nvPr/>
          </p:nvSpPr>
          <p:spPr bwMode="gray">
            <a:xfrm flipV="1">
              <a:off x="0" y="2762"/>
              <a:ext cx="5760" cy="985"/>
            </a:xfrm>
            <a:prstGeom prst="rect">
              <a:avLst/>
            </a:prstGeom>
            <a:gradFill rotWithShape="1">
              <a:gsLst>
                <a:gs pos="0">
                  <a:srgbClr val="FFFFFF"/>
                </a:gs>
                <a:gs pos="100000">
                  <a:srgbClr val="DDDDDD"/>
                </a:gs>
              </a:gsLst>
              <a:lin ang="5400000" scaled="1"/>
            </a:gra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grpSp>
      <p:sp>
        <p:nvSpPr>
          <p:cNvPr id="18435" name="Rectangle 2"/>
          <p:cNvSpPr txBox="1">
            <a:spLocks noChangeArrowheads="1"/>
          </p:cNvSpPr>
          <p:nvPr/>
        </p:nvSpPr>
        <p:spPr bwMode="auto">
          <a:xfrm>
            <a:off x="204788" y="58738"/>
            <a:ext cx="8520112" cy="1000125"/>
          </a:xfrm>
          <a:prstGeom prst="rect">
            <a:avLst/>
          </a:prstGeom>
          <a:noFill/>
          <a:ln w="9525">
            <a:noFill/>
            <a:miter lim="800000"/>
            <a:headEnd/>
            <a:tailEnd/>
          </a:ln>
        </p:spPr>
        <p:txBody>
          <a:bodyPr anchor="ctr">
            <a:prstTxWarp prst="textNoShape">
              <a:avLst/>
            </a:prstTxWarp>
          </a:bodyPr>
          <a:lstStyle/>
          <a:p>
            <a:endParaRPr sz="3200" b="1" noProof="1">
              <a:solidFill>
                <a:schemeClr val="bg1"/>
              </a:solidFill>
              <a:ea typeface="Arial" pitchFamily="-65" charset="0"/>
              <a:cs typeface="Arial" pitchFamily="-65" charset="0"/>
            </a:endParaRPr>
          </a:p>
        </p:txBody>
      </p:sp>
      <p:pic>
        <p:nvPicPr>
          <p:cNvPr id="18436" name="Picture 9"/>
          <p:cNvPicPr>
            <a:picLocks noChangeAspect="1" noChangeArrowheads="1"/>
          </p:cNvPicPr>
          <p:nvPr/>
        </p:nvPicPr>
        <p:blipFill>
          <a:blip r:embed="rId3" cstate="print"/>
          <a:srcRect/>
          <a:stretch>
            <a:fillRect/>
          </a:stretch>
        </p:blipFill>
        <p:spPr bwMode="auto">
          <a:xfrm>
            <a:off x="1443038" y="5311775"/>
            <a:ext cx="6394450" cy="730250"/>
          </a:xfrm>
          <a:prstGeom prst="rect">
            <a:avLst/>
          </a:prstGeom>
          <a:noFill/>
          <a:ln w="9525">
            <a:noFill/>
            <a:miter lim="800000"/>
            <a:headEnd/>
            <a:tailEnd/>
          </a:ln>
        </p:spPr>
      </p:pic>
      <p:sp>
        <p:nvSpPr>
          <p:cNvPr id="18437" name="Freeform 22"/>
          <p:cNvSpPr>
            <a:spLocks/>
          </p:cNvSpPr>
          <p:nvPr/>
        </p:nvSpPr>
        <p:spPr bwMode="auto">
          <a:xfrm rot="-8100000">
            <a:off x="3168650" y="2863850"/>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69A2E1">
              <a:alpha val="0"/>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18438" name="Freeform 21"/>
          <p:cNvSpPr>
            <a:spLocks/>
          </p:cNvSpPr>
          <p:nvPr/>
        </p:nvSpPr>
        <p:spPr bwMode="auto">
          <a:xfrm rot="2700000">
            <a:off x="4233863" y="1714500"/>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0061B2">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18439" name="Freeform 18"/>
          <p:cNvSpPr>
            <a:spLocks/>
          </p:cNvSpPr>
          <p:nvPr/>
        </p:nvSpPr>
        <p:spPr bwMode="auto">
          <a:xfrm rot="-2785570">
            <a:off x="3176588" y="1706563"/>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004074">
              <a:alpha val="0"/>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18440" name="Freeform 23"/>
          <p:cNvSpPr>
            <a:spLocks/>
          </p:cNvSpPr>
          <p:nvPr/>
        </p:nvSpPr>
        <p:spPr bwMode="auto">
          <a:xfrm rot="8182408">
            <a:off x="4243388" y="2857500"/>
            <a:ext cx="1931987"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2A79D0">
              <a:alpha val="0"/>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82969" name="AutoShape 25"/>
          <p:cNvSpPr>
            <a:spLocks noChangeArrowheads="1"/>
          </p:cNvSpPr>
          <p:nvPr/>
        </p:nvSpPr>
        <p:spPr bwMode="auto">
          <a:xfrm>
            <a:off x="4121150" y="3119438"/>
            <a:ext cx="1103313" cy="1104900"/>
          </a:xfrm>
          <a:prstGeom prst="roundRect">
            <a:avLst>
              <a:gd name="adj" fmla="val 16667"/>
            </a:avLst>
          </a:prstGeom>
          <a:gradFill flip="none" rotWithShape="1">
            <a:gsLst>
              <a:gs pos="0">
                <a:srgbClr val="285EA0">
                  <a:alpha val="0"/>
                </a:srgbClr>
              </a:gs>
              <a:gs pos="50000">
                <a:schemeClr val="accent1">
                  <a:alpha val="0"/>
                </a:schemeClr>
              </a:gs>
              <a:gs pos="100000">
                <a:srgbClr val="285EA0">
                  <a:alpha val="0"/>
                </a:srgbClr>
              </a:gs>
            </a:gsLst>
            <a:lin ang="0" scaled="1"/>
            <a:tileRect/>
          </a:gradFill>
          <a:ln w="9525">
            <a:noFill/>
            <a:round/>
            <a:headEnd/>
            <a:tailEnd/>
          </a:ln>
          <a:effectLst/>
          <a:scene3d>
            <a:camera prst="orthographicFront"/>
            <a:lightRig rig="threePt" dir="t"/>
          </a:scene3d>
          <a:sp3d>
            <a:bevelT w="19050" h="95250"/>
            <a:bevelB w="12700" h="82550"/>
          </a:sp3d>
        </p:spPr>
        <p:txBody>
          <a:bodyPr wrap="none" anchor="ctr"/>
          <a:lstStyle/>
          <a:p>
            <a:pPr>
              <a:defRPr/>
            </a:pPr>
            <a:endParaRPr lang="de-DE">
              <a:latin typeface="Arial" pitchFamily="34" charset="0"/>
              <a:ea typeface="ＭＳ Ｐゴシック" pitchFamily="-84" charset="-128"/>
              <a:cs typeface="ＭＳ Ｐゴシック" pitchFamily="-84" charset="-128"/>
            </a:endParaRPr>
          </a:p>
        </p:txBody>
      </p:sp>
      <p:sp>
        <p:nvSpPr>
          <p:cNvPr id="20494" name="Text Box 19"/>
          <p:cNvSpPr txBox="1">
            <a:spLocks noChangeArrowheads="1"/>
          </p:cNvSpPr>
          <p:nvPr/>
        </p:nvSpPr>
        <p:spPr bwMode="gray">
          <a:xfrm rot="18677185">
            <a:off x="2634456" y="2334518"/>
            <a:ext cx="1706563" cy="307777"/>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defRPr/>
            </a:pPr>
            <a:r>
              <a:rPr lang="ga-IE" sz="2000" b="1" noProof="1">
                <a:solidFill>
                  <a:schemeClr val="bg1">
                    <a:alpha val="0"/>
                  </a:schemeClr>
                </a:solidFill>
                <a:latin typeface="Arial" pitchFamily="-84" charset="0"/>
                <a:ea typeface="Arial" pitchFamily="-84" charset="0"/>
                <a:cs typeface="Arial" pitchFamily="-84" charset="0"/>
              </a:rPr>
              <a:t>Social</a:t>
            </a:r>
            <a:endParaRPr sz="2000" b="1" noProof="1">
              <a:solidFill>
                <a:schemeClr val="bg1">
                  <a:alpha val="0"/>
                </a:schemeClr>
              </a:solidFill>
              <a:latin typeface="Arial" pitchFamily="-84" charset="0"/>
              <a:ea typeface="Arial" pitchFamily="-84" charset="0"/>
              <a:cs typeface="Arial" pitchFamily="-84" charset="0"/>
            </a:endParaRPr>
          </a:p>
        </p:txBody>
      </p:sp>
      <p:sp>
        <p:nvSpPr>
          <p:cNvPr id="18445" name="Text Box 19"/>
          <p:cNvSpPr txBox="1">
            <a:spLocks noChangeArrowheads="1"/>
          </p:cNvSpPr>
          <p:nvPr/>
        </p:nvSpPr>
        <p:spPr bwMode="gray">
          <a:xfrm rot="2700000">
            <a:off x="4961732" y="2291556"/>
            <a:ext cx="1706562"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Academic</a:t>
            </a:r>
            <a:r>
              <a:rPr sz="1600" noProof="1">
                <a:solidFill>
                  <a:schemeClr val="bg1"/>
                </a:solidFill>
                <a:ea typeface="Arial" pitchFamily="-65" charset="0"/>
                <a:cs typeface="Arial" pitchFamily="-65" charset="0"/>
              </a:rPr>
              <a:t> </a:t>
            </a:r>
          </a:p>
        </p:txBody>
      </p:sp>
      <p:sp>
        <p:nvSpPr>
          <p:cNvPr id="20496" name="Text Box 19"/>
          <p:cNvSpPr txBox="1">
            <a:spLocks noChangeArrowheads="1"/>
          </p:cNvSpPr>
          <p:nvPr/>
        </p:nvSpPr>
        <p:spPr bwMode="gray">
          <a:xfrm rot="2700000">
            <a:off x="2696369" y="4717355"/>
            <a:ext cx="1706562" cy="307777"/>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defRPr/>
            </a:pPr>
            <a:r>
              <a:rPr lang="ga-IE" sz="2000" b="1" noProof="1">
                <a:solidFill>
                  <a:schemeClr val="bg1">
                    <a:alpha val="0"/>
                  </a:schemeClr>
                </a:solidFill>
                <a:latin typeface="Arial" pitchFamily="-84" charset="0"/>
                <a:ea typeface="Arial" pitchFamily="-84" charset="0"/>
                <a:cs typeface="Arial" pitchFamily="-84" charset="0"/>
              </a:rPr>
              <a:t>Vocational</a:t>
            </a:r>
            <a:endParaRPr sz="2000" b="1" noProof="1">
              <a:solidFill>
                <a:schemeClr val="bg1">
                  <a:alpha val="0"/>
                </a:schemeClr>
              </a:solidFill>
              <a:latin typeface="Arial" pitchFamily="-84" charset="0"/>
              <a:ea typeface="Arial" pitchFamily="-84" charset="0"/>
              <a:cs typeface="Arial" pitchFamily="-84" charset="0"/>
            </a:endParaRPr>
          </a:p>
        </p:txBody>
      </p:sp>
      <p:sp>
        <p:nvSpPr>
          <p:cNvPr id="20497" name="Text Box 19"/>
          <p:cNvSpPr txBox="1">
            <a:spLocks noChangeArrowheads="1"/>
          </p:cNvSpPr>
          <p:nvPr/>
        </p:nvSpPr>
        <p:spPr bwMode="gray">
          <a:xfrm rot="19011173">
            <a:off x="5037138" y="4756249"/>
            <a:ext cx="1706562" cy="307777"/>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defRPr/>
            </a:pPr>
            <a:r>
              <a:rPr lang="ga-IE" sz="2000" b="1" noProof="1">
                <a:solidFill>
                  <a:schemeClr val="bg1">
                    <a:alpha val="0"/>
                  </a:schemeClr>
                </a:solidFill>
                <a:latin typeface="Arial" pitchFamily="-84" charset="0"/>
                <a:ea typeface="Arial" pitchFamily="-84" charset="0"/>
                <a:cs typeface="Arial" pitchFamily="-84" charset="0"/>
              </a:rPr>
              <a:t>Personal</a:t>
            </a:r>
            <a:endParaRPr sz="2000" b="1" noProof="1">
              <a:solidFill>
                <a:schemeClr val="bg1">
                  <a:alpha val="0"/>
                </a:schemeClr>
              </a:solidFill>
              <a:latin typeface="Arial" pitchFamily="-84" charset="0"/>
              <a:ea typeface="Arial" pitchFamily="-84" charset="0"/>
              <a:cs typeface="Arial" pitchFamily="-84" charset="0"/>
            </a:endParaRPr>
          </a:p>
        </p:txBody>
      </p:sp>
      <p:sp>
        <p:nvSpPr>
          <p:cNvPr id="20498" name="Text Box 19"/>
          <p:cNvSpPr txBox="1">
            <a:spLocks noChangeArrowheads="1"/>
          </p:cNvSpPr>
          <p:nvPr/>
        </p:nvSpPr>
        <p:spPr bwMode="gray">
          <a:xfrm>
            <a:off x="4167188" y="3386138"/>
            <a:ext cx="1062037" cy="215444"/>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defRPr/>
            </a:pPr>
            <a:r>
              <a:rPr lang="ga-IE" sz="1400" noProof="1">
                <a:solidFill>
                  <a:schemeClr val="bg1">
                    <a:alpha val="0"/>
                  </a:schemeClr>
                </a:solidFill>
                <a:latin typeface="Arial" pitchFamily="-84" charset="0"/>
                <a:ea typeface="Arial" pitchFamily="-84" charset="0"/>
                <a:cs typeface="Arial" pitchFamily="-84" charset="0"/>
              </a:rPr>
              <a:t>BECOME</a:t>
            </a:r>
            <a:endParaRPr sz="1400" noProof="1">
              <a:solidFill>
                <a:schemeClr val="bg1">
                  <a:alpha val="0"/>
                </a:schemeClr>
              </a:solidFill>
              <a:latin typeface="Arial" pitchFamily="-84" charset="0"/>
              <a:ea typeface="Arial" pitchFamily="-84" charset="0"/>
              <a:cs typeface="Arial" pitchFamily="-84" charset="0"/>
            </a:endParaRPr>
          </a:p>
        </p:txBody>
      </p:sp>
      <p:sp>
        <p:nvSpPr>
          <p:cNvPr id="18449" name="Rectangle 4"/>
          <p:cNvSpPr>
            <a:spLocks noChangeArrowheads="1"/>
          </p:cNvSpPr>
          <p:nvPr/>
        </p:nvSpPr>
        <p:spPr bwMode="gray">
          <a:xfrm>
            <a:off x="304800" y="827088"/>
            <a:ext cx="5753100" cy="358775"/>
          </a:xfrm>
          <a:prstGeom prst="rect">
            <a:avLst/>
          </a:prstGeom>
          <a:noFill/>
          <a:ln w="9525">
            <a:noFill/>
            <a:miter lim="800000"/>
            <a:headEnd/>
            <a:tailEnd/>
          </a:ln>
        </p:spPr>
        <p:txBody>
          <a:bodyPr lIns="0" tIns="0" rIns="0" bIns="0" anchor="ctr">
            <a:prstTxWarp prst="textNoShape">
              <a:avLst/>
            </a:prstTxWarp>
          </a:bodyPr>
          <a:lstStyle/>
          <a:p>
            <a:pPr defTabSz="801688" eaLnBrk="0" hangingPunct="0"/>
            <a:endParaRPr noProof="1">
              <a:solidFill>
                <a:schemeClr val="bg1"/>
              </a:solidFill>
              <a:ea typeface="Arial" pitchFamily="-65" charset="0"/>
              <a:cs typeface="Arial" pitchFamily="-65" charset="0"/>
            </a:endParaRPr>
          </a:p>
        </p:txBody>
      </p:sp>
    </p:spTree>
    <p:extLst>
      <p:ext uri="{BB962C8B-B14F-4D97-AF65-F5344CB8AC3E}">
        <p14:creationId xmlns:p14="http://schemas.microsoft.com/office/powerpoint/2010/main" val="9875028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5867400"/>
            <a:chOff x="0" y="0"/>
            <a:chExt cx="5760" cy="3747"/>
          </a:xfrm>
        </p:grpSpPr>
        <p:sp>
          <p:nvSpPr>
            <p:cNvPr id="19474" name="Rectangle 2"/>
            <p:cNvSpPr>
              <a:spLocks noChangeArrowheads="1"/>
            </p:cNvSpPr>
            <p:nvPr/>
          </p:nvSpPr>
          <p:spPr bwMode="gray">
            <a:xfrm flipV="1">
              <a:off x="0" y="0"/>
              <a:ext cx="5760" cy="1658"/>
            </a:xfrm>
            <a:prstGeom prst="rect">
              <a:avLst/>
            </a:prstGeom>
            <a:solidFill>
              <a:srgbClr val="000000"/>
            </a:soli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19475" name="Rectangle 3"/>
            <p:cNvSpPr>
              <a:spLocks noChangeArrowheads="1"/>
            </p:cNvSpPr>
            <p:nvPr/>
          </p:nvSpPr>
          <p:spPr bwMode="gray">
            <a:xfrm>
              <a:off x="0" y="1842"/>
              <a:ext cx="5760" cy="928"/>
            </a:xfrm>
            <a:prstGeom prst="rect">
              <a:avLst/>
            </a:prstGeom>
            <a:gradFill rotWithShape="1">
              <a:gsLst>
                <a:gs pos="0">
                  <a:srgbClr val="5F5F5F"/>
                </a:gs>
                <a:gs pos="100000">
                  <a:srgbClr val="DDDDDD"/>
                </a:gs>
              </a:gsLst>
              <a:lin ang="5400000" scaled="1"/>
            </a:gradFill>
            <a:ln w="9525">
              <a:noFill/>
              <a:miter lim="800000"/>
              <a:headEnd/>
              <a:tailEnd/>
            </a:ln>
          </p:spPr>
          <p:txBody>
            <a:bodyPr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19476" name="Rectangle 8"/>
            <p:cNvSpPr>
              <a:spLocks noChangeArrowheads="1"/>
            </p:cNvSpPr>
            <p:nvPr/>
          </p:nvSpPr>
          <p:spPr bwMode="gray">
            <a:xfrm flipV="1">
              <a:off x="0" y="1603"/>
              <a:ext cx="5760" cy="246"/>
            </a:xfrm>
            <a:prstGeom prst="rect">
              <a:avLst/>
            </a:prstGeom>
            <a:gradFill rotWithShape="1">
              <a:gsLst>
                <a:gs pos="0">
                  <a:srgbClr val="5F5F5F"/>
                </a:gs>
                <a:gs pos="100000">
                  <a:srgbClr val="000000"/>
                </a:gs>
              </a:gsLst>
              <a:lin ang="5400000" scaled="1"/>
            </a:gra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sp>
          <p:nvSpPr>
            <p:cNvPr id="19477" name="Rectangle 5"/>
            <p:cNvSpPr>
              <a:spLocks noChangeArrowheads="1"/>
            </p:cNvSpPr>
            <p:nvPr/>
          </p:nvSpPr>
          <p:spPr bwMode="gray">
            <a:xfrm flipV="1">
              <a:off x="0" y="2762"/>
              <a:ext cx="5760" cy="985"/>
            </a:xfrm>
            <a:prstGeom prst="rect">
              <a:avLst/>
            </a:prstGeom>
            <a:gradFill rotWithShape="1">
              <a:gsLst>
                <a:gs pos="0">
                  <a:srgbClr val="FFFFFF"/>
                </a:gs>
                <a:gs pos="100000">
                  <a:srgbClr val="DDDDDD"/>
                </a:gs>
              </a:gsLst>
              <a:lin ang="5400000" scaled="1"/>
            </a:gradFill>
            <a:ln w="9525">
              <a:noFill/>
              <a:miter lim="800000"/>
              <a:headEnd/>
              <a:tailEnd/>
            </a:ln>
          </p:spPr>
          <p:txBody>
            <a:bodyPr rot="10800000" wrap="none" lIns="90000" tIns="90000" rIns="72000" bIns="90000" anchor="ctr">
              <a:prstTxWarp prst="textNoShape">
                <a:avLst/>
              </a:prstTxWarp>
            </a:bodyPr>
            <a:lstStyle/>
            <a:p>
              <a:pPr algn="ctr" eaLnBrk="0" hangingPunct="0"/>
              <a:endParaRPr lang="en-US">
                <a:solidFill>
                  <a:schemeClr val="bg1"/>
                </a:solidFill>
                <a:ea typeface="Arial" pitchFamily="-65" charset="0"/>
                <a:cs typeface="Arial" pitchFamily="-65" charset="0"/>
              </a:endParaRPr>
            </a:p>
          </p:txBody>
        </p:sp>
      </p:grpSp>
      <p:sp>
        <p:nvSpPr>
          <p:cNvPr id="19459" name="Rectangle 2"/>
          <p:cNvSpPr txBox="1">
            <a:spLocks noChangeArrowheads="1"/>
          </p:cNvSpPr>
          <p:nvPr/>
        </p:nvSpPr>
        <p:spPr bwMode="auto">
          <a:xfrm>
            <a:off x="204788" y="58738"/>
            <a:ext cx="8520112" cy="1000125"/>
          </a:xfrm>
          <a:prstGeom prst="rect">
            <a:avLst/>
          </a:prstGeom>
          <a:noFill/>
          <a:ln w="9525">
            <a:noFill/>
            <a:miter lim="800000"/>
            <a:headEnd/>
            <a:tailEnd/>
          </a:ln>
        </p:spPr>
        <p:txBody>
          <a:bodyPr anchor="ctr">
            <a:prstTxWarp prst="textNoShape">
              <a:avLst/>
            </a:prstTxWarp>
          </a:bodyPr>
          <a:lstStyle/>
          <a:p>
            <a:endParaRPr sz="3200" b="1" noProof="1">
              <a:solidFill>
                <a:schemeClr val="bg1"/>
              </a:solidFill>
              <a:ea typeface="Arial" pitchFamily="-65" charset="0"/>
              <a:cs typeface="Arial" pitchFamily="-65" charset="0"/>
            </a:endParaRPr>
          </a:p>
        </p:txBody>
      </p:sp>
      <p:pic>
        <p:nvPicPr>
          <p:cNvPr id="19460" name="Picture 9"/>
          <p:cNvPicPr>
            <a:picLocks noChangeAspect="1" noChangeArrowheads="1"/>
          </p:cNvPicPr>
          <p:nvPr/>
        </p:nvPicPr>
        <p:blipFill>
          <a:blip r:embed="rId3" cstate="print"/>
          <a:srcRect/>
          <a:stretch>
            <a:fillRect/>
          </a:stretch>
        </p:blipFill>
        <p:spPr bwMode="auto">
          <a:xfrm>
            <a:off x="1443038" y="5311775"/>
            <a:ext cx="6394450" cy="730250"/>
          </a:xfrm>
          <a:prstGeom prst="rect">
            <a:avLst/>
          </a:prstGeom>
          <a:noFill/>
          <a:ln w="9525">
            <a:noFill/>
            <a:miter lim="800000"/>
            <a:headEnd/>
            <a:tailEnd/>
          </a:ln>
        </p:spPr>
      </p:pic>
      <p:sp>
        <p:nvSpPr>
          <p:cNvPr id="19461" name="Freeform 22"/>
          <p:cNvSpPr>
            <a:spLocks/>
          </p:cNvSpPr>
          <p:nvPr/>
        </p:nvSpPr>
        <p:spPr bwMode="auto">
          <a:xfrm rot="-8100000">
            <a:off x="3168650" y="2863850"/>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69A2E1">
              <a:alpha val="0"/>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19462" name="Freeform 21"/>
          <p:cNvSpPr>
            <a:spLocks/>
          </p:cNvSpPr>
          <p:nvPr/>
        </p:nvSpPr>
        <p:spPr bwMode="auto">
          <a:xfrm rot="2700000">
            <a:off x="4233863" y="1714500"/>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0061B2">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19463" name="Freeform 18"/>
          <p:cNvSpPr>
            <a:spLocks/>
          </p:cNvSpPr>
          <p:nvPr/>
        </p:nvSpPr>
        <p:spPr bwMode="auto">
          <a:xfrm rot="-2785570">
            <a:off x="3176588" y="1706563"/>
            <a:ext cx="1933575"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004074">
              <a:alpha val="0"/>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19464" name="Freeform 23"/>
          <p:cNvSpPr>
            <a:spLocks/>
          </p:cNvSpPr>
          <p:nvPr/>
        </p:nvSpPr>
        <p:spPr bwMode="auto">
          <a:xfrm rot="8182408">
            <a:off x="4243388" y="2857500"/>
            <a:ext cx="1931987" cy="2771775"/>
          </a:xfrm>
          <a:custGeom>
            <a:avLst/>
            <a:gdLst>
              <a:gd name="T0" fmla="*/ 2147483647 w 1104"/>
              <a:gd name="T1" fmla="*/ 0 h 1608"/>
              <a:gd name="T2" fmla="*/ 2147483647 w 1104"/>
              <a:gd name="T3" fmla="*/ 0 h 1608"/>
              <a:gd name="T4" fmla="*/ 0 w 1104"/>
              <a:gd name="T5" fmla="*/ 2147483647 h 1608"/>
              <a:gd name="T6" fmla="*/ 2147483647 w 1104"/>
              <a:gd name="T7" fmla="*/ 2147483647 h 1608"/>
              <a:gd name="T8" fmla="*/ 2147483647 w 1104"/>
              <a:gd name="T9" fmla="*/ 2147483647 h 1608"/>
              <a:gd name="T10" fmla="*/ 2147483647 w 1104"/>
              <a:gd name="T11" fmla="*/ 2147483647 h 1608"/>
              <a:gd name="T12" fmla="*/ 2147483647 w 1104"/>
              <a:gd name="T13" fmla="*/ 2147483647 h 1608"/>
              <a:gd name="T14" fmla="*/ 2147483647 w 1104"/>
              <a:gd name="T15" fmla="*/ 2147483647 h 1608"/>
              <a:gd name="T16" fmla="*/ 2147483647 w 1104"/>
              <a:gd name="T17" fmla="*/ 2147483647 h 1608"/>
              <a:gd name="T18" fmla="*/ 2147483647 w 1104"/>
              <a:gd name="T19" fmla="*/ 2147483647 h 1608"/>
              <a:gd name="T20" fmla="*/ 2147483647 w 1104"/>
              <a:gd name="T21" fmla="*/ 0 h 16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04"/>
              <a:gd name="T34" fmla="*/ 0 h 1608"/>
              <a:gd name="T35" fmla="*/ 1104 w 1104"/>
              <a:gd name="T36" fmla="*/ 1608 h 16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04" h="1608">
                <a:moveTo>
                  <a:pt x="888" y="0"/>
                </a:moveTo>
                <a:cubicBezTo>
                  <a:pt x="184" y="0"/>
                  <a:pt x="184" y="0"/>
                  <a:pt x="184" y="0"/>
                </a:cubicBezTo>
                <a:cubicBezTo>
                  <a:pt x="184" y="0"/>
                  <a:pt x="0" y="40"/>
                  <a:pt x="0" y="200"/>
                </a:cubicBezTo>
                <a:cubicBezTo>
                  <a:pt x="0" y="360"/>
                  <a:pt x="8" y="952"/>
                  <a:pt x="8" y="952"/>
                </a:cubicBezTo>
                <a:cubicBezTo>
                  <a:pt x="8" y="952"/>
                  <a:pt x="48" y="1160"/>
                  <a:pt x="144" y="1240"/>
                </a:cubicBezTo>
                <a:cubicBezTo>
                  <a:pt x="436" y="1532"/>
                  <a:pt x="436" y="1532"/>
                  <a:pt x="436" y="1532"/>
                </a:cubicBezTo>
                <a:cubicBezTo>
                  <a:pt x="436" y="1532"/>
                  <a:pt x="576" y="1608"/>
                  <a:pt x="680" y="1520"/>
                </a:cubicBezTo>
                <a:cubicBezTo>
                  <a:pt x="960" y="1240"/>
                  <a:pt x="960" y="1240"/>
                  <a:pt x="960" y="1240"/>
                </a:cubicBezTo>
                <a:cubicBezTo>
                  <a:pt x="960" y="1240"/>
                  <a:pt x="1104" y="1072"/>
                  <a:pt x="1088" y="920"/>
                </a:cubicBezTo>
                <a:cubicBezTo>
                  <a:pt x="1064" y="128"/>
                  <a:pt x="1064" y="128"/>
                  <a:pt x="1064" y="128"/>
                </a:cubicBezTo>
                <a:cubicBezTo>
                  <a:pt x="1064" y="128"/>
                  <a:pt x="1056" y="24"/>
                  <a:pt x="888" y="0"/>
                </a:cubicBezTo>
                <a:close/>
              </a:path>
            </a:pathLst>
          </a:custGeom>
          <a:solidFill>
            <a:srgbClr val="2A79D0">
              <a:alpha val="72156"/>
            </a:srgbClr>
          </a:solidFill>
          <a:ln w="14351">
            <a:noFill/>
            <a:miter lim="800000"/>
            <a:headEnd/>
            <a:tailEnd/>
          </a:ln>
        </p:spPr>
        <p:txBody>
          <a:bodyPr>
            <a:prstTxWarp prst="textNoShape">
              <a:avLst/>
            </a:prstTxWarp>
          </a:bodyPr>
          <a:lstStyle/>
          <a:p>
            <a:endParaRPr lang="en-US">
              <a:ea typeface="ＭＳ Ｐゴシック" pitchFamily="-65" charset="-128"/>
              <a:cs typeface="ＭＳ Ｐゴシック" pitchFamily="-65" charset="-128"/>
            </a:endParaRPr>
          </a:p>
        </p:txBody>
      </p:sp>
      <p:sp>
        <p:nvSpPr>
          <p:cNvPr id="82969" name="AutoShape 25"/>
          <p:cNvSpPr>
            <a:spLocks noChangeArrowheads="1"/>
          </p:cNvSpPr>
          <p:nvPr/>
        </p:nvSpPr>
        <p:spPr bwMode="auto">
          <a:xfrm>
            <a:off x="4121150" y="3119438"/>
            <a:ext cx="1103313" cy="1104900"/>
          </a:xfrm>
          <a:prstGeom prst="roundRect">
            <a:avLst>
              <a:gd name="adj" fmla="val 16667"/>
            </a:avLst>
          </a:prstGeom>
          <a:gradFill flip="none" rotWithShape="1">
            <a:gsLst>
              <a:gs pos="0">
                <a:srgbClr val="285EA0">
                  <a:alpha val="0"/>
                </a:srgbClr>
              </a:gs>
              <a:gs pos="50000">
                <a:schemeClr val="accent1">
                  <a:alpha val="0"/>
                </a:schemeClr>
              </a:gs>
              <a:gs pos="100000">
                <a:srgbClr val="285EA0">
                  <a:alpha val="0"/>
                </a:srgbClr>
              </a:gs>
            </a:gsLst>
            <a:lin ang="0" scaled="1"/>
            <a:tileRect/>
          </a:gradFill>
          <a:ln w="9525">
            <a:noFill/>
            <a:round/>
            <a:headEnd/>
            <a:tailEnd/>
          </a:ln>
          <a:effectLst/>
          <a:scene3d>
            <a:camera prst="orthographicFront"/>
            <a:lightRig rig="threePt" dir="t"/>
          </a:scene3d>
          <a:sp3d>
            <a:bevelT w="19050" h="95250"/>
            <a:bevelB w="12700" h="82550"/>
          </a:sp3d>
        </p:spPr>
        <p:txBody>
          <a:bodyPr wrap="none" anchor="ctr"/>
          <a:lstStyle/>
          <a:p>
            <a:pPr>
              <a:defRPr/>
            </a:pPr>
            <a:endParaRPr lang="de-DE">
              <a:latin typeface="Arial" pitchFamily="34" charset="0"/>
              <a:ea typeface="ＭＳ Ｐゴシック" pitchFamily="-84" charset="-128"/>
              <a:cs typeface="ＭＳ Ｐゴシック" pitchFamily="-84" charset="-128"/>
            </a:endParaRPr>
          </a:p>
        </p:txBody>
      </p:sp>
      <p:sp>
        <p:nvSpPr>
          <p:cNvPr id="20494" name="Text Box 19"/>
          <p:cNvSpPr txBox="1">
            <a:spLocks noChangeArrowheads="1"/>
          </p:cNvSpPr>
          <p:nvPr/>
        </p:nvSpPr>
        <p:spPr bwMode="gray">
          <a:xfrm rot="18677185">
            <a:off x="2634456" y="2334518"/>
            <a:ext cx="1706563" cy="307777"/>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defRPr/>
            </a:pPr>
            <a:r>
              <a:rPr lang="ga-IE" sz="2000" b="1" noProof="1">
                <a:solidFill>
                  <a:schemeClr val="bg1">
                    <a:alpha val="0"/>
                  </a:schemeClr>
                </a:solidFill>
                <a:latin typeface="Arial" pitchFamily="-84" charset="0"/>
                <a:ea typeface="Arial" pitchFamily="-84" charset="0"/>
                <a:cs typeface="Arial" pitchFamily="-84" charset="0"/>
              </a:rPr>
              <a:t>Social</a:t>
            </a:r>
            <a:endParaRPr sz="2000" b="1" noProof="1">
              <a:solidFill>
                <a:schemeClr val="bg1">
                  <a:alpha val="0"/>
                </a:schemeClr>
              </a:solidFill>
              <a:latin typeface="Arial" pitchFamily="-84" charset="0"/>
              <a:ea typeface="Arial" pitchFamily="-84" charset="0"/>
              <a:cs typeface="Arial" pitchFamily="-84" charset="0"/>
            </a:endParaRPr>
          </a:p>
        </p:txBody>
      </p:sp>
      <p:sp>
        <p:nvSpPr>
          <p:cNvPr id="19469" name="Text Box 19"/>
          <p:cNvSpPr txBox="1">
            <a:spLocks noChangeArrowheads="1"/>
          </p:cNvSpPr>
          <p:nvPr/>
        </p:nvSpPr>
        <p:spPr bwMode="gray">
          <a:xfrm rot="2700000">
            <a:off x="4961732" y="2291556"/>
            <a:ext cx="1706562"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Academic</a:t>
            </a:r>
            <a:r>
              <a:rPr sz="1600" noProof="1">
                <a:solidFill>
                  <a:schemeClr val="bg1"/>
                </a:solidFill>
                <a:ea typeface="Arial" pitchFamily="-65" charset="0"/>
                <a:cs typeface="Arial" pitchFamily="-65" charset="0"/>
              </a:rPr>
              <a:t> </a:t>
            </a:r>
          </a:p>
        </p:txBody>
      </p:sp>
      <p:sp>
        <p:nvSpPr>
          <p:cNvPr id="20496" name="Text Box 19"/>
          <p:cNvSpPr txBox="1">
            <a:spLocks noChangeArrowheads="1"/>
          </p:cNvSpPr>
          <p:nvPr/>
        </p:nvSpPr>
        <p:spPr bwMode="gray">
          <a:xfrm rot="2700000">
            <a:off x="2696369" y="4717355"/>
            <a:ext cx="1706562" cy="307777"/>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defRPr/>
            </a:pPr>
            <a:r>
              <a:rPr lang="ga-IE" sz="2000" b="1" noProof="1">
                <a:solidFill>
                  <a:schemeClr val="bg1">
                    <a:alpha val="0"/>
                  </a:schemeClr>
                </a:solidFill>
                <a:latin typeface="Arial" pitchFamily="-84" charset="0"/>
                <a:ea typeface="Arial" pitchFamily="-84" charset="0"/>
                <a:cs typeface="Arial" pitchFamily="-84" charset="0"/>
              </a:rPr>
              <a:t>Vocational</a:t>
            </a:r>
            <a:endParaRPr sz="2000" b="1" noProof="1">
              <a:solidFill>
                <a:schemeClr val="bg1">
                  <a:alpha val="0"/>
                </a:schemeClr>
              </a:solidFill>
              <a:latin typeface="Arial" pitchFamily="-84" charset="0"/>
              <a:ea typeface="Arial" pitchFamily="-84" charset="0"/>
              <a:cs typeface="Arial" pitchFamily="-84" charset="0"/>
            </a:endParaRPr>
          </a:p>
        </p:txBody>
      </p:sp>
      <p:sp>
        <p:nvSpPr>
          <p:cNvPr id="19471" name="Text Box 19"/>
          <p:cNvSpPr txBox="1">
            <a:spLocks noChangeArrowheads="1"/>
          </p:cNvSpPr>
          <p:nvPr/>
        </p:nvSpPr>
        <p:spPr bwMode="gray">
          <a:xfrm rot="-2588827">
            <a:off x="5037138" y="4756150"/>
            <a:ext cx="1706562" cy="307975"/>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pPr>
            <a:r>
              <a:rPr sz="2000" b="1" noProof="1">
                <a:solidFill>
                  <a:schemeClr val="bg1"/>
                </a:solidFill>
                <a:ea typeface="Arial" pitchFamily="-65" charset="0"/>
                <a:cs typeface="Arial" pitchFamily="-65" charset="0"/>
              </a:rPr>
              <a:t>Personal</a:t>
            </a:r>
          </a:p>
        </p:txBody>
      </p:sp>
      <p:sp>
        <p:nvSpPr>
          <p:cNvPr id="20498" name="Text Box 19"/>
          <p:cNvSpPr txBox="1">
            <a:spLocks noChangeArrowheads="1"/>
          </p:cNvSpPr>
          <p:nvPr/>
        </p:nvSpPr>
        <p:spPr bwMode="gray">
          <a:xfrm>
            <a:off x="4167188" y="3386138"/>
            <a:ext cx="1062037" cy="215444"/>
          </a:xfrm>
          <a:prstGeom prst="rect">
            <a:avLst/>
          </a:prstGeom>
          <a:noFill/>
          <a:ln w="9525">
            <a:noFill/>
            <a:miter lim="800000"/>
            <a:headEnd/>
            <a:tailEnd/>
          </a:ln>
        </p:spPr>
        <p:txBody>
          <a:bodyPr lIns="0" tIns="0" rIns="0" bIns="0">
            <a:prstTxWarp prst="textNoShape">
              <a:avLst/>
            </a:prstTxWarp>
            <a:spAutoFit/>
          </a:bodyPr>
          <a:lstStyle/>
          <a:p>
            <a:pPr algn="ctr" defTabSz="801688">
              <a:spcAft>
                <a:spcPct val="40000"/>
              </a:spcAft>
              <a:defRPr/>
            </a:pPr>
            <a:r>
              <a:rPr lang="ga-IE" sz="1400" noProof="1">
                <a:solidFill>
                  <a:schemeClr val="bg1">
                    <a:alpha val="0"/>
                  </a:schemeClr>
                </a:solidFill>
                <a:latin typeface="Arial" pitchFamily="-84" charset="0"/>
                <a:ea typeface="Arial" pitchFamily="-84" charset="0"/>
                <a:cs typeface="Arial" pitchFamily="-84" charset="0"/>
              </a:rPr>
              <a:t>BECOME</a:t>
            </a:r>
            <a:endParaRPr sz="1400" noProof="1">
              <a:solidFill>
                <a:schemeClr val="bg1">
                  <a:alpha val="0"/>
                </a:schemeClr>
              </a:solidFill>
              <a:latin typeface="Arial" pitchFamily="-84" charset="0"/>
              <a:ea typeface="Arial" pitchFamily="-84" charset="0"/>
              <a:cs typeface="Arial" pitchFamily="-84" charset="0"/>
            </a:endParaRPr>
          </a:p>
        </p:txBody>
      </p:sp>
      <p:sp>
        <p:nvSpPr>
          <p:cNvPr id="19473" name="Rectangle 4"/>
          <p:cNvSpPr>
            <a:spLocks noChangeArrowheads="1"/>
          </p:cNvSpPr>
          <p:nvPr/>
        </p:nvSpPr>
        <p:spPr bwMode="gray">
          <a:xfrm>
            <a:off x="304800" y="827088"/>
            <a:ext cx="5753100" cy="358775"/>
          </a:xfrm>
          <a:prstGeom prst="rect">
            <a:avLst/>
          </a:prstGeom>
          <a:noFill/>
          <a:ln w="9525">
            <a:noFill/>
            <a:miter lim="800000"/>
            <a:headEnd/>
            <a:tailEnd/>
          </a:ln>
        </p:spPr>
        <p:txBody>
          <a:bodyPr lIns="0" tIns="0" rIns="0" bIns="0" anchor="ctr">
            <a:prstTxWarp prst="textNoShape">
              <a:avLst/>
            </a:prstTxWarp>
          </a:bodyPr>
          <a:lstStyle/>
          <a:p>
            <a:pPr defTabSz="801688" eaLnBrk="0" hangingPunct="0"/>
            <a:endParaRPr noProof="1">
              <a:solidFill>
                <a:schemeClr val="bg1"/>
              </a:solidFill>
              <a:ea typeface="Arial" pitchFamily="-65" charset="0"/>
              <a:cs typeface="Arial" pitchFamily="-65" charset="0"/>
            </a:endParaRPr>
          </a:p>
        </p:txBody>
      </p:sp>
    </p:spTree>
    <p:extLst>
      <p:ext uri="{BB962C8B-B14F-4D97-AF65-F5344CB8AC3E}">
        <p14:creationId xmlns:p14="http://schemas.microsoft.com/office/powerpoint/2010/main" val="2552208839"/>
      </p:ext>
    </p:extLst>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8024</TotalTime>
  <Words>1147</Words>
  <Application>Microsoft Office PowerPoint</Application>
  <PresentationFormat>On-screen Show (4:3)</PresentationFormat>
  <Paragraphs>174</Paragraphs>
  <Slides>23</Slides>
  <Notes>23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23</vt:i4>
      </vt:variant>
    </vt:vector>
  </HeadingPairs>
  <TitlesOfParts>
    <vt:vector size="27" baseType="lpstr">
      <vt:lpstr>ＭＳ Ｐゴシック</vt:lpstr>
      <vt:lpstr>Arial</vt:lpstr>
      <vt:lpstr>Default Design</vt:lpstr>
      <vt:lpstr>1_Default Design</vt:lpstr>
      <vt:lpstr>PowerPoint Presentation</vt:lpstr>
      <vt:lpstr>What you’ll get from today</vt:lpstr>
      <vt:lpstr>Hands up</vt:lpstr>
      <vt:lpstr>Negotiating the transition to third level</vt:lpstr>
      <vt:lpstr>Peer into the future – No.1</vt:lpstr>
      <vt:lpstr>Peer into the future – No. 2 </vt:lpstr>
      <vt:lpstr>PowerPoint Presentation</vt:lpstr>
      <vt:lpstr>PowerPoint Presentation</vt:lpstr>
      <vt:lpstr>PowerPoint Presentation</vt:lpstr>
      <vt:lpstr>PowerPoint Presentation</vt:lpstr>
      <vt:lpstr>PowerPoint Presentation</vt:lpstr>
      <vt:lpstr>PowerPoint Presentation</vt:lpstr>
      <vt:lpstr>ELEPHANTS IN THE ROOM</vt:lpstr>
      <vt:lpstr>Feedback from students tells us it’s not uncommon to</vt:lpstr>
      <vt:lpstr>Supports and engagment opportunities </vt:lpstr>
      <vt:lpstr>Self-awareness tools</vt:lpstr>
      <vt:lpstr>Taking Personal action </vt:lpstr>
      <vt:lpstr>PowerPoint Presentation</vt:lpstr>
      <vt:lpstr>PowerPoint Presentation</vt:lpstr>
      <vt:lpstr>PowerPoint Presentation</vt:lpstr>
      <vt:lpstr>Evaluation</vt:lpstr>
      <vt:lpstr>PowerPoint Presentation</vt:lpstr>
      <vt:lpstr>PowerPoint Presentation</vt:lpstr>
    </vt:vector>
  </TitlesOfParts>
  <Company>Dublin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Bolton Street</dc:creator>
  <cp:lastModifiedBy>Christina Shannon</cp:lastModifiedBy>
  <cp:revision>187</cp:revision>
  <cp:lastPrinted>2014-10-02T08:26:32Z</cp:lastPrinted>
  <dcterms:created xsi:type="dcterms:W3CDTF">2015-03-05T21:40:49Z</dcterms:created>
  <dcterms:modified xsi:type="dcterms:W3CDTF">2020-09-14T15:21:16Z</dcterms:modified>
</cp:coreProperties>
</file>