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962" r:id="rId2"/>
    <p:sldId id="963" r:id="rId3"/>
    <p:sldId id="948" r:id="rId4"/>
    <p:sldId id="955" r:id="rId5"/>
    <p:sldId id="261" r:id="rId6"/>
    <p:sldId id="282" r:id="rId7"/>
    <p:sldId id="264" r:id="rId8"/>
    <p:sldId id="287" r:id="rId9"/>
    <p:sldId id="952" r:id="rId10"/>
    <p:sldId id="953" r:id="rId11"/>
    <p:sldId id="283" r:id="rId12"/>
    <p:sldId id="284" r:id="rId13"/>
    <p:sldId id="954" r:id="rId14"/>
    <p:sldId id="956" r:id="rId15"/>
    <p:sldId id="960" r:id="rId16"/>
    <p:sldId id="958" r:id="rId17"/>
    <p:sldId id="95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iane Brennan" initials="CB" lastIdx="1" clrIdx="0">
    <p:extLst>
      <p:ext uri="{19B8F6BF-5375-455C-9EA6-DF929625EA0E}">
        <p15:presenceInfo xmlns:p15="http://schemas.microsoft.com/office/powerpoint/2012/main" userId="S-1-5-21-2025429265-1958367476-725345543-133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CC99FF"/>
    <a:srgbClr val="FF6600"/>
    <a:srgbClr val="F315D3"/>
    <a:srgbClr val="339933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5C9936-E40F-4951-B511-42669E631418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C1A138D-E7AE-4BD9-B3B1-36B0641876C3}">
      <dgm:prSet phldrT="[Text]"/>
      <dgm:spPr>
        <a:solidFill>
          <a:srgbClr val="F315D3"/>
        </a:solidFill>
      </dgm:spPr>
      <dgm:t>
        <a:bodyPr/>
        <a:lstStyle/>
        <a:p>
          <a:r>
            <a:rPr lang="en-GB" dirty="0">
              <a:solidFill>
                <a:schemeClr val="bg1"/>
              </a:solidFill>
            </a:rPr>
            <a:t>Before</a:t>
          </a:r>
          <a:r>
            <a:rPr lang="en-GB" dirty="0"/>
            <a:t> Job Hunting</a:t>
          </a:r>
        </a:p>
      </dgm:t>
    </dgm:pt>
    <dgm:pt modelId="{D290EC67-9E6A-4276-9C39-D8CA132CB047}" type="parTrans" cxnId="{9555A965-6365-4BA5-9211-B0F83935CDE6}">
      <dgm:prSet/>
      <dgm:spPr/>
      <dgm:t>
        <a:bodyPr/>
        <a:lstStyle/>
        <a:p>
          <a:endParaRPr lang="en-GB"/>
        </a:p>
      </dgm:t>
    </dgm:pt>
    <dgm:pt modelId="{80022F21-784F-4650-B7AD-B95139D089E9}" type="sibTrans" cxnId="{9555A965-6365-4BA5-9211-B0F83935CDE6}">
      <dgm:prSet/>
      <dgm:spPr/>
      <dgm:t>
        <a:bodyPr/>
        <a:lstStyle/>
        <a:p>
          <a:endParaRPr lang="en-GB"/>
        </a:p>
      </dgm:t>
    </dgm:pt>
    <dgm:pt modelId="{91F0BB55-6D81-4FE7-8A2F-117D6855F095}">
      <dgm:prSet phldrT="[Text]"/>
      <dgm:spPr>
        <a:solidFill>
          <a:schemeClr val="accent1"/>
        </a:solidFill>
      </dgm:spPr>
      <dgm:t>
        <a:bodyPr/>
        <a:lstStyle/>
        <a:p>
          <a:r>
            <a:rPr lang="en-GB" dirty="0"/>
            <a:t>Research area </a:t>
          </a:r>
        </a:p>
      </dgm:t>
    </dgm:pt>
    <dgm:pt modelId="{392A2141-5C4C-42E5-AD92-FF5D0DCDC647}" type="parTrans" cxnId="{0580F5DD-AAD4-4563-A4BE-EE9C557C0188}">
      <dgm:prSet/>
      <dgm:spPr/>
      <dgm:t>
        <a:bodyPr/>
        <a:lstStyle/>
        <a:p>
          <a:endParaRPr lang="en-GB"/>
        </a:p>
      </dgm:t>
    </dgm:pt>
    <dgm:pt modelId="{38A6FADD-A697-466D-9CE5-0187C6EABA8D}" type="sibTrans" cxnId="{0580F5DD-AAD4-4563-A4BE-EE9C557C0188}">
      <dgm:prSet/>
      <dgm:spPr/>
      <dgm:t>
        <a:bodyPr/>
        <a:lstStyle/>
        <a:p>
          <a:endParaRPr lang="en-GB"/>
        </a:p>
      </dgm:t>
    </dgm:pt>
    <dgm:pt modelId="{A9B55875-407F-4E3E-9682-22086F432A08}">
      <dgm:prSet phldrT="[Text]"/>
      <dgm:spPr>
        <a:solidFill>
          <a:schemeClr val="accent6"/>
        </a:solidFill>
      </dgm:spPr>
      <dgm:t>
        <a:bodyPr/>
        <a:lstStyle/>
        <a:p>
          <a:r>
            <a:rPr lang="en-GB" dirty="0"/>
            <a:t>Get a Mentor</a:t>
          </a:r>
        </a:p>
      </dgm:t>
    </dgm:pt>
    <dgm:pt modelId="{21914FF8-EF67-4A25-A750-D208FBA719C9}" type="parTrans" cxnId="{0EC490D0-CAAE-41CF-8DCD-A1FB9AC9D12A}">
      <dgm:prSet/>
      <dgm:spPr/>
      <dgm:t>
        <a:bodyPr/>
        <a:lstStyle/>
        <a:p>
          <a:endParaRPr lang="en-GB"/>
        </a:p>
      </dgm:t>
    </dgm:pt>
    <dgm:pt modelId="{48636633-6E50-4317-8F67-54AADD73D129}" type="sibTrans" cxnId="{0EC490D0-CAAE-41CF-8DCD-A1FB9AC9D12A}">
      <dgm:prSet/>
      <dgm:spPr/>
      <dgm:t>
        <a:bodyPr/>
        <a:lstStyle/>
        <a:p>
          <a:endParaRPr lang="en-GB"/>
        </a:p>
      </dgm:t>
    </dgm:pt>
    <dgm:pt modelId="{D826A0C7-CB8E-46A6-9667-A369EC3D1A63}">
      <dgm:prSet phldrT="[Text]"/>
      <dgm:spPr>
        <a:solidFill>
          <a:srgbClr val="FF0000"/>
        </a:solidFill>
      </dgm:spPr>
      <dgm:t>
        <a:bodyPr/>
        <a:lstStyle/>
        <a:p>
          <a:r>
            <a:rPr lang="en-GB" dirty="0"/>
            <a:t>Network with Professionals</a:t>
          </a:r>
        </a:p>
      </dgm:t>
    </dgm:pt>
    <dgm:pt modelId="{8118BE06-DF2C-4E32-AE28-7F376DAB6B0D}" type="parTrans" cxnId="{36BD2D06-BE07-49B8-BBEC-F1C33919BBF2}">
      <dgm:prSet/>
      <dgm:spPr/>
      <dgm:t>
        <a:bodyPr/>
        <a:lstStyle/>
        <a:p>
          <a:endParaRPr lang="en-GB"/>
        </a:p>
      </dgm:t>
    </dgm:pt>
    <dgm:pt modelId="{736F95BC-6368-42B1-8115-FFC239DB6769}" type="sibTrans" cxnId="{36BD2D06-BE07-49B8-BBEC-F1C33919BBF2}">
      <dgm:prSet/>
      <dgm:spPr/>
      <dgm:t>
        <a:bodyPr/>
        <a:lstStyle/>
        <a:p>
          <a:endParaRPr lang="en-GB"/>
        </a:p>
      </dgm:t>
    </dgm:pt>
    <dgm:pt modelId="{15B39823-03F9-4898-B2A4-B19EAD5FB87F}">
      <dgm:prSet phldrT="[Text]"/>
      <dgm:spPr>
        <a:solidFill>
          <a:srgbClr val="FFC000"/>
        </a:solidFill>
      </dgm:spPr>
      <dgm:t>
        <a:bodyPr/>
        <a:lstStyle/>
        <a:p>
          <a:r>
            <a:rPr lang="en-GB" dirty="0"/>
            <a:t>Follow trade Associations</a:t>
          </a:r>
        </a:p>
      </dgm:t>
    </dgm:pt>
    <dgm:pt modelId="{302B75B6-FF46-4FF0-A096-6F98DE9127E2}" type="parTrans" cxnId="{B050DDC9-E447-4C7C-A018-BDF826C1E97E}">
      <dgm:prSet/>
      <dgm:spPr/>
      <dgm:t>
        <a:bodyPr/>
        <a:lstStyle/>
        <a:p>
          <a:endParaRPr lang="en-GB"/>
        </a:p>
      </dgm:t>
    </dgm:pt>
    <dgm:pt modelId="{E342DBF1-5555-4BE3-AFAD-69A8B33052BA}" type="sibTrans" cxnId="{B050DDC9-E447-4C7C-A018-BDF826C1E97E}">
      <dgm:prSet/>
      <dgm:spPr/>
      <dgm:t>
        <a:bodyPr/>
        <a:lstStyle/>
        <a:p>
          <a:endParaRPr lang="en-GB"/>
        </a:p>
      </dgm:t>
    </dgm:pt>
    <dgm:pt modelId="{13794BDF-286C-4B24-AC15-B7F9F27EFC32}">
      <dgm:prSet phldrT="[Text]"/>
      <dgm:spPr>
        <a:solidFill>
          <a:schemeClr val="accent2"/>
        </a:solidFill>
      </dgm:spPr>
      <dgm:t>
        <a:bodyPr/>
        <a:lstStyle/>
        <a:p>
          <a:r>
            <a:rPr lang="en-GB" dirty="0"/>
            <a:t>Attend Virtual events</a:t>
          </a:r>
        </a:p>
      </dgm:t>
    </dgm:pt>
    <dgm:pt modelId="{EAFCED66-D3FC-42BE-91A9-A36554DCC69C}" type="parTrans" cxnId="{04AFA514-B564-4F33-B8E7-DE4A621F45DC}">
      <dgm:prSet/>
      <dgm:spPr/>
      <dgm:t>
        <a:bodyPr/>
        <a:lstStyle/>
        <a:p>
          <a:endParaRPr lang="en-GB"/>
        </a:p>
      </dgm:t>
    </dgm:pt>
    <dgm:pt modelId="{5759B2A1-DFFA-48D2-9846-C2FC6E197108}" type="sibTrans" cxnId="{04AFA514-B564-4F33-B8E7-DE4A621F45DC}">
      <dgm:prSet/>
      <dgm:spPr/>
      <dgm:t>
        <a:bodyPr/>
        <a:lstStyle/>
        <a:p>
          <a:endParaRPr lang="en-GB"/>
        </a:p>
      </dgm:t>
    </dgm:pt>
    <dgm:pt modelId="{448EC1CC-70B3-49BA-B43E-1581899C8578}">
      <dgm:prSet phldrT="[Tex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GB" dirty="0"/>
            <a:t>Research Industry</a:t>
          </a:r>
        </a:p>
      </dgm:t>
    </dgm:pt>
    <dgm:pt modelId="{55FCA34E-F159-456F-A04D-7A8C0AAEA5AD}" type="parTrans" cxnId="{ADAFFBBC-D4BC-4451-B0B8-DF20AE5BC029}">
      <dgm:prSet/>
      <dgm:spPr/>
      <dgm:t>
        <a:bodyPr/>
        <a:lstStyle/>
        <a:p>
          <a:endParaRPr lang="en-GB"/>
        </a:p>
      </dgm:t>
    </dgm:pt>
    <dgm:pt modelId="{E6B39B61-EF45-4CAD-A30A-428010067477}" type="sibTrans" cxnId="{ADAFFBBC-D4BC-4451-B0B8-DF20AE5BC029}">
      <dgm:prSet/>
      <dgm:spPr/>
      <dgm:t>
        <a:bodyPr/>
        <a:lstStyle/>
        <a:p>
          <a:endParaRPr lang="en-GB"/>
        </a:p>
      </dgm:t>
    </dgm:pt>
    <dgm:pt modelId="{B21B59D6-4294-4B8F-8B47-B001901F906D}" type="pres">
      <dgm:prSet presAssocID="{A85C9936-E40F-4951-B511-42669E63141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B5930D58-4D58-496F-BFB5-947000A3E71D}" type="pres">
      <dgm:prSet presAssocID="{AC1A138D-E7AE-4BD9-B3B1-36B0641876C3}" presName="Parent" presStyleLbl="node0" presStyleIdx="0" presStyleCnt="1" custLinFactNeighborX="-596" custLinFactNeighborY="361">
        <dgm:presLayoutVars>
          <dgm:chMax val="6"/>
          <dgm:chPref val="6"/>
        </dgm:presLayoutVars>
      </dgm:prSet>
      <dgm:spPr/>
    </dgm:pt>
    <dgm:pt modelId="{CAF07ABE-E3C7-46C4-9812-F28F36B33A76}" type="pres">
      <dgm:prSet presAssocID="{91F0BB55-6D81-4FE7-8A2F-117D6855F095}" presName="Accent1" presStyleCnt="0"/>
      <dgm:spPr/>
    </dgm:pt>
    <dgm:pt modelId="{0AFE18D2-88F7-4A0D-984F-74BF498BF37E}" type="pres">
      <dgm:prSet presAssocID="{91F0BB55-6D81-4FE7-8A2F-117D6855F095}" presName="Accent" presStyleLbl="bgShp" presStyleIdx="0" presStyleCnt="6"/>
      <dgm:spPr/>
    </dgm:pt>
    <dgm:pt modelId="{7DA8F94D-694B-404F-A34D-3139F510F389}" type="pres">
      <dgm:prSet presAssocID="{91F0BB55-6D81-4FE7-8A2F-117D6855F095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A974E15A-D122-4549-835C-4114AE995EA6}" type="pres">
      <dgm:prSet presAssocID="{A9B55875-407F-4E3E-9682-22086F432A08}" presName="Accent2" presStyleCnt="0"/>
      <dgm:spPr/>
    </dgm:pt>
    <dgm:pt modelId="{2705946B-D9F6-4D76-800B-20CFC0DC6BB3}" type="pres">
      <dgm:prSet presAssocID="{A9B55875-407F-4E3E-9682-22086F432A08}" presName="Accent" presStyleLbl="bgShp" presStyleIdx="1" presStyleCnt="6"/>
      <dgm:spPr/>
    </dgm:pt>
    <dgm:pt modelId="{594AF15B-18CD-4B84-A1F8-4B75AA38FE90}" type="pres">
      <dgm:prSet presAssocID="{A9B55875-407F-4E3E-9682-22086F432A08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6C61F61E-E501-40E5-AFA0-884BE9DC5B6E}" type="pres">
      <dgm:prSet presAssocID="{D826A0C7-CB8E-46A6-9667-A369EC3D1A63}" presName="Accent3" presStyleCnt="0"/>
      <dgm:spPr/>
    </dgm:pt>
    <dgm:pt modelId="{CBE08A69-44B8-4107-9350-69E2F3E278B5}" type="pres">
      <dgm:prSet presAssocID="{D826A0C7-CB8E-46A6-9667-A369EC3D1A63}" presName="Accent" presStyleLbl="bgShp" presStyleIdx="2" presStyleCnt="6"/>
      <dgm:spPr/>
    </dgm:pt>
    <dgm:pt modelId="{F061A57B-5901-4C77-855E-24BB603C6F18}" type="pres">
      <dgm:prSet presAssocID="{D826A0C7-CB8E-46A6-9667-A369EC3D1A63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AFD10E3F-0CC8-46A1-8464-1B94126D2A16}" type="pres">
      <dgm:prSet presAssocID="{15B39823-03F9-4898-B2A4-B19EAD5FB87F}" presName="Accent4" presStyleCnt="0"/>
      <dgm:spPr/>
    </dgm:pt>
    <dgm:pt modelId="{9E74CD97-2A53-4FB1-8948-51643624E24A}" type="pres">
      <dgm:prSet presAssocID="{15B39823-03F9-4898-B2A4-B19EAD5FB87F}" presName="Accent" presStyleLbl="bgShp" presStyleIdx="3" presStyleCnt="6"/>
      <dgm:spPr/>
    </dgm:pt>
    <dgm:pt modelId="{5AC87E67-A42B-4744-90FF-2D5315E482C0}" type="pres">
      <dgm:prSet presAssocID="{15B39823-03F9-4898-B2A4-B19EAD5FB87F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847879A0-5BD9-472D-9880-5E241EAAB1C8}" type="pres">
      <dgm:prSet presAssocID="{13794BDF-286C-4B24-AC15-B7F9F27EFC32}" presName="Accent5" presStyleCnt="0"/>
      <dgm:spPr/>
    </dgm:pt>
    <dgm:pt modelId="{55D2554E-3CDE-4B9F-865F-124F1DA82FC3}" type="pres">
      <dgm:prSet presAssocID="{13794BDF-286C-4B24-AC15-B7F9F27EFC32}" presName="Accent" presStyleLbl="bgShp" presStyleIdx="4" presStyleCnt="6"/>
      <dgm:spPr/>
    </dgm:pt>
    <dgm:pt modelId="{559B7D26-9635-4EE7-95F7-DC9758EA590F}" type="pres">
      <dgm:prSet presAssocID="{13794BDF-286C-4B24-AC15-B7F9F27EFC32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7A101CB9-443D-4BF7-9023-7732A2A7FF7A}" type="pres">
      <dgm:prSet presAssocID="{448EC1CC-70B3-49BA-B43E-1581899C8578}" presName="Accent6" presStyleCnt="0"/>
      <dgm:spPr/>
    </dgm:pt>
    <dgm:pt modelId="{636AC3B7-294E-4D1D-A5CB-D9A787CBB28A}" type="pres">
      <dgm:prSet presAssocID="{448EC1CC-70B3-49BA-B43E-1581899C8578}" presName="Accent" presStyleLbl="bgShp" presStyleIdx="5" presStyleCnt="6"/>
      <dgm:spPr/>
    </dgm:pt>
    <dgm:pt modelId="{26153AA5-8B42-4449-8490-E3C91852CEF9}" type="pres">
      <dgm:prSet presAssocID="{448EC1CC-70B3-49BA-B43E-1581899C8578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36BD2D06-BE07-49B8-BBEC-F1C33919BBF2}" srcId="{AC1A138D-E7AE-4BD9-B3B1-36B0641876C3}" destId="{D826A0C7-CB8E-46A6-9667-A369EC3D1A63}" srcOrd="2" destOrd="0" parTransId="{8118BE06-DF2C-4E32-AE28-7F376DAB6B0D}" sibTransId="{736F95BC-6368-42B1-8115-FFC239DB6769}"/>
    <dgm:cxn modelId="{04AFA514-B564-4F33-B8E7-DE4A621F45DC}" srcId="{AC1A138D-E7AE-4BD9-B3B1-36B0641876C3}" destId="{13794BDF-286C-4B24-AC15-B7F9F27EFC32}" srcOrd="4" destOrd="0" parTransId="{EAFCED66-D3FC-42BE-91A9-A36554DCC69C}" sibTransId="{5759B2A1-DFFA-48D2-9846-C2FC6E197108}"/>
    <dgm:cxn modelId="{3674A23E-ED5F-4403-B8CE-B4633C5F6BD7}" type="presOf" srcId="{13794BDF-286C-4B24-AC15-B7F9F27EFC32}" destId="{559B7D26-9635-4EE7-95F7-DC9758EA590F}" srcOrd="0" destOrd="0" presId="urn:microsoft.com/office/officeart/2011/layout/HexagonRadial"/>
    <dgm:cxn modelId="{7751BF61-96DC-4CCC-9939-D91B68FF77FC}" type="presOf" srcId="{15B39823-03F9-4898-B2A4-B19EAD5FB87F}" destId="{5AC87E67-A42B-4744-90FF-2D5315E482C0}" srcOrd="0" destOrd="0" presId="urn:microsoft.com/office/officeart/2011/layout/HexagonRadial"/>
    <dgm:cxn modelId="{9555A965-6365-4BA5-9211-B0F83935CDE6}" srcId="{A85C9936-E40F-4951-B511-42669E631418}" destId="{AC1A138D-E7AE-4BD9-B3B1-36B0641876C3}" srcOrd="0" destOrd="0" parTransId="{D290EC67-9E6A-4276-9C39-D8CA132CB047}" sibTransId="{80022F21-784F-4650-B7AD-B95139D089E9}"/>
    <dgm:cxn modelId="{ED74D951-D383-47CA-AD5F-833218A75560}" type="presOf" srcId="{AC1A138D-E7AE-4BD9-B3B1-36B0641876C3}" destId="{B5930D58-4D58-496F-BFB5-947000A3E71D}" srcOrd="0" destOrd="0" presId="urn:microsoft.com/office/officeart/2011/layout/HexagonRadial"/>
    <dgm:cxn modelId="{8A683386-32FD-4575-A2D2-0721F868A7D9}" type="presOf" srcId="{A9B55875-407F-4E3E-9682-22086F432A08}" destId="{594AF15B-18CD-4B84-A1F8-4B75AA38FE90}" srcOrd="0" destOrd="0" presId="urn:microsoft.com/office/officeart/2011/layout/HexagonRadial"/>
    <dgm:cxn modelId="{FAAD71B9-DC71-4207-B9F9-B649EF5250A5}" type="presOf" srcId="{448EC1CC-70B3-49BA-B43E-1581899C8578}" destId="{26153AA5-8B42-4449-8490-E3C91852CEF9}" srcOrd="0" destOrd="0" presId="urn:microsoft.com/office/officeart/2011/layout/HexagonRadial"/>
    <dgm:cxn modelId="{60AA9FBC-A069-4A82-B0AC-3F3FA66A26AF}" type="presOf" srcId="{91F0BB55-6D81-4FE7-8A2F-117D6855F095}" destId="{7DA8F94D-694B-404F-A34D-3139F510F389}" srcOrd="0" destOrd="0" presId="urn:microsoft.com/office/officeart/2011/layout/HexagonRadial"/>
    <dgm:cxn modelId="{ADAFFBBC-D4BC-4451-B0B8-DF20AE5BC029}" srcId="{AC1A138D-E7AE-4BD9-B3B1-36B0641876C3}" destId="{448EC1CC-70B3-49BA-B43E-1581899C8578}" srcOrd="5" destOrd="0" parTransId="{55FCA34E-F159-456F-A04D-7A8C0AAEA5AD}" sibTransId="{E6B39B61-EF45-4CAD-A30A-428010067477}"/>
    <dgm:cxn modelId="{B050DDC9-E447-4C7C-A018-BDF826C1E97E}" srcId="{AC1A138D-E7AE-4BD9-B3B1-36B0641876C3}" destId="{15B39823-03F9-4898-B2A4-B19EAD5FB87F}" srcOrd="3" destOrd="0" parTransId="{302B75B6-FF46-4FF0-A096-6F98DE9127E2}" sibTransId="{E342DBF1-5555-4BE3-AFAD-69A8B33052BA}"/>
    <dgm:cxn modelId="{B6C488CE-4B2E-482C-9D2F-22E565EA30F6}" type="presOf" srcId="{D826A0C7-CB8E-46A6-9667-A369EC3D1A63}" destId="{F061A57B-5901-4C77-855E-24BB603C6F18}" srcOrd="0" destOrd="0" presId="urn:microsoft.com/office/officeart/2011/layout/HexagonRadial"/>
    <dgm:cxn modelId="{0EC490D0-CAAE-41CF-8DCD-A1FB9AC9D12A}" srcId="{AC1A138D-E7AE-4BD9-B3B1-36B0641876C3}" destId="{A9B55875-407F-4E3E-9682-22086F432A08}" srcOrd="1" destOrd="0" parTransId="{21914FF8-EF67-4A25-A750-D208FBA719C9}" sibTransId="{48636633-6E50-4317-8F67-54AADD73D129}"/>
    <dgm:cxn modelId="{0580F5DD-AAD4-4563-A4BE-EE9C557C0188}" srcId="{AC1A138D-E7AE-4BD9-B3B1-36B0641876C3}" destId="{91F0BB55-6D81-4FE7-8A2F-117D6855F095}" srcOrd="0" destOrd="0" parTransId="{392A2141-5C4C-42E5-AD92-FF5D0DCDC647}" sibTransId="{38A6FADD-A697-466D-9CE5-0187C6EABA8D}"/>
    <dgm:cxn modelId="{7BD244EE-87CA-4A83-B660-6F58877BC602}" type="presOf" srcId="{A85C9936-E40F-4951-B511-42669E631418}" destId="{B21B59D6-4294-4B8F-8B47-B001901F906D}" srcOrd="0" destOrd="0" presId="urn:microsoft.com/office/officeart/2011/layout/HexagonRadial"/>
    <dgm:cxn modelId="{7A063045-35FA-44C5-9A62-9D9E5CA93C64}" type="presParOf" srcId="{B21B59D6-4294-4B8F-8B47-B001901F906D}" destId="{B5930D58-4D58-496F-BFB5-947000A3E71D}" srcOrd="0" destOrd="0" presId="urn:microsoft.com/office/officeart/2011/layout/HexagonRadial"/>
    <dgm:cxn modelId="{0DF5810B-FB0D-4081-AD94-E2D3E616E633}" type="presParOf" srcId="{B21B59D6-4294-4B8F-8B47-B001901F906D}" destId="{CAF07ABE-E3C7-46C4-9812-F28F36B33A76}" srcOrd="1" destOrd="0" presId="urn:microsoft.com/office/officeart/2011/layout/HexagonRadial"/>
    <dgm:cxn modelId="{77606581-7D42-4AAD-8F25-19A8B38FD444}" type="presParOf" srcId="{CAF07ABE-E3C7-46C4-9812-F28F36B33A76}" destId="{0AFE18D2-88F7-4A0D-984F-74BF498BF37E}" srcOrd="0" destOrd="0" presId="urn:microsoft.com/office/officeart/2011/layout/HexagonRadial"/>
    <dgm:cxn modelId="{04823BDD-58D3-4F2D-96A6-3C037DB42467}" type="presParOf" srcId="{B21B59D6-4294-4B8F-8B47-B001901F906D}" destId="{7DA8F94D-694B-404F-A34D-3139F510F389}" srcOrd="2" destOrd="0" presId="urn:microsoft.com/office/officeart/2011/layout/HexagonRadial"/>
    <dgm:cxn modelId="{4E71C668-2DEA-4FDC-B250-B64BA90FCE98}" type="presParOf" srcId="{B21B59D6-4294-4B8F-8B47-B001901F906D}" destId="{A974E15A-D122-4549-835C-4114AE995EA6}" srcOrd="3" destOrd="0" presId="urn:microsoft.com/office/officeart/2011/layout/HexagonRadial"/>
    <dgm:cxn modelId="{2FE7E94C-0D59-4988-A53E-C7D3968D0FB7}" type="presParOf" srcId="{A974E15A-D122-4549-835C-4114AE995EA6}" destId="{2705946B-D9F6-4D76-800B-20CFC0DC6BB3}" srcOrd="0" destOrd="0" presId="urn:microsoft.com/office/officeart/2011/layout/HexagonRadial"/>
    <dgm:cxn modelId="{36A0EE19-0F72-436B-98AA-802E2D3E7C68}" type="presParOf" srcId="{B21B59D6-4294-4B8F-8B47-B001901F906D}" destId="{594AF15B-18CD-4B84-A1F8-4B75AA38FE90}" srcOrd="4" destOrd="0" presId="urn:microsoft.com/office/officeart/2011/layout/HexagonRadial"/>
    <dgm:cxn modelId="{E3A87BD1-2CB5-4012-8883-7B81A793C9C0}" type="presParOf" srcId="{B21B59D6-4294-4B8F-8B47-B001901F906D}" destId="{6C61F61E-E501-40E5-AFA0-884BE9DC5B6E}" srcOrd="5" destOrd="0" presId="urn:microsoft.com/office/officeart/2011/layout/HexagonRadial"/>
    <dgm:cxn modelId="{5781E8D1-5EDB-4E91-BEC7-36D92E6031F1}" type="presParOf" srcId="{6C61F61E-E501-40E5-AFA0-884BE9DC5B6E}" destId="{CBE08A69-44B8-4107-9350-69E2F3E278B5}" srcOrd="0" destOrd="0" presId="urn:microsoft.com/office/officeart/2011/layout/HexagonRadial"/>
    <dgm:cxn modelId="{1D4C9247-FFE9-4990-86AD-94CBF9A0B979}" type="presParOf" srcId="{B21B59D6-4294-4B8F-8B47-B001901F906D}" destId="{F061A57B-5901-4C77-855E-24BB603C6F18}" srcOrd="6" destOrd="0" presId="urn:microsoft.com/office/officeart/2011/layout/HexagonRadial"/>
    <dgm:cxn modelId="{543D85D0-D49C-4A28-92C4-FA1B926E5ED8}" type="presParOf" srcId="{B21B59D6-4294-4B8F-8B47-B001901F906D}" destId="{AFD10E3F-0CC8-46A1-8464-1B94126D2A16}" srcOrd="7" destOrd="0" presId="urn:microsoft.com/office/officeart/2011/layout/HexagonRadial"/>
    <dgm:cxn modelId="{ECCD46BA-68B2-470E-9C25-91352BC94595}" type="presParOf" srcId="{AFD10E3F-0CC8-46A1-8464-1B94126D2A16}" destId="{9E74CD97-2A53-4FB1-8948-51643624E24A}" srcOrd="0" destOrd="0" presId="urn:microsoft.com/office/officeart/2011/layout/HexagonRadial"/>
    <dgm:cxn modelId="{EEA3CB25-C3DA-4F9F-9E23-2438D045C2B9}" type="presParOf" srcId="{B21B59D6-4294-4B8F-8B47-B001901F906D}" destId="{5AC87E67-A42B-4744-90FF-2D5315E482C0}" srcOrd="8" destOrd="0" presId="urn:microsoft.com/office/officeart/2011/layout/HexagonRadial"/>
    <dgm:cxn modelId="{E25B4925-E58D-4F61-94BA-0D60CB44A230}" type="presParOf" srcId="{B21B59D6-4294-4B8F-8B47-B001901F906D}" destId="{847879A0-5BD9-472D-9880-5E241EAAB1C8}" srcOrd="9" destOrd="0" presId="urn:microsoft.com/office/officeart/2011/layout/HexagonRadial"/>
    <dgm:cxn modelId="{3A284D11-FCBB-44D5-A55F-618E354A5872}" type="presParOf" srcId="{847879A0-5BD9-472D-9880-5E241EAAB1C8}" destId="{55D2554E-3CDE-4B9F-865F-124F1DA82FC3}" srcOrd="0" destOrd="0" presId="urn:microsoft.com/office/officeart/2011/layout/HexagonRadial"/>
    <dgm:cxn modelId="{B282B4EE-87F1-496B-BBAF-833BA903CF8D}" type="presParOf" srcId="{B21B59D6-4294-4B8F-8B47-B001901F906D}" destId="{559B7D26-9635-4EE7-95F7-DC9758EA590F}" srcOrd="10" destOrd="0" presId="urn:microsoft.com/office/officeart/2011/layout/HexagonRadial"/>
    <dgm:cxn modelId="{CCC555C4-2595-41FE-91AF-0BFA1802C030}" type="presParOf" srcId="{B21B59D6-4294-4B8F-8B47-B001901F906D}" destId="{7A101CB9-443D-4BF7-9023-7732A2A7FF7A}" srcOrd="11" destOrd="0" presId="urn:microsoft.com/office/officeart/2011/layout/HexagonRadial"/>
    <dgm:cxn modelId="{A4B9F866-7F91-404D-BD80-BE7CD1DDDB4E}" type="presParOf" srcId="{7A101CB9-443D-4BF7-9023-7732A2A7FF7A}" destId="{636AC3B7-294E-4D1D-A5CB-D9A787CBB28A}" srcOrd="0" destOrd="0" presId="urn:microsoft.com/office/officeart/2011/layout/HexagonRadial"/>
    <dgm:cxn modelId="{ACD52656-20A0-41F2-895F-27448B07A4A1}" type="presParOf" srcId="{B21B59D6-4294-4B8F-8B47-B001901F906D}" destId="{26153AA5-8B42-4449-8490-E3C91852CEF9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4E6A7E-FB93-4133-A461-7B3D9A0EBA95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3903540-0734-4ADC-B557-18B7184B22E3}">
      <dgm:prSet phldrT="[Text]"/>
      <dgm:spPr>
        <a:solidFill>
          <a:srgbClr val="FF0000"/>
        </a:solidFill>
      </dgm:spPr>
      <dgm:t>
        <a:bodyPr/>
        <a:lstStyle/>
        <a:p>
          <a:r>
            <a:rPr lang="en-IE" b="0" i="0" dirty="0"/>
            <a:t>Equality, Diversity and Inclusion (EDI) mark</a:t>
          </a:r>
          <a:endParaRPr lang="en-GB" dirty="0"/>
        </a:p>
      </dgm:t>
    </dgm:pt>
    <dgm:pt modelId="{9609398D-C4DC-4921-9C56-2B10B58FC6F1}" type="parTrans" cxnId="{0DED23F0-6238-49DF-9F51-E36A7F77A808}">
      <dgm:prSet/>
      <dgm:spPr/>
      <dgm:t>
        <a:bodyPr/>
        <a:lstStyle/>
        <a:p>
          <a:endParaRPr lang="en-GB"/>
        </a:p>
      </dgm:t>
    </dgm:pt>
    <dgm:pt modelId="{0E3CDDED-AE0E-4238-AAF2-5DC1B3B8551C}" type="sibTrans" cxnId="{0DED23F0-6238-49DF-9F51-E36A7F77A808}">
      <dgm:prSet/>
      <dgm:spPr/>
      <dgm:t>
        <a:bodyPr/>
        <a:lstStyle/>
        <a:p>
          <a:endParaRPr lang="en-GB"/>
        </a:p>
      </dgm:t>
    </dgm:pt>
    <dgm:pt modelId="{DC0D579A-069A-47A6-BC97-30BB0B74873E}">
      <dgm:prSet phldrT="[Text]"/>
      <dgm:spPr>
        <a:solidFill>
          <a:schemeClr val="accent6"/>
        </a:solidFill>
      </dgm:spPr>
      <dgm:t>
        <a:bodyPr/>
        <a:lstStyle/>
        <a:p>
          <a:r>
            <a:rPr lang="en-GB" dirty="0"/>
            <a:t>Attend employer-led events, fairs and workshops</a:t>
          </a:r>
        </a:p>
      </dgm:t>
    </dgm:pt>
    <dgm:pt modelId="{B6225515-9BCF-43B7-B3F7-C249DE7460C6}" type="parTrans" cxnId="{6A733534-29BD-4E72-B310-09040D25D98A}">
      <dgm:prSet/>
      <dgm:spPr/>
      <dgm:t>
        <a:bodyPr/>
        <a:lstStyle/>
        <a:p>
          <a:endParaRPr lang="en-GB"/>
        </a:p>
      </dgm:t>
    </dgm:pt>
    <dgm:pt modelId="{9529D7F6-0BDF-4242-80F2-4E2F87AE0546}" type="sibTrans" cxnId="{6A733534-29BD-4E72-B310-09040D25D98A}">
      <dgm:prSet/>
      <dgm:spPr/>
      <dgm:t>
        <a:bodyPr/>
        <a:lstStyle/>
        <a:p>
          <a:endParaRPr lang="en-GB"/>
        </a:p>
      </dgm:t>
    </dgm:pt>
    <dgm:pt modelId="{69581E13-4AD7-4781-A537-2867843496D8}">
      <dgm:prSet phldrT="[Text]"/>
      <dgm:spPr/>
      <dgm:t>
        <a:bodyPr/>
        <a:lstStyle/>
        <a:p>
          <a:r>
            <a:rPr lang="en-GB" dirty="0"/>
            <a:t>Check out staff profiles / provide diversity training</a:t>
          </a:r>
        </a:p>
      </dgm:t>
    </dgm:pt>
    <dgm:pt modelId="{40AAA258-F7A0-4910-94D7-8790292A6049}" type="parTrans" cxnId="{F179C118-23A5-4BD5-98DE-61704F615AA1}">
      <dgm:prSet/>
      <dgm:spPr/>
      <dgm:t>
        <a:bodyPr/>
        <a:lstStyle/>
        <a:p>
          <a:endParaRPr lang="en-GB"/>
        </a:p>
      </dgm:t>
    </dgm:pt>
    <dgm:pt modelId="{CC6930A8-750F-441F-9BA2-42BEFB53B4EF}" type="sibTrans" cxnId="{F179C118-23A5-4BD5-98DE-61704F615AA1}">
      <dgm:prSet/>
      <dgm:spPr/>
      <dgm:t>
        <a:bodyPr/>
        <a:lstStyle/>
        <a:p>
          <a:endParaRPr lang="en-GB"/>
        </a:p>
      </dgm:t>
    </dgm:pt>
    <dgm:pt modelId="{62BF5B4D-1CC1-45A0-B15E-2115C4B5A818}">
      <dgm:prSet phldrT="[Text]"/>
      <dgm:spPr>
        <a:solidFill>
          <a:srgbClr val="7030A0"/>
        </a:solidFill>
      </dgm:spPr>
      <dgm:t>
        <a:bodyPr/>
        <a:lstStyle/>
        <a:p>
          <a:r>
            <a:rPr lang="en-GB" dirty="0"/>
            <a:t>Website &amp; Social Media – equality statements </a:t>
          </a:r>
        </a:p>
      </dgm:t>
    </dgm:pt>
    <dgm:pt modelId="{2C494823-EE2C-4AFD-B6FD-8488F1EAA91E}" type="parTrans" cxnId="{5D2BFAD9-F82B-4CEF-B40B-0FC42099E6ED}">
      <dgm:prSet/>
      <dgm:spPr/>
      <dgm:t>
        <a:bodyPr/>
        <a:lstStyle/>
        <a:p>
          <a:endParaRPr lang="en-GB"/>
        </a:p>
      </dgm:t>
    </dgm:pt>
    <dgm:pt modelId="{0B568073-23B4-4C0C-96A7-C9D17DB342AA}" type="sibTrans" cxnId="{5D2BFAD9-F82B-4CEF-B40B-0FC42099E6ED}">
      <dgm:prSet/>
      <dgm:spPr/>
      <dgm:t>
        <a:bodyPr/>
        <a:lstStyle/>
        <a:p>
          <a:endParaRPr lang="en-GB"/>
        </a:p>
      </dgm:t>
    </dgm:pt>
    <dgm:pt modelId="{29557B22-E5E7-4A55-AD4F-59C6E398393B}">
      <dgm:prSet phldrT="[Text]"/>
      <dgm:spPr>
        <a:solidFill>
          <a:schemeClr val="accent2"/>
        </a:solidFill>
      </dgm:spPr>
      <dgm:t>
        <a:bodyPr/>
        <a:lstStyle/>
        <a:p>
          <a:r>
            <a:rPr lang="en-GB" dirty="0"/>
            <a:t>Diversity Initiatives / Officers / Sponsorship of events</a:t>
          </a:r>
        </a:p>
      </dgm:t>
    </dgm:pt>
    <dgm:pt modelId="{D30AE83B-D016-451E-A637-2D8E8E3C8E76}" type="parTrans" cxnId="{7A94CAE1-FBD5-421E-A51F-6F5EDB45DEE5}">
      <dgm:prSet/>
      <dgm:spPr/>
      <dgm:t>
        <a:bodyPr/>
        <a:lstStyle/>
        <a:p>
          <a:endParaRPr lang="en-GB"/>
        </a:p>
      </dgm:t>
    </dgm:pt>
    <dgm:pt modelId="{9A7A142A-0DF1-4701-BAB5-365C9B20E3D6}" type="sibTrans" cxnId="{7A94CAE1-FBD5-421E-A51F-6F5EDB45DEE5}">
      <dgm:prSet/>
      <dgm:spPr/>
      <dgm:t>
        <a:bodyPr/>
        <a:lstStyle/>
        <a:p>
          <a:endParaRPr lang="en-GB"/>
        </a:p>
      </dgm:t>
    </dgm:pt>
    <dgm:pt modelId="{C5E4408C-178A-4928-B472-32140BF7D9D9}">
      <dgm:prSet phldrT="[Text]"/>
      <dgm:spPr>
        <a:solidFill>
          <a:srgbClr val="008080"/>
        </a:solidFill>
      </dgm:spPr>
      <dgm:t>
        <a:bodyPr/>
        <a:lstStyle/>
        <a:p>
          <a:r>
            <a:rPr lang="en-GB" dirty="0"/>
            <a:t>Equal Opportunities Employer</a:t>
          </a:r>
        </a:p>
      </dgm:t>
    </dgm:pt>
    <dgm:pt modelId="{5FFAB041-5BFD-40A4-94EA-8027323FA75B}" type="parTrans" cxnId="{B9614AB2-1DFD-4276-BDA3-EBB051A567E1}">
      <dgm:prSet/>
      <dgm:spPr/>
      <dgm:t>
        <a:bodyPr/>
        <a:lstStyle/>
        <a:p>
          <a:endParaRPr lang="en-GB"/>
        </a:p>
      </dgm:t>
    </dgm:pt>
    <dgm:pt modelId="{B5CE1114-1139-4D0B-8B22-65346D18A725}" type="sibTrans" cxnId="{B9614AB2-1DFD-4276-BDA3-EBB051A567E1}">
      <dgm:prSet/>
      <dgm:spPr/>
      <dgm:t>
        <a:bodyPr/>
        <a:lstStyle/>
        <a:p>
          <a:endParaRPr lang="en-GB"/>
        </a:p>
      </dgm:t>
    </dgm:pt>
    <dgm:pt modelId="{38C14A9A-ACEF-4B0C-B530-60EB9BDED196}">
      <dgm:prSet phldrT="[Text]"/>
      <dgm:spPr>
        <a:solidFill>
          <a:srgbClr val="E5398F"/>
        </a:solidFill>
      </dgm:spPr>
      <dgm:t>
        <a:bodyPr/>
        <a:lstStyle/>
        <a:p>
          <a:r>
            <a:rPr lang="en-GB" dirty="0"/>
            <a:t>Non Discrimination / Value Statements</a:t>
          </a:r>
        </a:p>
      </dgm:t>
    </dgm:pt>
    <dgm:pt modelId="{CAA9F313-6FBE-4DAA-AE5A-0658CEB9772D}" type="parTrans" cxnId="{7AE8C0FF-D513-44F2-A5B0-3380F2AC6E47}">
      <dgm:prSet/>
      <dgm:spPr/>
      <dgm:t>
        <a:bodyPr/>
        <a:lstStyle/>
        <a:p>
          <a:endParaRPr lang="en-GB"/>
        </a:p>
      </dgm:t>
    </dgm:pt>
    <dgm:pt modelId="{A039097D-3C47-4FBD-A4EA-2698EB27BC38}" type="sibTrans" cxnId="{7AE8C0FF-D513-44F2-A5B0-3380F2AC6E47}">
      <dgm:prSet/>
      <dgm:spPr/>
      <dgm:t>
        <a:bodyPr/>
        <a:lstStyle/>
        <a:p>
          <a:endParaRPr lang="en-GB"/>
        </a:p>
      </dgm:t>
    </dgm:pt>
    <dgm:pt modelId="{5E7572D8-6ADB-413D-8418-16E5D1D80D47}" type="pres">
      <dgm:prSet presAssocID="{824E6A7E-FB93-4133-A461-7B3D9A0EBA9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1D5FB633-1247-4D96-86A8-9505E9A9F899}" type="pres">
      <dgm:prSet presAssocID="{13903540-0734-4ADC-B557-18B7184B22E3}" presName="Parent" presStyleLbl="node0" presStyleIdx="0" presStyleCnt="1">
        <dgm:presLayoutVars>
          <dgm:chMax val="6"/>
          <dgm:chPref val="6"/>
        </dgm:presLayoutVars>
      </dgm:prSet>
      <dgm:spPr/>
    </dgm:pt>
    <dgm:pt modelId="{C16477DF-161F-4C6E-BD8E-8662D3F71767}" type="pres">
      <dgm:prSet presAssocID="{DC0D579A-069A-47A6-BC97-30BB0B74873E}" presName="Accent1" presStyleCnt="0"/>
      <dgm:spPr/>
    </dgm:pt>
    <dgm:pt modelId="{056BE5CA-5CD6-493E-9B2A-AA23B99723DC}" type="pres">
      <dgm:prSet presAssocID="{DC0D579A-069A-47A6-BC97-30BB0B74873E}" presName="Accent" presStyleLbl="bgShp" presStyleIdx="0" presStyleCnt="6"/>
      <dgm:spPr/>
    </dgm:pt>
    <dgm:pt modelId="{7F05A57C-FD1F-407F-B658-24F450CD1CFB}" type="pres">
      <dgm:prSet presAssocID="{DC0D579A-069A-47A6-BC97-30BB0B74873E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AA31751F-F6D8-41DF-A094-39D6686B8446}" type="pres">
      <dgm:prSet presAssocID="{69581E13-4AD7-4781-A537-2867843496D8}" presName="Accent2" presStyleCnt="0"/>
      <dgm:spPr/>
    </dgm:pt>
    <dgm:pt modelId="{660F784E-D33B-4922-A6E5-A6CE37F11A9B}" type="pres">
      <dgm:prSet presAssocID="{69581E13-4AD7-4781-A537-2867843496D8}" presName="Accent" presStyleLbl="bgShp" presStyleIdx="1" presStyleCnt="6"/>
      <dgm:spPr/>
    </dgm:pt>
    <dgm:pt modelId="{F5F60210-A028-410B-BFB8-BFF99A52FB4D}" type="pres">
      <dgm:prSet presAssocID="{69581E13-4AD7-4781-A537-2867843496D8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A74C506C-0E5B-4E5A-9A28-527FD68E4F9D}" type="pres">
      <dgm:prSet presAssocID="{62BF5B4D-1CC1-45A0-B15E-2115C4B5A818}" presName="Accent3" presStyleCnt="0"/>
      <dgm:spPr/>
    </dgm:pt>
    <dgm:pt modelId="{B4ECBEB3-A798-4D9E-B0D5-8808EEE0E507}" type="pres">
      <dgm:prSet presAssocID="{62BF5B4D-1CC1-45A0-B15E-2115C4B5A818}" presName="Accent" presStyleLbl="bgShp" presStyleIdx="2" presStyleCnt="6"/>
      <dgm:spPr/>
    </dgm:pt>
    <dgm:pt modelId="{CD911599-7054-4527-8227-074B41BF68CE}" type="pres">
      <dgm:prSet presAssocID="{62BF5B4D-1CC1-45A0-B15E-2115C4B5A818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41BF92AB-EA7A-491B-9501-3A1EB5009C67}" type="pres">
      <dgm:prSet presAssocID="{29557B22-E5E7-4A55-AD4F-59C6E398393B}" presName="Accent4" presStyleCnt="0"/>
      <dgm:spPr/>
    </dgm:pt>
    <dgm:pt modelId="{DDDEFC2B-7064-40C3-9017-32216F6EB9D0}" type="pres">
      <dgm:prSet presAssocID="{29557B22-E5E7-4A55-AD4F-59C6E398393B}" presName="Accent" presStyleLbl="bgShp" presStyleIdx="3" presStyleCnt="6"/>
      <dgm:spPr/>
    </dgm:pt>
    <dgm:pt modelId="{3F28A0B0-6907-49F2-9DBA-B10961AD97E5}" type="pres">
      <dgm:prSet presAssocID="{29557B22-E5E7-4A55-AD4F-59C6E398393B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E464C3ED-CF1E-43D9-BE1A-FCE91CCE117B}" type="pres">
      <dgm:prSet presAssocID="{C5E4408C-178A-4928-B472-32140BF7D9D9}" presName="Accent5" presStyleCnt="0"/>
      <dgm:spPr/>
    </dgm:pt>
    <dgm:pt modelId="{9F00307B-F95B-4DAB-AC2E-583C0E83D6B8}" type="pres">
      <dgm:prSet presAssocID="{C5E4408C-178A-4928-B472-32140BF7D9D9}" presName="Accent" presStyleLbl="bgShp" presStyleIdx="4" presStyleCnt="6"/>
      <dgm:spPr/>
    </dgm:pt>
    <dgm:pt modelId="{EDD891C9-3896-413D-B648-E21D5728FC1E}" type="pres">
      <dgm:prSet presAssocID="{C5E4408C-178A-4928-B472-32140BF7D9D9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78D275D2-A4D0-4508-8E40-68CA1F618BEB}" type="pres">
      <dgm:prSet presAssocID="{38C14A9A-ACEF-4B0C-B530-60EB9BDED196}" presName="Accent6" presStyleCnt="0"/>
      <dgm:spPr/>
    </dgm:pt>
    <dgm:pt modelId="{59484916-5C5A-4A34-AF80-EB23D03DD0A1}" type="pres">
      <dgm:prSet presAssocID="{38C14A9A-ACEF-4B0C-B530-60EB9BDED196}" presName="Accent" presStyleLbl="bgShp" presStyleIdx="5" presStyleCnt="6"/>
      <dgm:spPr/>
    </dgm:pt>
    <dgm:pt modelId="{ADBAB23C-CF29-4A95-B166-8BB04B8AC3DF}" type="pres">
      <dgm:prSet presAssocID="{38C14A9A-ACEF-4B0C-B530-60EB9BDED196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F179C118-23A5-4BD5-98DE-61704F615AA1}" srcId="{13903540-0734-4ADC-B557-18B7184B22E3}" destId="{69581E13-4AD7-4781-A537-2867843496D8}" srcOrd="1" destOrd="0" parTransId="{40AAA258-F7A0-4910-94D7-8790292A6049}" sibTransId="{CC6930A8-750F-441F-9BA2-42BEFB53B4EF}"/>
    <dgm:cxn modelId="{11B8081B-6420-4ECE-B7A5-3DE24A063EBA}" type="presOf" srcId="{C5E4408C-178A-4928-B472-32140BF7D9D9}" destId="{EDD891C9-3896-413D-B648-E21D5728FC1E}" srcOrd="0" destOrd="0" presId="urn:microsoft.com/office/officeart/2011/layout/HexagonRadial"/>
    <dgm:cxn modelId="{D3D93B30-FAE5-46C9-A0BE-7AA8562B64A2}" type="presOf" srcId="{824E6A7E-FB93-4133-A461-7B3D9A0EBA95}" destId="{5E7572D8-6ADB-413D-8418-16E5D1D80D47}" srcOrd="0" destOrd="0" presId="urn:microsoft.com/office/officeart/2011/layout/HexagonRadial"/>
    <dgm:cxn modelId="{6A733534-29BD-4E72-B310-09040D25D98A}" srcId="{13903540-0734-4ADC-B557-18B7184B22E3}" destId="{DC0D579A-069A-47A6-BC97-30BB0B74873E}" srcOrd="0" destOrd="0" parTransId="{B6225515-9BCF-43B7-B3F7-C249DE7460C6}" sibTransId="{9529D7F6-0BDF-4242-80F2-4E2F87AE0546}"/>
    <dgm:cxn modelId="{784EC2A8-4C72-48CB-A8E5-9E6488BED4D7}" type="presOf" srcId="{13903540-0734-4ADC-B557-18B7184B22E3}" destId="{1D5FB633-1247-4D96-86A8-9505E9A9F899}" srcOrd="0" destOrd="0" presId="urn:microsoft.com/office/officeart/2011/layout/HexagonRadial"/>
    <dgm:cxn modelId="{B9614AB2-1DFD-4276-BDA3-EBB051A567E1}" srcId="{13903540-0734-4ADC-B557-18B7184B22E3}" destId="{C5E4408C-178A-4928-B472-32140BF7D9D9}" srcOrd="4" destOrd="0" parTransId="{5FFAB041-5BFD-40A4-94EA-8027323FA75B}" sibTransId="{B5CE1114-1139-4D0B-8B22-65346D18A725}"/>
    <dgm:cxn modelId="{81095DB6-D204-411A-9E6D-2FABE59E5C62}" type="presOf" srcId="{62BF5B4D-1CC1-45A0-B15E-2115C4B5A818}" destId="{CD911599-7054-4527-8227-074B41BF68CE}" srcOrd="0" destOrd="0" presId="urn:microsoft.com/office/officeart/2011/layout/HexagonRadial"/>
    <dgm:cxn modelId="{199D79CC-0E26-4823-84B4-22C7A6CE757B}" type="presOf" srcId="{29557B22-E5E7-4A55-AD4F-59C6E398393B}" destId="{3F28A0B0-6907-49F2-9DBA-B10961AD97E5}" srcOrd="0" destOrd="0" presId="urn:microsoft.com/office/officeart/2011/layout/HexagonRadial"/>
    <dgm:cxn modelId="{448C3ACE-DB45-42C8-9852-C5A2F79C6AB6}" type="presOf" srcId="{DC0D579A-069A-47A6-BC97-30BB0B74873E}" destId="{7F05A57C-FD1F-407F-B658-24F450CD1CFB}" srcOrd="0" destOrd="0" presId="urn:microsoft.com/office/officeart/2011/layout/HexagonRadial"/>
    <dgm:cxn modelId="{9DCACAD7-AD57-43F8-9182-478430638907}" type="presOf" srcId="{69581E13-4AD7-4781-A537-2867843496D8}" destId="{F5F60210-A028-410B-BFB8-BFF99A52FB4D}" srcOrd="0" destOrd="0" presId="urn:microsoft.com/office/officeart/2011/layout/HexagonRadial"/>
    <dgm:cxn modelId="{5D2BFAD9-F82B-4CEF-B40B-0FC42099E6ED}" srcId="{13903540-0734-4ADC-B557-18B7184B22E3}" destId="{62BF5B4D-1CC1-45A0-B15E-2115C4B5A818}" srcOrd="2" destOrd="0" parTransId="{2C494823-EE2C-4AFD-B6FD-8488F1EAA91E}" sibTransId="{0B568073-23B4-4C0C-96A7-C9D17DB342AA}"/>
    <dgm:cxn modelId="{211DB2DC-C9CE-44D0-B7F8-7C8AF9823E86}" type="presOf" srcId="{38C14A9A-ACEF-4B0C-B530-60EB9BDED196}" destId="{ADBAB23C-CF29-4A95-B166-8BB04B8AC3DF}" srcOrd="0" destOrd="0" presId="urn:microsoft.com/office/officeart/2011/layout/HexagonRadial"/>
    <dgm:cxn modelId="{7A94CAE1-FBD5-421E-A51F-6F5EDB45DEE5}" srcId="{13903540-0734-4ADC-B557-18B7184B22E3}" destId="{29557B22-E5E7-4A55-AD4F-59C6E398393B}" srcOrd="3" destOrd="0" parTransId="{D30AE83B-D016-451E-A637-2D8E8E3C8E76}" sibTransId="{9A7A142A-0DF1-4701-BAB5-365C9B20E3D6}"/>
    <dgm:cxn modelId="{0DED23F0-6238-49DF-9F51-E36A7F77A808}" srcId="{824E6A7E-FB93-4133-A461-7B3D9A0EBA95}" destId="{13903540-0734-4ADC-B557-18B7184B22E3}" srcOrd="0" destOrd="0" parTransId="{9609398D-C4DC-4921-9C56-2B10B58FC6F1}" sibTransId="{0E3CDDED-AE0E-4238-AAF2-5DC1B3B8551C}"/>
    <dgm:cxn modelId="{7AE8C0FF-D513-44F2-A5B0-3380F2AC6E47}" srcId="{13903540-0734-4ADC-B557-18B7184B22E3}" destId="{38C14A9A-ACEF-4B0C-B530-60EB9BDED196}" srcOrd="5" destOrd="0" parTransId="{CAA9F313-6FBE-4DAA-AE5A-0658CEB9772D}" sibTransId="{A039097D-3C47-4FBD-A4EA-2698EB27BC38}"/>
    <dgm:cxn modelId="{628F6BEE-7603-4E83-B6D4-82F65038C823}" type="presParOf" srcId="{5E7572D8-6ADB-413D-8418-16E5D1D80D47}" destId="{1D5FB633-1247-4D96-86A8-9505E9A9F899}" srcOrd="0" destOrd="0" presId="urn:microsoft.com/office/officeart/2011/layout/HexagonRadial"/>
    <dgm:cxn modelId="{5F92214E-2099-464D-877B-53E88C41C71C}" type="presParOf" srcId="{5E7572D8-6ADB-413D-8418-16E5D1D80D47}" destId="{C16477DF-161F-4C6E-BD8E-8662D3F71767}" srcOrd="1" destOrd="0" presId="urn:microsoft.com/office/officeart/2011/layout/HexagonRadial"/>
    <dgm:cxn modelId="{28126E69-F05C-4EE3-A714-5A53201B53A7}" type="presParOf" srcId="{C16477DF-161F-4C6E-BD8E-8662D3F71767}" destId="{056BE5CA-5CD6-493E-9B2A-AA23B99723DC}" srcOrd="0" destOrd="0" presId="urn:microsoft.com/office/officeart/2011/layout/HexagonRadial"/>
    <dgm:cxn modelId="{0F56A2C6-E6EC-4149-B584-B2F9BDA27ADB}" type="presParOf" srcId="{5E7572D8-6ADB-413D-8418-16E5D1D80D47}" destId="{7F05A57C-FD1F-407F-B658-24F450CD1CFB}" srcOrd="2" destOrd="0" presId="urn:microsoft.com/office/officeart/2011/layout/HexagonRadial"/>
    <dgm:cxn modelId="{628325D5-7A6F-4601-B009-8CC0ADC2B0F1}" type="presParOf" srcId="{5E7572D8-6ADB-413D-8418-16E5D1D80D47}" destId="{AA31751F-F6D8-41DF-A094-39D6686B8446}" srcOrd="3" destOrd="0" presId="urn:microsoft.com/office/officeart/2011/layout/HexagonRadial"/>
    <dgm:cxn modelId="{B0300FFB-937C-49A6-AE0A-693096D508B2}" type="presParOf" srcId="{AA31751F-F6D8-41DF-A094-39D6686B8446}" destId="{660F784E-D33B-4922-A6E5-A6CE37F11A9B}" srcOrd="0" destOrd="0" presId="urn:microsoft.com/office/officeart/2011/layout/HexagonRadial"/>
    <dgm:cxn modelId="{515E7384-D16F-4214-A06E-19CB2C6BB026}" type="presParOf" srcId="{5E7572D8-6ADB-413D-8418-16E5D1D80D47}" destId="{F5F60210-A028-410B-BFB8-BFF99A52FB4D}" srcOrd="4" destOrd="0" presId="urn:microsoft.com/office/officeart/2011/layout/HexagonRadial"/>
    <dgm:cxn modelId="{AAD468A8-BDB5-4469-A652-3E311F82ED6C}" type="presParOf" srcId="{5E7572D8-6ADB-413D-8418-16E5D1D80D47}" destId="{A74C506C-0E5B-4E5A-9A28-527FD68E4F9D}" srcOrd="5" destOrd="0" presId="urn:microsoft.com/office/officeart/2011/layout/HexagonRadial"/>
    <dgm:cxn modelId="{ABC19271-F852-4A32-B56B-2E46973D5C32}" type="presParOf" srcId="{A74C506C-0E5B-4E5A-9A28-527FD68E4F9D}" destId="{B4ECBEB3-A798-4D9E-B0D5-8808EEE0E507}" srcOrd="0" destOrd="0" presId="urn:microsoft.com/office/officeart/2011/layout/HexagonRadial"/>
    <dgm:cxn modelId="{5F1FC06A-6D6F-4432-856C-62DDDE3876A1}" type="presParOf" srcId="{5E7572D8-6ADB-413D-8418-16E5D1D80D47}" destId="{CD911599-7054-4527-8227-074B41BF68CE}" srcOrd="6" destOrd="0" presId="urn:microsoft.com/office/officeart/2011/layout/HexagonRadial"/>
    <dgm:cxn modelId="{E8595F1C-93D8-4CF3-B52D-7A90C40A5BB1}" type="presParOf" srcId="{5E7572D8-6ADB-413D-8418-16E5D1D80D47}" destId="{41BF92AB-EA7A-491B-9501-3A1EB5009C67}" srcOrd="7" destOrd="0" presId="urn:microsoft.com/office/officeart/2011/layout/HexagonRadial"/>
    <dgm:cxn modelId="{349EE38B-29D3-4530-AD83-299A09A9F12C}" type="presParOf" srcId="{41BF92AB-EA7A-491B-9501-3A1EB5009C67}" destId="{DDDEFC2B-7064-40C3-9017-32216F6EB9D0}" srcOrd="0" destOrd="0" presId="urn:microsoft.com/office/officeart/2011/layout/HexagonRadial"/>
    <dgm:cxn modelId="{C78C40A7-9E23-4D2D-ACC8-125DEE7B5AD7}" type="presParOf" srcId="{5E7572D8-6ADB-413D-8418-16E5D1D80D47}" destId="{3F28A0B0-6907-49F2-9DBA-B10961AD97E5}" srcOrd="8" destOrd="0" presId="urn:microsoft.com/office/officeart/2011/layout/HexagonRadial"/>
    <dgm:cxn modelId="{4CDC3ED1-54FF-483F-844D-3C2663DF52B7}" type="presParOf" srcId="{5E7572D8-6ADB-413D-8418-16E5D1D80D47}" destId="{E464C3ED-CF1E-43D9-BE1A-FCE91CCE117B}" srcOrd="9" destOrd="0" presId="urn:microsoft.com/office/officeart/2011/layout/HexagonRadial"/>
    <dgm:cxn modelId="{FB3D2FC6-86A3-4D9A-ADCA-F4276DA9FB2C}" type="presParOf" srcId="{E464C3ED-CF1E-43D9-BE1A-FCE91CCE117B}" destId="{9F00307B-F95B-4DAB-AC2E-583C0E83D6B8}" srcOrd="0" destOrd="0" presId="urn:microsoft.com/office/officeart/2011/layout/HexagonRadial"/>
    <dgm:cxn modelId="{DB1DA706-1C04-4F51-BF6E-8B30B94C7E07}" type="presParOf" srcId="{5E7572D8-6ADB-413D-8418-16E5D1D80D47}" destId="{EDD891C9-3896-413D-B648-E21D5728FC1E}" srcOrd="10" destOrd="0" presId="urn:microsoft.com/office/officeart/2011/layout/HexagonRadial"/>
    <dgm:cxn modelId="{CA0300CF-B42D-40DA-A1A6-3D25B4C59126}" type="presParOf" srcId="{5E7572D8-6ADB-413D-8418-16E5D1D80D47}" destId="{78D275D2-A4D0-4508-8E40-68CA1F618BEB}" srcOrd="11" destOrd="0" presId="urn:microsoft.com/office/officeart/2011/layout/HexagonRadial"/>
    <dgm:cxn modelId="{20013207-2271-427F-9D36-2C041F8991EA}" type="presParOf" srcId="{78D275D2-A4D0-4508-8E40-68CA1F618BEB}" destId="{59484916-5C5A-4A34-AF80-EB23D03DD0A1}" srcOrd="0" destOrd="0" presId="urn:microsoft.com/office/officeart/2011/layout/HexagonRadial"/>
    <dgm:cxn modelId="{FAC824A2-1E8C-4B5E-897E-DC307A71A464}" type="presParOf" srcId="{5E7572D8-6ADB-413D-8418-16E5D1D80D47}" destId="{ADBAB23C-CF29-4A95-B166-8BB04B8AC3DF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30D58-4D58-496F-BFB5-947000A3E71D}">
      <dsp:nvSpPr>
        <dsp:cNvPr id="0" name=""/>
        <dsp:cNvSpPr/>
      </dsp:nvSpPr>
      <dsp:spPr>
        <a:xfrm>
          <a:off x="2770264" y="2019247"/>
          <a:ext cx="2556404" cy="2211393"/>
        </a:xfrm>
        <a:prstGeom prst="hexagon">
          <a:avLst>
            <a:gd name="adj" fmla="val 28570"/>
            <a:gd name="vf" fmla="val 115470"/>
          </a:avLst>
        </a:prstGeom>
        <a:solidFill>
          <a:srgbClr val="F315D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solidFill>
                <a:schemeClr val="bg1"/>
              </a:solidFill>
            </a:rPr>
            <a:t>Before</a:t>
          </a:r>
          <a:r>
            <a:rPr lang="en-GB" sz="1900" kern="1200" dirty="0"/>
            <a:t> Job Hunting</a:t>
          </a:r>
        </a:p>
      </dsp:txBody>
      <dsp:txXfrm>
        <a:off x="3193896" y="2385706"/>
        <a:ext cx="1709140" cy="1478475"/>
      </dsp:txXfrm>
    </dsp:sp>
    <dsp:sp modelId="{2705946B-D9F6-4D76-800B-20CFC0DC6BB3}">
      <dsp:nvSpPr>
        <dsp:cNvPr id="0" name=""/>
        <dsp:cNvSpPr/>
      </dsp:nvSpPr>
      <dsp:spPr>
        <a:xfrm>
          <a:off x="4386300" y="953262"/>
          <a:ext cx="964523" cy="831064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A8F94D-694B-404F-A34D-3139F510F389}">
      <dsp:nvSpPr>
        <dsp:cNvPr id="0" name=""/>
        <dsp:cNvSpPr/>
      </dsp:nvSpPr>
      <dsp:spPr>
        <a:xfrm>
          <a:off x="3020982" y="0"/>
          <a:ext cx="2094955" cy="1812382"/>
        </a:xfrm>
        <a:prstGeom prst="hexagon">
          <a:avLst>
            <a:gd name="adj" fmla="val 28570"/>
            <a:gd name="vf" fmla="val 11547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Research area </a:t>
          </a:r>
        </a:p>
      </dsp:txBody>
      <dsp:txXfrm>
        <a:off x="3368161" y="300350"/>
        <a:ext cx="1400597" cy="1211682"/>
      </dsp:txXfrm>
    </dsp:sp>
    <dsp:sp modelId="{CBE08A69-44B8-4107-9350-69E2F3E278B5}">
      <dsp:nvSpPr>
        <dsp:cNvPr id="0" name=""/>
        <dsp:cNvSpPr/>
      </dsp:nvSpPr>
      <dsp:spPr>
        <a:xfrm>
          <a:off x="5511975" y="2506910"/>
          <a:ext cx="964523" cy="831064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4AF15B-18CD-4B84-A1F8-4B75AA38FE90}">
      <dsp:nvSpPr>
        <dsp:cNvPr id="0" name=""/>
        <dsp:cNvSpPr/>
      </dsp:nvSpPr>
      <dsp:spPr>
        <a:xfrm>
          <a:off x="4942299" y="1114736"/>
          <a:ext cx="2094955" cy="1812382"/>
        </a:xfrm>
        <a:prstGeom prst="hexagon">
          <a:avLst>
            <a:gd name="adj" fmla="val 28570"/>
            <a:gd name="vf" fmla="val 11547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Get a Mentor</a:t>
          </a:r>
        </a:p>
      </dsp:txBody>
      <dsp:txXfrm>
        <a:off x="5289478" y="1415086"/>
        <a:ext cx="1400597" cy="1211682"/>
      </dsp:txXfrm>
    </dsp:sp>
    <dsp:sp modelId="{9E74CD97-2A53-4FB1-8948-51643624E24A}">
      <dsp:nvSpPr>
        <dsp:cNvPr id="0" name=""/>
        <dsp:cNvSpPr/>
      </dsp:nvSpPr>
      <dsp:spPr>
        <a:xfrm>
          <a:off x="4730009" y="4260688"/>
          <a:ext cx="964523" cy="831064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61A57B-5901-4C77-855E-24BB603C6F18}">
      <dsp:nvSpPr>
        <dsp:cNvPr id="0" name=""/>
        <dsp:cNvSpPr/>
      </dsp:nvSpPr>
      <dsp:spPr>
        <a:xfrm>
          <a:off x="4942299" y="3306179"/>
          <a:ext cx="2094955" cy="1812382"/>
        </a:xfrm>
        <a:prstGeom prst="hexagon">
          <a:avLst>
            <a:gd name="adj" fmla="val 28570"/>
            <a:gd name="vf" fmla="val 11547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Network with Professionals</a:t>
          </a:r>
        </a:p>
      </dsp:txBody>
      <dsp:txXfrm>
        <a:off x="5289478" y="3606529"/>
        <a:ext cx="1400597" cy="1211682"/>
      </dsp:txXfrm>
    </dsp:sp>
    <dsp:sp modelId="{55D2554E-3CDE-4B9F-865F-124F1DA82FC3}">
      <dsp:nvSpPr>
        <dsp:cNvPr id="0" name=""/>
        <dsp:cNvSpPr/>
      </dsp:nvSpPr>
      <dsp:spPr>
        <a:xfrm>
          <a:off x="2790257" y="4442737"/>
          <a:ext cx="964523" cy="831064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C87E67-A42B-4744-90FF-2D5315E482C0}">
      <dsp:nvSpPr>
        <dsp:cNvPr id="0" name=""/>
        <dsp:cNvSpPr/>
      </dsp:nvSpPr>
      <dsp:spPr>
        <a:xfrm>
          <a:off x="3020982" y="4422163"/>
          <a:ext cx="2094955" cy="1812382"/>
        </a:xfrm>
        <a:prstGeom prst="hexagon">
          <a:avLst>
            <a:gd name="adj" fmla="val 28570"/>
            <a:gd name="vf" fmla="val 11547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Follow trade Associations</a:t>
          </a:r>
        </a:p>
      </dsp:txBody>
      <dsp:txXfrm>
        <a:off x="3368161" y="4722513"/>
        <a:ext cx="1400597" cy="1211682"/>
      </dsp:txXfrm>
    </dsp:sp>
    <dsp:sp modelId="{636AC3B7-294E-4D1D-A5CB-D9A787CBB28A}">
      <dsp:nvSpPr>
        <dsp:cNvPr id="0" name=""/>
        <dsp:cNvSpPr/>
      </dsp:nvSpPr>
      <dsp:spPr>
        <a:xfrm>
          <a:off x="1646149" y="2889712"/>
          <a:ext cx="964523" cy="831064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9B7D26-9635-4EE7-95F7-DC9758EA590F}">
      <dsp:nvSpPr>
        <dsp:cNvPr id="0" name=""/>
        <dsp:cNvSpPr/>
      </dsp:nvSpPr>
      <dsp:spPr>
        <a:xfrm>
          <a:off x="1090745" y="3307426"/>
          <a:ext cx="2094955" cy="1812382"/>
        </a:xfrm>
        <a:prstGeom prst="hexagon">
          <a:avLst>
            <a:gd name="adj" fmla="val 28570"/>
            <a:gd name="vf" fmla="val 11547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Attend Virtual events</a:t>
          </a:r>
        </a:p>
      </dsp:txBody>
      <dsp:txXfrm>
        <a:off x="1437924" y="3607776"/>
        <a:ext cx="1400597" cy="1211682"/>
      </dsp:txXfrm>
    </dsp:sp>
    <dsp:sp modelId="{26153AA5-8B42-4449-8490-E3C91852CEF9}">
      <dsp:nvSpPr>
        <dsp:cNvPr id="0" name=""/>
        <dsp:cNvSpPr/>
      </dsp:nvSpPr>
      <dsp:spPr>
        <a:xfrm>
          <a:off x="1090745" y="1112243"/>
          <a:ext cx="2094955" cy="1812382"/>
        </a:xfrm>
        <a:prstGeom prst="hexagon">
          <a:avLst>
            <a:gd name="adj" fmla="val 28570"/>
            <a:gd name="vf" fmla="val 115470"/>
          </a:avLst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Research Industry</a:t>
          </a:r>
        </a:p>
      </dsp:txBody>
      <dsp:txXfrm>
        <a:off x="1437924" y="1412593"/>
        <a:ext cx="1400597" cy="12116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5FB633-1247-4D96-86A8-9505E9A9F899}">
      <dsp:nvSpPr>
        <dsp:cNvPr id="0" name=""/>
        <dsp:cNvSpPr/>
      </dsp:nvSpPr>
      <dsp:spPr>
        <a:xfrm>
          <a:off x="3546426" y="2064319"/>
          <a:ext cx="2623839" cy="2269727"/>
        </a:xfrm>
        <a:prstGeom prst="hexagon">
          <a:avLst>
            <a:gd name="adj" fmla="val 28570"/>
            <a:gd name="vf" fmla="val 11547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700" b="0" i="0" kern="1200" dirty="0"/>
            <a:t>Equality, Diversity and Inclusion (EDI) mark</a:t>
          </a:r>
          <a:endParaRPr lang="en-GB" sz="1700" kern="1200" dirty="0"/>
        </a:p>
      </dsp:txBody>
      <dsp:txXfrm>
        <a:off x="3981233" y="2440445"/>
        <a:ext cx="1754225" cy="1517475"/>
      </dsp:txXfrm>
    </dsp:sp>
    <dsp:sp modelId="{660F784E-D33B-4922-A6E5-A6CE37F11A9B}">
      <dsp:nvSpPr>
        <dsp:cNvPr id="0" name=""/>
        <dsp:cNvSpPr/>
      </dsp:nvSpPr>
      <dsp:spPr>
        <a:xfrm>
          <a:off x="5189454" y="978408"/>
          <a:ext cx="989966" cy="85298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05A57C-FD1F-407F-B658-24F450CD1CFB}">
      <dsp:nvSpPr>
        <dsp:cNvPr id="0" name=""/>
        <dsp:cNvSpPr/>
      </dsp:nvSpPr>
      <dsp:spPr>
        <a:xfrm>
          <a:off x="3788120" y="0"/>
          <a:ext cx="2150217" cy="1860191"/>
        </a:xfrm>
        <a:prstGeom prst="hexagon">
          <a:avLst>
            <a:gd name="adj" fmla="val 28570"/>
            <a:gd name="vf" fmla="val 11547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Attend employer-led events, fairs and workshops</a:t>
          </a:r>
        </a:p>
      </dsp:txBody>
      <dsp:txXfrm>
        <a:off x="4144457" y="308273"/>
        <a:ext cx="1437543" cy="1243645"/>
      </dsp:txXfrm>
    </dsp:sp>
    <dsp:sp modelId="{B4ECBEB3-A798-4D9E-B0D5-8808EEE0E507}">
      <dsp:nvSpPr>
        <dsp:cNvPr id="0" name=""/>
        <dsp:cNvSpPr/>
      </dsp:nvSpPr>
      <dsp:spPr>
        <a:xfrm>
          <a:off x="6344822" y="2573040"/>
          <a:ext cx="989966" cy="85298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F60210-A028-410B-BFB8-BFF99A52FB4D}">
      <dsp:nvSpPr>
        <dsp:cNvPr id="0" name=""/>
        <dsp:cNvSpPr/>
      </dsp:nvSpPr>
      <dsp:spPr>
        <a:xfrm>
          <a:off x="5760119" y="1144142"/>
          <a:ext cx="2150217" cy="1860191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Check out staff profiles / provide diversity training</a:t>
          </a:r>
        </a:p>
      </dsp:txBody>
      <dsp:txXfrm>
        <a:off x="6116456" y="1452415"/>
        <a:ext cx="1437543" cy="1243645"/>
      </dsp:txXfrm>
    </dsp:sp>
    <dsp:sp modelId="{DDDEFC2B-7064-40C3-9017-32216F6EB9D0}">
      <dsp:nvSpPr>
        <dsp:cNvPr id="0" name=""/>
        <dsp:cNvSpPr/>
      </dsp:nvSpPr>
      <dsp:spPr>
        <a:xfrm>
          <a:off x="5542229" y="4373080"/>
          <a:ext cx="989966" cy="85298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911599-7054-4527-8227-074B41BF68CE}">
      <dsp:nvSpPr>
        <dsp:cNvPr id="0" name=""/>
        <dsp:cNvSpPr/>
      </dsp:nvSpPr>
      <dsp:spPr>
        <a:xfrm>
          <a:off x="5760119" y="3393392"/>
          <a:ext cx="2150217" cy="1860191"/>
        </a:xfrm>
        <a:prstGeom prst="hexagon">
          <a:avLst>
            <a:gd name="adj" fmla="val 28570"/>
            <a:gd name="vf" fmla="val 11547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Website &amp; Social Media – equality statements </a:t>
          </a:r>
        </a:p>
      </dsp:txBody>
      <dsp:txXfrm>
        <a:off x="6116456" y="3701665"/>
        <a:ext cx="1437543" cy="1243645"/>
      </dsp:txXfrm>
    </dsp:sp>
    <dsp:sp modelId="{9F00307B-F95B-4DAB-AC2E-583C0E83D6B8}">
      <dsp:nvSpPr>
        <dsp:cNvPr id="0" name=""/>
        <dsp:cNvSpPr/>
      </dsp:nvSpPr>
      <dsp:spPr>
        <a:xfrm>
          <a:off x="3551309" y="4559931"/>
          <a:ext cx="989966" cy="85298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28A0B0-6907-49F2-9DBA-B10961AD97E5}">
      <dsp:nvSpPr>
        <dsp:cNvPr id="0" name=""/>
        <dsp:cNvSpPr/>
      </dsp:nvSpPr>
      <dsp:spPr>
        <a:xfrm>
          <a:off x="3788120" y="4538814"/>
          <a:ext cx="2150217" cy="1860191"/>
        </a:xfrm>
        <a:prstGeom prst="hexagon">
          <a:avLst>
            <a:gd name="adj" fmla="val 28570"/>
            <a:gd name="vf" fmla="val 11547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Diversity Initiatives / Officers / Sponsorship of events</a:t>
          </a:r>
        </a:p>
      </dsp:txBody>
      <dsp:txXfrm>
        <a:off x="4144457" y="4847087"/>
        <a:ext cx="1437543" cy="1243645"/>
      </dsp:txXfrm>
    </dsp:sp>
    <dsp:sp modelId="{59484916-5C5A-4A34-AF80-EB23D03DD0A1}">
      <dsp:nvSpPr>
        <dsp:cNvPr id="0" name=""/>
        <dsp:cNvSpPr/>
      </dsp:nvSpPr>
      <dsp:spPr>
        <a:xfrm>
          <a:off x="2377020" y="2965939"/>
          <a:ext cx="989966" cy="85298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D891C9-3896-413D-B648-E21D5728FC1E}">
      <dsp:nvSpPr>
        <dsp:cNvPr id="0" name=""/>
        <dsp:cNvSpPr/>
      </dsp:nvSpPr>
      <dsp:spPr>
        <a:xfrm>
          <a:off x="1806965" y="3394672"/>
          <a:ext cx="2150217" cy="1860191"/>
        </a:xfrm>
        <a:prstGeom prst="hexagon">
          <a:avLst>
            <a:gd name="adj" fmla="val 28570"/>
            <a:gd name="vf" fmla="val 115470"/>
          </a:avLst>
        </a:prstGeom>
        <a:solidFill>
          <a:srgbClr val="0080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Equal Opportunities Employer</a:t>
          </a:r>
        </a:p>
      </dsp:txBody>
      <dsp:txXfrm>
        <a:off x="2163302" y="3702945"/>
        <a:ext cx="1437543" cy="1243645"/>
      </dsp:txXfrm>
    </dsp:sp>
    <dsp:sp modelId="{ADBAB23C-CF29-4A95-B166-8BB04B8AC3DF}">
      <dsp:nvSpPr>
        <dsp:cNvPr id="0" name=""/>
        <dsp:cNvSpPr/>
      </dsp:nvSpPr>
      <dsp:spPr>
        <a:xfrm>
          <a:off x="1806965" y="1141582"/>
          <a:ext cx="2150217" cy="1860191"/>
        </a:xfrm>
        <a:prstGeom prst="hexagon">
          <a:avLst>
            <a:gd name="adj" fmla="val 28570"/>
            <a:gd name="vf" fmla="val 115470"/>
          </a:avLst>
        </a:prstGeom>
        <a:solidFill>
          <a:srgbClr val="E5398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Non Discrimination / Value Statements</a:t>
          </a:r>
        </a:p>
      </dsp:txBody>
      <dsp:txXfrm>
        <a:off x="2163302" y="1449855"/>
        <a:ext cx="1437543" cy="12436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401D2D-61E9-402C-ACD4-48A01166C4DA}" type="datetimeFigureOut">
              <a:rPr lang="en-GB" smtClean="0"/>
              <a:t>02/02/2022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38BF8A-51B9-4B6B-954D-859534DE89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823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F543EC95-E0C0-46ED-911C-CE759F04A9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F56B6744-B3AD-4EA9-B400-71D67DF18C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795D2E5E-240F-421F-9A2C-BEBD881E50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CE0B860-A7ED-42E9-8A35-E16B2C21B125}" type="slidenum">
              <a:rPr lang="en-GB" altLang="en-US" smtClean="0"/>
              <a:pPr/>
              <a:t>3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424EE524-4D68-4A99-B3AB-917A6C563E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6FA6B751-A283-4501-ACFE-AF12C12E3C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F9835221-24A4-46D3-B7FA-FF7A1BB41B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7402E83-0D6F-4932-8782-F01BACDE8F66}" type="slidenum">
              <a:rPr lang="en-GB" altLang="en-US" smtClean="0"/>
              <a:pPr/>
              <a:t>7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2532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C907761-B995-4417-8D6D-4F3E6F882F22}" type="slidenum">
              <a:rPr lang="en-GB" altLang="en-US" smtClean="0"/>
              <a:pPr/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54531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070CD-46F6-4CC7-BB12-772C540D65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DAA02E-F8EF-4D32-BA89-B5D5A3A3F5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DC0676-ABF2-4A09-9871-4919E8C66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491B3-422D-4E1E-AEE0-0A3BCDDA34B5}" type="datetimeFigureOut">
              <a:rPr lang="en-GB" smtClean="0"/>
              <a:t>02/02/2022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C9F0A2-F2E5-4FCB-A865-BBEA9DA72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801ADA-DDB4-4E93-AC3C-11A886022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542D5-7A59-472C-8837-9556C2796F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428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DB7D5-744E-4F38-895F-687874ACA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6BB84C-3B78-44A2-A9C1-A359DD4F5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70293-7268-4DEB-86C5-FC32B693A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491B3-422D-4E1E-AEE0-0A3BCDDA34B5}" type="datetimeFigureOut">
              <a:rPr lang="en-GB" smtClean="0"/>
              <a:t>02/02/2022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33B17-D853-4E0D-8F98-EFB19D6BE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908CA6-808A-4338-A4F3-3A03A10A6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542D5-7A59-472C-8837-9556C2796F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657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A8998E-2096-4CAC-88AE-6045910FBC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76A171-6A9E-4232-B372-4E281CF5A9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05853A-49B4-400B-94A0-8BE229C3C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491B3-422D-4E1E-AEE0-0A3BCDDA34B5}" type="datetimeFigureOut">
              <a:rPr lang="en-GB" smtClean="0"/>
              <a:t>02/02/2022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1F8B1-4BD0-4393-B81E-4F8FFD40A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4BCA6-D2BB-4C65-9DE3-E933E7390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542D5-7A59-472C-8837-9556C2796F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202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EFB8-42D4-4433-9AEF-3AB356F0C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312D8-1927-43E5-8C21-7B718FF696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7AD510-E834-43D2-B2DA-50932DFF5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491B3-422D-4E1E-AEE0-0A3BCDDA34B5}" type="datetimeFigureOut">
              <a:rPr lang="en-GB" smtClean="0"/>
              <a:t>02/02/2022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FE5E62-9C9B-4E2C-B928-6A4A82F41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C58D8F-6EB2-4A91-807E-9AF3DD61E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542D5-7A59-472C-8837-9556C2796F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4708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0EB99-9F77-417E-8980-00E5B3436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58CEB4-2D4F-4E99-ACE4-69B321F36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23E4A4-E65E-4D57-A45B-3ABF53BF4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491B3-422D-4E1E-AEE0-0A3BCDDA34B5}" type="datetimeFigureOut">
              <a:rPr lang="en-GB" smtClean="0"/>
              <a:t>02/02/2022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E4561-4373-4093-BDCE-1633BD1AD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CFAAA8-2578-4646-B13B-1801EBE5F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542D5-7A59-472C-8837-9556C2796F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932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FE945-BC3D-4102-97E7-ACB1FD1B4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87D0B-B6EC-49D3-A312-EBB64CAC3E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450E9F-E648-45CE-8E80-966A33AB6E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27DDBB-43F5-4E2D-9DEB-D6912E1E5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491B3-422D-4E1E-AEE0-0A3BCDDA34B5}" type="datetimeFigureOut">
              <a:rPr lang="en-GB" smtClean="0"/>
              <a:t>02/02/2022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EF4B10-ABC4-405B-87BE-37E49D486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9B6F8F-FCAB-47B3-A9E3-06EBCD099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542D5-7A59-472C-8837-9556C2796F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1755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B1E48-D69C-4398-8299-257B14C10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A22E99-49A4-49A8-8F2B-F94BAA69B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5DF759-B874-4A7F-805F-B4EDA88648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3D8A19-55D3-4292-B740-90C0AEEBCC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4D6ECF-98CD-43F5-934E-970298679C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8DEEFE-0499-4CA7-8512-9FA8B7711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491B3-422D-4E1E-AEE0-0A3BCDDA34B5}" type="datetimeFigureOut">
              <a:rPr lang="en-GB" smtClean="0"/>
              <a:t>02/02/2022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794376-2998-4B78-BF8C-9E14EF1D7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E4C91A-39FC-4193-AD06-DC06A0EE1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542D5-7A59-472C-8837-9556C2796F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906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1C962-B1C2-49E7-9DC8-C3418C059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B659D6-7B19-4B2C-BA6F-438791C60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491B3-422D-4E1E-AEE0-0A3BCDDA34B5}" type="datetimeFigureOut">
              <a:rPr lang="en-GB" smtClean="0"/>
              <a:t>02/02/2022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D34EA2-9B6A-4F38-A63C-A447E3E87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D05A40-2879-49F2-BB4E-7888C681F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542D5-7A59-472C-8837-9556C2796F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178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C191F5-B0D6-4FC8-B203-73470B02C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491B3-422D-4E1E-AEE0-0A3BCDDA34B5}" type="datetimeFigureOut">
              <a:rPr lang="en-GB" smtClean="0"/>
              <a:t>02/02/2022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BEE96B-E2C0-4068-A847-C253EB4EB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153A72-E9D3-4A86-AC2A-094F5B642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542D5-7A59-472C-8837-9556C2796F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352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A5CD0-E4B5-4365-A5C6-88D25B2B6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AD935-6E55-4774-8B46-B4EE5A255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85FADF-22ED-4DC5-A9FE-7A6804A488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232ABC-83C7-4B32-8E48-9924D79E1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491B3-422D-4E1E-AEE0-0A3BCDDA34B5}" type="datetimeFigureOut">
              <a:rPr lang="en-GB" smtClean="0"/>
              <a:t>02/02/2022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1B114C-55D3-4BF6-823E-B3E3AA5AA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A4882E-FBF8-4729-B403-04303C71E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542D5-7A59-472C-8837-9556C2796F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19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23AAC-1F42-46AD-B136-8E408373D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268F4D-5C8B-451F-9D7B-0739B997C5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7044DF-64B6-4EC5-ACD0-5FBD0B053F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7FC45A-0277-4B8F-86D1-AD3D60AE8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491B3-422D-4E1E-AEE0-0A3BCDDA34B5}" type="datetimeFigureOut">
              <a:rPr lang="en-GB" smtClean="0"/>
              <a:t>02/02/2022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9D61F8-3D51-4605-A150-2DBB8B86F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6337FD-D374-4629-B157-886EA883F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542D5-7A59-472C-8837-9556C2796F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330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DD5448-9771-414D-B050-8C5BE03B6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CA714-07A0-4FBF-A599-6D639006F9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7A6F96-482D-46D1-A47F-54FBB11C27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491B3-422D-4E1E-AEE0-0A3BCDDA34B5}" type="datetimeFigureOut">
              <a:rPr lang="en-GB" smtClean="0"/>
              <a:t>02/02/2022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EB71CE-907C-423B-AEA6-4ED66C63FD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2D3B34-C33A-43D5-B501-1A7AE5B50D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542D5-7A59-472C-8837-9556C2796F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059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adireland.com/" TargetMode="External"/><Relationship Id="rId2" Type="http://schemas.openxmlformats.org/officeDocument/2006/relationships/hyperlink" Target="http://www.tudublin.ie/career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hyperlink" Target="http://www.tudublin.ie/careersconnec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tudublin.ie/career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A469E-65B8-4499-BE87-EA5E43A67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B2207-AAC6-481F-A78D-647C20C9B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Diagram&#10;&#10;Description automatically generated with low confidence">
            <a:extLst>
              <a:ext uri="{FF2B5EF4-FFF2-40B4-BE49-F238E27FC236}">
                <a16:creationId xmlns:a16="http://schemas.microsoft.com/office/drawing/2014/main" id="{DDE5D680-B90B-4271-B409-214CD86650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150"/>
            <a:ext cx="12192000" cy="69151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274BCF-65F8-4028-865E-821882CB4C9A}"/>
              </a:ext>
            </a:extLst>
          </p:cNvPr>
          <p:cNvSpPr txBox="1"/>
          <p:nvPr/>
        </p:nvSpPr>
        <p:spPr>
          <a:xfrm>
            <a:off x="6665843" y="4780675"/>
            <a:ext cx="510705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rgbClr val="004C6C"/>
                </a:solidFill>
                <a:latin typeface="Visuelt" panose="00000500000000000000" pitchFamily="50" charset="0"/>
              </a:rPr>
              <a:t>17</a:t>
            </a:r>
            <a:r>
              <a:rPr lang="en-IE" baseline="30000" dirty="0">
                <a:solidFill>
                  <a:srgbClr val="004C6C"/>
                </a:solidFill>
                <a:latin typeface="Visuelt" panose="00000500000000000000" pitchFamily="50" charset="0"/>
              </a:rPr>
              <a:t>th</a:t>
            </a:r>
            <a:r>
              <a:rPr lang="en-IE" dirty="0">
                <a:solidFill>
                  <a:srgbClr val="004C6C"/>
                </a:solidFill>
                <a:latin typeface="Visuelt" panose="00000500000000000000" pitchFamily="50" charset="0"/>
              </a:rPr>
              <a:t> February 2022</a:t>
            </a:r>
          </a:p>
          <a:p>
            <a:endParaRPr lang="en-IE" b="1" dirty="0">
              <a:solidFill>
                <a:srgbClr val="004C6C"/>
              </a:solidFill>
              <a:latin typeface="Visuelt" panose="00000500000000000000" pitchFamily="50" charset="0"/>
            </a:endParaRPr>
          </a:p>
          <a:p>
            <a:r>
              <a:rPr lang="en-GB" sz="2400" b="1" dirty="0">
                <a:solidFill>
                  <a:srgbClr val="C00000"/>
                </a:solidFill>
              </a:rPr>
              <a:t>Career Tips for International Students</a:t>
            </a:r>
          </a:p>
          <a:p>
            <a:endParaRPr lang="en-IE" dirty="0">
              <a:solidFill>
                <a:srgbClr val="004C6C"/>
              </a:solidFill>
              <a:latin typeface="Visuelt"/>
            </a:endParaRPr>
          </a:p>
          <a:p>
            <a:r>
              <a:rPr lang="en-IE" dirty="0">
                <a:solidFill>
                  <a:srgbClr val="004C6C"/>
                </a:solidFill>
                <a:latin typeface="Visuelt"/>
              </a:rPr>
              <a:t>www.tudublin.ie/careers/loveyourcareer</a:t>
            </a:r>
            <a:endParaRPr lang="en-IE" dirty="0">
              <a:solidFill>
                <a:srgbClr val="004C6C"/>
              </a:solidFill>
              <a:latin typeface="Visuelt" panose="00000500000000000000" pitchFamily="50" charset="0"/>
            </a:endParaRPr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5C32A8-4C03-47D8-B87E-34C436017B87}"/>
              </a:ext>
            </a:extLst>
          </p:cNvPr>
          <p:cNvSpPr txBox="1"/>
          <p:nvPr/>
        </p:nvSpPr>
        <p:spPr>
          <a:xfrm>
            <a:off x="569843" y="5950226"/>
            <a:ext cx="4015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C00000"/>
                </a:solidFill>
              </a:rPr>
              <a:t>Christiane Brennan</a:t>
            </a:r>
          </a:p>
        </p:txBody>
      </p:sp>
    </p:spTree>
    <p:extLst>
      <p:ext uri="{BB962C8B-B14F-4D97-AF65-F5344CB8AC3E}">
        <p14:creationId xmlns:p14="http://schemas.microsoft.com/office/powerpoint/2010/main" val="3105670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A61DC-E840-40E2-A1D7-D123A7E1F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7BE33-3601-4D15-82F1-A7336F79AC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2F5DFB-2DFD-4DE9-88B7-757CE413D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27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78396-9869-4684-A0C9-D0F49C753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19F66-A749-4AFD-A0C4-52C4C14F19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DED9B3-2B7E-4161-816D-FD942D817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471488"/>
            <a:ext cx="10704689" cy="602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784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6E8C1-0357-487F-A0FC-9428D5C3A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895FC-2929-4ACB-B3AC-BC4EDA145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 descr="Image result for information interview questions">
            <a:extLst>
              <a:ext uri="{FF2B5EF4-FFF2-40B4-BE49-F238E27FC236}">
                <a16:creationId xmlns:a16="http://schemas.microsoft.com/office/drawing/2014/main" id="{ED1705D9-E10B-48FA-A23D-BF54C1D91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673" y="245321"/>
            <a:ext cx="6414654" cy="621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1AC766-F6EC-492F-8547-8936D7F15AF9}"/>
              </a:ext>
            </a:extLst>
          </p:cNvPr>
          <p:cNvSpPr txBox="1"/>
          <p:nvPr/>
        </p:nvSpPr>
        <p:spPr>
          <a:xfrm>
            <a:off x="3269673" y="245320"/>
            <a:ext cx="6414654" cy="1938992"/>
          </a:xfrm>
          <a:prstGeom prst="rect">
            <a:avLst/>
          </a:prstGeom>
          <a:solidFill>
            <a:srgbClr val="33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10 SMART QUESTIONS TO ASK IN THE INFORMATIONAL INTERVIEW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DF48DF-6096-47EB-BBE3-ABB29AFFA0AA}"/>
              </a:ext>
            </a:extLst>
          </p:cNvPr>
          <p:cNvSpPr txBox="1"/>
          <p:nvPr/>
        </p:nvSpPr>
        <p:spPr>
          <a:xfrm>
            <a:off x="3269673" y="2184312"/>
            <a:ext cx="6414654" cy="44319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GB" sz="2400" dirty="0"/>
          </a:p>
          <a:p>
            <a:pPr marL="342900" indent="-342900">
              <a:buAutoNum type="arabicPeriod"/>
            </a:pPr>
            <a:r>
              <a:rPr lang="en-GB" sz="2400" dirty="0"/>
              <a:t>How did you start out in this industry?</a:t>
            </a:r>
          </a:p>
          <a:p>
            <a:pPr marL="342900" indent="-342900">
              <a:buAutoNum type="arabicPeriod"/>
            </a:pPr>
            <a:r>
              <a:rPr lang="en-GB" sz="2400" dirty="0"/>
              <a:t>What skills and qualifications did you have?</a:t>
            </a:r>
          </a:p>
          <a:p>
            <a:pPr marL="342900" indent="-342900">
              <a:buAutoNum type="arabicPeriod"/>
            </a:pPr>
            <a:r>
              <a:rPr lang="en-GB" sz="2400" dirty="0"/>
              <a:t>What is the most important skill for this job?</a:t>
            </a:r>
          </a:p>
          <a:p>
            <a:pPr marL="342900" indent="-342900">
              <a:buAutoNum type="arabicPeriod"/>
            </a:pPr>
            <a:r>
              <a:rPr lang="en-GB" sz="2400" dirty="0"/>
              <a:t>What are your main responsibilities here?</a:t>
            </a:r>
          </a:p>
          <a:p>
            <a:pPr marL="342900" indent="-342900">
              <a:buAutoNum type="arabicPeriod"/>
            </a:pPr>
            <a:r>
              <a:rPr lang="en-GB" sz="2400" dirty="0"/>
              <a:t>What do you enjoy most about this job?</a:t>
            </a:r>
          </a:p>
          <a:p>
            <a:pPr marL="342900" indent="-342900">
              <a:buAutoNum type="arabicPeriod"/>
            </a:pPr>
            <a:r>
              <a:rPr lang="en-GB" sz="2400" dirty="0"/>
              <a:t>What are your biggest challenges in the job?</a:t>
            </a:r>
          </a:p>
          <a:p>
            <a:pPr marL="342900" indent="-342900">
              <a:buAutoNum type="arabicPeriod"/>
            </a:pPr>
            <a:r>
              <a:rPr lang="en-GB" sz="2400" dirty="0"/>
              <a:t>What opportunities have you had in this job?</a:t>
            </a:r>
          </a:p>
          <a:p>
            <a:pPr marL="342900" indent="-342900">
              <a:buAutoNum type="arabicPeriod"/>
            </a:pPr>
            <a:r>
              <a:rPr lang="en-GB" sz="2400" dirty="0"/>
              <a:t>What are the career paths in this industry?</a:t>
            </a:r>
          </a:p>
          <a:p>
            <a:pPr marL="342900" indent="-342900">
              <a:buAutoNum type="arabicPeriod"/>
            </a:pPr>
            <a:r>
              <a:rPr lang="en-GB" sz="2400" dirty="0"/>
              <a:t>Is there anyone else I should talk to</a:t>
            </a:r>
          </a:p>
          <a:p>
            <a:pPr marL="342900" indent="-342900">
              <a:buAutoNum type="arabicPeriod"/>
            </a:pPr>
            <a:r>
              <a:rPr lang="en-GB" sz="2400" dirty="0"/>
              <a:t>May I contact you again if I need more advice?</a:t>
            </a:r>
          </a:p>
          <a:p>
            <a:pPr marL="342900" indent="-342900"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1261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 descr="&quot;&quot;">
            <a:extLst>
              <a:ext uri="{FF2B5EF4-FFF2-40B4-BE49-F238E27FC236}">
                <a16:creationId xmlns:a16="http://schemas.microsoft.com/office/drawing/2014/main" id="{E0B1B5AE-A10E-4D8A-933A-D9A78B45DDC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507" name="Title 1"/>
          <p:cNvSpPr>
            <a:spLocks noGrp="1" noChangeArrowheads="1"/>
          </p:cNvSpPr>
          <p:nvPr>
            <p:ph type="title"/>
          </p:nvPr>
        </p:nvSpPr>
        <p:spPr>
          <a:xfrm>
            <a:off x="128588" y="2119313"/>
            <a:ext cx="2586037" cy="1250950"/>
          </a:xfrm>
        </p:spPr>
        <p:txBody>
          <a:bodyPr>
            <a:normAutofit fontScale="90000"/>
          </a:bodyPr>
          <a:lstStyle/>
          <a:p>
            <a:pPr algn="ctr" eaLnBrk="1" hangingPunct="1"/>
            <a:br>
              <a:rPr lang="en-GB" alt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altLang="en-US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Investigate Employer Attitude</a:t>
            </a:r>
            <a:endParaRPr lang="en-GB" altLang="en-US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08" name="TextBox 1"/>
          <p:cNvSpPr txBox="1">
            <a:spLocks noChangeArrowheads="1"/>
          </p:cNvSpPr>
          <p:nvPr/>
        </p:nvSpPr>
        <p:spPr bwMode="auto">
          <a:xfrm>
            <a:off x="2714625" y="2119313"/>
            <a:ext cx="185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87B8983-E322-463C-B84E-0BB90F00214E}"/>
              </a:ext>
            </a:extLst>
          </p:cNvPr>
          <p:cNvCxnSpPr>
            <a:cxnSpLocks/>
          </p:cNvCxnSpPr>
          <p:nvPr/>
        </p:nvCxnSpPr>
        <p:spPr>
          <a:xfrm>
            <a:off x="2900363" y="1649413"/>
            <a:ext cx="0" cy="3716337"/>
          </a:xfrm>
          <a:prstGeom prst="line">
            <a:avLst/>
          </a:prstGeom>
          <a:ln w="698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BAE2DA1-0B5E-4880-B105-1B2AB82371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4874608"/>
              </p:ext>
            </p:extLst>
          </p:nvPr>
        </p:nvGraphicFramePr>
        <p:xfrm>
          <a:off x="2030411" y="249767"/>
          <a:ext cx="9717303" cy="6399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511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681038" y="6648450"/>
            <a:ext cx="590550" cy="1131888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767386"/>
            <a:ext cx="2658369" cy="10906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421" y="0"/>
            <a:ext cx="2658369" cy="10906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30456" y="-23562"/>
            <a:ext cx="2658369" cy="10906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33631" y="5767387"/>
            <a:ext cx="2658369" cy="109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48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238" y="27941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IE" sz="8800" dirty="0">
                <a:solidFill>
                  <a:schemeClr val="accent1">
                    <a:lumMod val="75000"/>
                  </a:schemeClr>
                </a:solidFill>
              </a:rPr>
              <a:t>Dig Deep</a:t>
            </a:r>
            <a:endParaRPr lang="en-US" sz="8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77228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5473" y="1604980"/>
            <a:ext cx="6541130" cy="472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3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515CF-1380-4C82-989D-EB1686D41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Get your foot in the door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927B3F1-F68B-4C3C-AE60-DB5F21ABD4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689" y="2141537"/>
            <a:ext cx="2902308" cy="43513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D873A3-FC00-4A9D-B74D-3D1583AAC05E}"/>
              </a:ext>
            </a:extLst>
          </p:cNvPr>
          <p:cNvSpPr txBox="1"/>
          <p:nvPr/>
        </p:nvSpPr>
        <p:spPr>
          <a:xfrm>
            <a:off x="4518991" y="2531166"/>
            <a:ext cx="73947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5400" dirty="0">
                <a:solidFill>
                  <a:schemeClr val="accent2">
                    <a:lumMod val="75000"/>
                  </a:schemeClr>
                </a:solidFill>
              </a:rPr>
              <a:t>Information Interviews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5400" dirty="0">
                <a:solidFill>
                  <a:schemeClr val="accent2">
                    <a:lumMod val="75000"/>
                  </a:schemeClr>
                </a:solidFill>
              </a:rPr>
              <a:t>Shadowing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5400" dirty="0">
                <a:solidFill>
                  <a:schemeClr val="accent2">
                    <a:lumMod val="75000"/>
                  </a:schemeClr>
                </a:solidFill>
              </a:rPr>
              <a:t>Work experience</a:t>
            </a:r>
          </a:p>
        </p:txBody>
      </p:sp>
    </p:spTree>
    <p:extLst>
      <p:ext uri="{BB962C8B-B14F-4D97-AF65-F5344CB8AC3E}">
        <p14:creationId xmlns:p14="http://schemas.microsoft.com/office/powerpoint/2010/main" val="3896643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F1EC3-0191-4467-8E2C-8FCFBAED8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>
                <a:solidFill>
                  <a:srgbClr val="FF0000"/>
                </a:solidFill>
              </a:rPr>
              <a:t>Final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48FD2-66EF-4243-9B89-5E79F2406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599" y="2506662"/>
            <a:ext cx="11118272" cy="435133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Take every opportunity to improve your English</a:t>
            </a:r>
          </a:p>
          <a:p>
            <a:r>
              <a:rPr lang="en-GB" dirty="0">
                <a:solidFill>
                  <a:schemeClr val="bg1"/>
                </a:solidFill>
              </a:rPr>
              <a:t>Use Irish style applications – attend webinars, use resources on tudublin.ie/careers </a:t>
            </a:r>
          </a:p>
          <a:p>
            <a:r>
              <a:rPr lang="en-GB" dirty="0">
                <a:solidFill>
                  <a:schemeClr val="bg1"/>
                </a:solidFill>
              </a:rPr>
              <a:t>Making Applications – get native English speaker to check English</a:t>
            </a:r>
          </a:p>
          <a:p>
            <a:r>
              <a:rPr lang="en-GB" dirty="0">
                <a:solidFill>
                  <a:schemeClr val="bg1"/>
                </a:solidFill>
              </a:rPr>
              <a:t>Job Hunting – attend webinars, use resources on tudublin.ie/careers </a:t>
            </a:r>
          </a:p>
          <a:p>
            <a:r>
              <a:rPr lang="en-GB" dirty="0">
                <a:solidFill>
                  <a:schemeClr val="bg1"/>
                </a:solidFill>
              </a:rPr>
              <a:t>Interviews – attend webinars.  Speak slowly and clearly.  Ask them to repeat questions you don’t understand </a:t>
            </a:r>
          </a:p>
          <a:p>
            <a:r>
              <a:rPr lang="en-GB" dirty="0">
                <a:solidFill>
                  <a:schemeClr val="bg1"/>
                </a:solidFill>
              </a:rPr>
              <a:t>Get involved – volunteering, extra curricular activities, hobbies, enter competitions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85CC57-F64F-40F6-A0C0-604FD2FFA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2393" y="0"/>
            <a:ext cx="5249608" cy="234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947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>
            <a:extLst>
              <a:ext uri="{FF2B5EF4-FFF2-40B4-BE49-F238E27FC236}">
                <a16:creationId xmlns:a16="http://schemas.microsoft.com/office/drawing/2014/main" id="{7952E58A-64A0-4BD3-B89D-73D3080DBE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3756" y="2245734"/>
            <a:ext cx="5388840" cy="38951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Useful Resources</a:t>
            </a:r>
            <a:endParaRPr lang="en-US" altLang="en-US" dirty="0">
              <a:solidFill>
                <a:srgbClr val="CC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892" name="TextBox 1">
            <a:extLst>
              <a:ext uri="{FF2B5EF4-FFF2-40B4-BE49-F238E27FC236}">
                <a16:creationId xmlns:a16="http://schemas.microsoft.com/office/drawing/2014/main" id="{B294836A-B87E-4BCC-9FCD-DBE9AB506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1263" y="1016000"/>
            <a:ext cx="5946775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hlinkClick r:id="rId2"/>
              </a:rPr>
              <a:t>www.tudublin.ie/careers</a:t>
            </a:r>
            <a:endParaRPr lang="en-GB" altLang="en-US" sz="2400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/>
              <a:t>            Students and Graduates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/>
              <a:t>                      Job Hunting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/>
              <a:t>	    CVs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/>
              <a:t>                      Interviews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hlinkClick r:id="rId3"/>
              </a:rPr>
              <a:t>www.gradireland.com</a:t>
            </a:r>
            <a:r>
              <a:rPr lang="en-GB" altLang="en-US" sz="2400" dirty="0"/>
              <a:t> 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hlinkClick r:id="rId4"/>
              </a:rPr>
              <a:t>www.tudublin.ie/careersconnect</a:t>
            </a:r>
            <a:r>
              <a:rPr lang="en-GB" altLang="en-US" sz="2400" dirty="0"/>
              <a:t> 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2854E1BB-4FB4-4380-8441-7304F7A90C2C}"/>
              </a:ext>
            </a:extLst>
          </p:cNvPr>
          <p:cNvSpPr/>
          <p:nvPr/>
        </p:nvSpPr>
        <p:spPr>
          <a:xfrm>
            <a:off x="6492875" y="1798638"/>
            <a:ext cx="334963" cy="46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0AA8B61B-06C4-4E18-97C1-3385A4D63C0C}"/>
              </a:ext>
            </a:extLst>
          </p:cNvPr>
          <p:cNvSpPr/>
          <p:nvPr/>
        </p:nvSpPr>
        <p:spPr>
          <a:xfrm>
            <a:off x="7116763" y="2117725"/>
            <a:ext cx="334962" cy="46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37895" name="Picture 6" descr="Purple And White Swirl Branch Clip Art at Clker.com - vector clip art  online, royalty free &amp; public domain">
            <a:extLst>
              <a:ext uri="{FF2B5EF4-FFF2-40B4-BE49-F238E27FC236}">
                <a16:creationId xmlns:a16="http://schemas.microsoft.com/office/drawing/2014/main" id="{38707C5A-0024-4F4D-865F-92B812382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011238"/>
            <a:ext cx="8763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6" descr="Purple And White Swirl Branch Clip Art at Clker.com - vector clip art  online, royalty free &amp; public domain">
            <a:extLst>
              <a:ext uri="{FF2B5EF4-FFF2-40B4-BE49-F238E27FC236}">
                <a16:creationId xmlns:a16="http://schemas.microsoft.com/office/drawing/2014/main" id="{64DF3030-7EBC-4A04-AADB-6A7565BA7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325" y="3429000"/>
            <a:ext cx="8763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1CCF90DD-4217-4197-B466-48D92A3249B0}"/>
              </a:ext>
            </a:extLst>
          </p:cNvPr>
          <p:cNvSpPr/>
          <p:nvPr/>
        </p:nvSpPr>
        <p:spPr>
          <a:xfrm>
            <a:off x="7128597" y="2376487"/>
            <a:ext cx="334962" cy="46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7E415D5E-BFD5-4067-8006-699F044C401B}"/>
              </a:ext>
            </a:extLst>
          </p:cNvPr>
          <p:cNvSpPr/>
          <p:nvPr/>
        </p:nvSpPr>
        <p:spPr>
          <a:xfrm>
            <a:off x="7128597" y="2635249"/>
            <a:ext cx="334962" cy="46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2" name="Picture 6" descr="Purple And White Swirl Branch Clip Art at Clker.com - vector clip art  online, royalty free &amp; public domain">
            <a:extLst>
              <a:ext uri="{FF2B5EF4-FFF2-40B4-BE49-F238E27FC236}">
                <a16:creationId xmlns:a16="http://schemas.microsoft.com/office/drawing/2014/main" id="{B1A7A170-76CB-4CB2-A929-6B8030528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355" y="5408612"/>
            <a:ext cx="8763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iagram&#10;&#10;Description automatically generated">
            <a:extLst>
              <a:ext uri="{FF2B5EF4-FFF2-40B4-BE49-F238E27FC236}">
                <a16:creationId xmlns:a16="http://schemas.microsoft.com/office/drawing/2014/main" id="{0C74AC69-6969-41EE-A07A-11663E6C58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448" y="3720811"/>
            <a:ext cx="2534515" cy="25345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79523-8F66-4579-B7D4-E54F4074C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b="1" dirty="0">
                <a:solidFill>
                  <a:schemeClr val="accent1">
                    <a:lumMod val="75000"/>
                  </a:schemeClr>
                </a:solidFill>
              </a:rPr>
              <a:t>Tips	</a:t>
            </a:r>
            <a:r>
              <a:rPr lang="en-GB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8C766-7D9B-4529-A712-0FE1425FBA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Use all usual methods of Job Hunting</a:t>
            </a:r>
          </a:p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Attend Job Hunting webinars and seminars</a:t>
            </a:r>
          </a:p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Use Job Hunting help on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www.tudublin.ie/careers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Contact your Career Coach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D17111-845D-4D54-B12F-96741F017A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9328" y="4187686"/>
            <a:ext cx="6053344" cy="249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390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Freeform: Shape 191" descr="&quot;&quot;">
            <a:extLst>
              <a:ext uri="{FF2B5EF4-FFF2-40B4-BE49-F238E27FC236}">
                <a16:creationId xmlns:a16="http://schemas.microsoft.com/office/drawing/2014/main" id="{81F6F06E-C099-407B-B635-F45BF9313E8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0" y="0"/>
            <a:ext cx="4421188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486" name="Freeform: Shape 192" descr="&quot;&quot;">
            <a:extLst>
              <a:ext uri="{FF2B5EF4-FFF2-40B4-BE49-F238E27FC236}">
                <a16:creationId xmlns:a16="http://schemas.microsoft.com/office/drawing/2014/main" id="{D1FF16F3-9332-4F0A-9B5F-D85D9F831DC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4232275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556" name="Title 1">
            <a:extLst>
              <a:ext uri="{FF2B5EF4-FFF2-40B4-BE49-F238E27FC236}">
                <a16:creationId xmlns:a16="http://schemas.microsoft.com/office/drawing/2014/main" id="{7A0D35A0-9C15-4D72-A49A-4B7C1FED15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7962" y="1144588"/>
            <a:ext cx="3605213" cy="1512888"/>
          </a:xfrm>
        </p:spPr>
        <p:txBody>
          <a:bodyPr anchor="t">
            <a:normAutofit fontScale="90000"/>
          </a:bodyPr>
          <a:lstStyle/>
          <a:p>
            <a:pPr algn="ctr" eaLnBrk="1" hangingPunct="1"/>
            <a:r>
              <a:rPr lang="en-GB" altLang="en-US" sz="6700" b="1" dirty="0">
                <a:solidFill>
                  <a:schemeClr val="bg1"/>
                </a:solidFill>
              </a:rPr>
              <a:t>Enhance </a:t>
            </a:r>
            <a:br>
              <a:rPr lang="en-GB" altLang="en-US" sz="6700" b="1" dirty="0">
                <a:solidFill>
                  <a:schemeClr val="bg1"/>
                </a:solidFill>
              </a:rPr>
            </a:br>
            <a:r>
              <a:rPr lang="en-GB" altLang="en-US" sz="6700" b="1" dirty="0">
                <a:solidFill>
                  <a:schemeClr val="bg1"/>
                </a:solidFill>
              </a:rPr>
              <a:t>your knowledge</a:t>
            </a:r>
            <a:br>
              <a:rPr lang="en-GB" altLang="en-US" sz="4000" b="1" dirty="0">
                <a:solidFill>
                  <a:srgbClr val="FF0000"/>
                </a:solidFill>
              </a:rPr>
            </a:br>
            <a:br>
              <a:rPr lang="en-GB" alt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GB" alt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GB" alt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GB" alt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GB" alt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altLang="en-US" sz="4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558" name="Content Placeholder 2">
            <a:extLst>
              <a:ext uri="{FF2B5EF4-FFF2-40B4-BE49-F238E27FC236}">
                <a16:creationId xmlns:a16="http://schemas.microsoft.com/office/drawing/2014/main" id="{320552B2-580F-49E4-83A4-6A4F8A44702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071350" y="6683375"/>
            <a:ext cx="120650" cy="68263"/>
          </a:xfr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C562117-0895-47C9-B9E1-006CDD5922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511279"/>
              </p:ext>
            </p:extLst>
          </p:nvPr>
        </p:nvGraphicFramePr>
        <p:xfrm>
          <a:off x="4232275" y="318655"/>
          <a:ext cx="8128000" cy="6234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4894B71-1DA8-485C-9C33-4D0503E6EA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 flipV="1">
            <a:off x="1598610" y="6176962"/>
            <a:ext cx="4421189" cy="168419"/>
          </a:xfrm>
        </p:spPr>
        <p:txBody>
          <a:bodyPr>
            <a:normAutofit fontScale="25000" lnSpcReduction="20000"/>
          </a:bodyPr>
          <a:lstStyle/>
          <a:p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97408" y="2387978"/>
            <a:ext cx="5620045" cy="193899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IE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</a:t>
            </a:r>
            <a:r>
              <a:rPr lang="en-IE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</a:t>
            </a:r>
            <a:r>
              <a:rPr lang="en-IE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</a:t>
            </a:r>
            <a:r>
              <a:rPr lang="en-IE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315D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</a:t>
            </a:r>
            <a:r>
              <a:rPr lang="en-IE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</a:t>
            </a:r>
            <a:r>
              <a:rPr lang="en-IE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</a:t>
            </a:r>
            <a:r>
              <a:rPr lang="en-IE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</a:t>
            </a:r>
            <a:r>
              <a:rPr lang="en-IE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C99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</a:t>
            </a:r>
            <a:r>
              <a:rPr lang="en-IE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</a:t>
            </a:r>
            <a:r>
              <a:rPr lang="en-IE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</a:t>
            </a:r>
            <a:r>
              <a:rPr lang="en-IE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</a:t>
            </a:r>
            <a:r>
              <a:rPr lang="en-IE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</a:t>
            </a:r>
            <a:r>
              <a:rPr lang="en-IE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933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</a:t>
            </a:r>
            <a:r>
              <a:rPr lang="en-IE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IE" sz="60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NETWORK</a:t>
            </a:r>
            <a:endParaRPr lang="en-US" sz="60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DAB2FE-0ECB-487F-9F07-7FDFC64C2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619375" cy="17430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C3BA3AE-2707-4219-B3E9-DD0B5C52C9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5356" y="164222"/>
            <a:ext cx="2600325" cy="12858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F1D405F-BC3C-40D0-8E2B-D7012D5709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3850" y="5730748"/>
            <a:ext cx="4248150" cy="10763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11FF04D-2574-40AF-9FF0-EA6CD34F4E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302" y="4470022"/>
            <a:ext cx="2213226" cy="22132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9B4D46B-244E-4701-A94B-AA33A216D7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4593" y="2881312"/>
            <a:ext cx="2867025" cy="10953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EE722F7-EEF0-4B36-A748-E474AED5F4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6422" y="-250997"/>
            <a:ext cx="2470393" cy="24703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758FFB8-E4CE-4F33-90F2-1343CA7371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3010" y="3835984"/>
            <a:ext cx="3903805" cy="39038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F93390-F438-409B-8F71-E948B65EF1C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2387978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700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927FB-CA68-424E-9364-F23027B32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  <a:latin typeface="Garamond" panose="02020404030301010803" pitchFamily="18" charset="0"/>
              </a:rPr>
              <a:t>How to use your network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FD2E7D-B360-43B0-A1CC-5D2FA2504A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5BA4EB-79E5-4833-B846-AC3CC95BD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0582" y="1690688"/>
            <a:ext cx="7467600" cy="443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490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42250C17-2EA6-4355-AE1B-95E74D759D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8085981E-A787-4F31-AB9E-7D8F39A04A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46084" name="Picture 4" descr="careers networking mind map">
            <a:extLst>
              <a:ext uri="{FF2B5EF4-FFF2-40B4-BE49-F238E27FC236}">
                <a16:creationId xmlns:a16="http://schemas.microsoft.com/office/drawing/2014/main" id="{005E0BA9-2D61-45D8-B67A-01539AD2D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53" y="681037"/>
            <a:ext cx="11869713" cy="54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 descr="&quot;&quot;">
            <a:extLst>
              <a:ext uri="{FF2B5EF4-FFF2-40B4-BE49-F238E27FC236}">
                <a16:creationId xmlns:a16="http://schemas.microsoft.com/office/drawing/2014/main" id="{DF1A42E5-6CBC-41DF-AB39-9AF8BB6F466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5603" name="Title 1">
            <a:extLst>
              <a:ext uri="{FF2B5EF4-FFF2-40B4-BE49-F238E27FC236}">
                <a16:creationId xmlns:a16="http://schemas.microsoft.com/office/drawing/2014/main" id="{D2296D75-D3BE-4875-8518-EF00BF9741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1013" y="1468438"/>
            <a:ext cx="10506075" cy="2057400"/>
          </a:xfrm>
          <a:prstGeom prst="ellipse">
            <a:avLst/>
          </a:prstGeom>
        </p:spPr>
        <p:txBody>
          <a:bodyPr anchor="b"/>
          <a:lstStyle/>
          <a:p>
            <a:pPr eaLnBrk="1" hangingPunct="1"/>
            <a:r>
              <a:rPr lang="en-GB" altLang="en-US" sz="5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5604" name="Rectangle 2">
            <a:extLst>
              <a:ext uri="{FF2B5EF4-FFF2-40B4-BE49-F238E27FC236}">
                <a16:creationId xmlns:a16="http://schemas.microsoft.com/office/drawing/2014/main" id="{4E0FEA52-9B98-4DA7-ACBA-5D726545433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1013" y="3297238"/>
            <a:ext cx="10056812" cy="2640012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i="1" dirty="0">
                <a:solidFill>
                  <a:srgbClr val="FF00FF"/>
                </a:solidFill>
                <a:ea typeface="ＭＳ Ｐゴシック" panose="020B0600070205080204" pitchFamily="34" charset="-128"/>
              </a:rPr>
              <a:t>“</a:t>
            </a:r>
            <a:r>
              <a:rPr lang="en-GB" altLang="en-US" sz="3900" dirty="0">
                <a:solidFill>
                  <a:srgbClr val="FF00FF"/>
                </a:solidFill>
                <a:ea typeface="ＭＳ Ｐゴシック" panose="020B0600070205080204" pitchFamily="34" charset="-128"/>
              </a:rPr>
              <a:t>A survey of successful job hunters revealed that the most successful job seekers spent time talking to people in various businesses and organisations before they began actively seeking employment”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400" dirty="0">
                <a:latin typeface="Tahoma" panose="020B0604030504040204" pitchFamily="34" charset="0"/>
                <a:ea typeface="ＭＳ Ｐゴシック" panose="020B0600070205080204" pitchFamily="34" charset="-128"/>
              </a:rPr>
              <a:t>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400" dirty="0">
                <a:latin typeface="Tahoma" panose="020B060403050404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en-US" sz="2200" i="1" dirty="0">
                <a:solidFill>
                  <a:srgbClr val="FFC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t>Richard </a:t>
            </a:r>
            <a:r>
              <a:rPr lang="en-GB" altLang="en-US" sz="2200" i="1" dirty="0" err="1">
                <a:solidFill>
                  <a:srgbClr val="FFC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t>Bolles</a:t>
            </a:r>
            <a:r>
              <a:rPr lang="en-GB" altLang="en-US" sz="2200" i="1" dirty="0">
                <a:solidFill>
                  <a:srgbClr val="FFC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t>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200" i="1" dirty="0">
                <a:solidFill>
                  <a:srgbClr val="FFC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t>“What Colour is your Parachute?”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GB" altLang="en-US" sz="1700" dirty="0">
              <a:cs typeface="Calibri" panose="020F0502020204030204" pitchFamily="34" charset="0"/>
            </a:endParaRPr>
          </a:p>
        </p:txBody>
      </p:sp>
      <p:sp>
        <p:nvSpPr>
          <p:cNvPr id="25605" name="Title 1">
            <a:extLst>
              <a:ext uri="{FF2B5EF4-FFF2-40B4-BE49-F238E27FC236}">
                <a16:creationId xmlns:a16="http://schemas.microsoft.com/office/drawing/2014/main" id="{9D850500-38F0-4CC9-AAB8-A4B9BFBBC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6950" y="-104775"/>
            <a:ext cx="10506075" cy="2057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500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5606" name="Title 1">
            <a:extLst>
              <a:ext uri="{FF2B5EF4-FFF2-40B4-BE49-F238E27FC236}">
                <a16:creationId xmlns:a16="http://schemas.microsoft.com/office/drawing/2014/main" id="{A09C344A-C7BA-4E13-95BC-7D3672AA1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9350" y="47625"/>
            <a:ext cx="10506075" cy="2057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500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5607" name="Title 1">
            <a:extLst>
              <a:ext uri="{FF2B5EF4-FFF2-40B4-BE49-F238E27FC236}">
                <a16:creationId xmlns:a16="http://schemas.microsoft.com/office/drawing/2014/main" id="{1C6B0BB4-95A8-4400-96E7-93A253C355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1750" y="200025"/>
            <a:ext cx="10506075" cy="2057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500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25608" name="Picture 1">
            <a:extLst>
              <a:ext uri="{FF2B5EF4-FFF2-40B4-BE49-F238E27FC236}">
                <a16:creationId xmlns:a16="http://schemas.microsoft.com/office/drawing/2014/main" id="{F593805D-A31E-4CCC-98C5-7F100982F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73578"/>
            <a:ext cx="2271712" cy="3210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91D3F-452F-40F1-B20A-C49BA0D15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A1584-BCDF-4EA2-B881-6BC3A23EA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82F098-C35C-4D79-A757-9E9788E50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411" y="940081"/>
            <a:ext cx="4285624" cy="42856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97DC93-D739-4068-9C81-ED273A661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7224" y="1197432"/>
            <a:ext cx="5687291" cy="377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461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14283-8397-4217-A241-AEE120FB1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06145-4E61-424D-9F43-313C2F3ACE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47D571-3CEF-46EC-8834-C47E78143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2633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</TotalTime>
  <Words>412</Words>
  <Application>Microsoft Office PowerPoint</Application>
  <PresentationFormat>Widescreen</PresentationFormat>
  <Paragraphs>80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ＭＳ Ｐゴシック</vt:lpstr>
      <vt:lpstr>Arial</vt:lpstr>
      <vt:lpstr>Calibri</vt:lpstr>
      <vt:lpstr>Calibri Light</vt:lpstr>
      <vt:lpstr>Garamond</vt:lpstr>
      <vt:lpstr>Tahoma</vt:lpstr>
      <vt:lpstr>Visuelt</vt:lpstr>
      <vt:lpstr>Office Theme</vt:lpstr>
      <vt:lpstr>PowerPoint Presentation</vt:lpstr>
      <vt:lpstr>Tips  </vt:lpstr>
      <vt:lpstr>Enhance  your knowledge      </vt:lpstr>
      <vt:lpstr>PowerPoint Presentation</vt:lpstr>
      <vt:lpstr>How to use your network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Investigate Employer Attitude</vt:lpstr>
      <vt:lpstr>Dig Deep</vt:lpstr>
      <vt:lpstr>Get your foot in the door</vt:lpstr>
      <vt:lpstr>Final Tips</vt:lpstr>
      <vt:lpstr>Useful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Christiane Brennan</dc:creator>
  <cp:lastModifiedBy>Christiane Brennan</cp:lastModifiedBy>
  <cp:revision>64</cp:revision>
  <dcterms:created xsi:type="dcterms:W3CDTF">2021-02-19T16:00:34Z</dcterms:created>
  <dcterms:modified xsi:type="dcterms:W3CDTF">2022-02-02T10:44:56Z</dcterms:modified>
</cp:coreProperties>
</file>