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3"/>
  </p:notesMasterIdLst>
  <p:sldIdLst>
    <p:sldId id="258" r:id="rId6"/>
    <p:sldId id="270" r:id="rId7"/>
    <p:sldId id="272" r:id="rId8"/>
    <p:sldId id="260" r:id="rId9"/>
    <p:sldId id="274" r:id="rId10"/>
    <p:sldId id="273" r:id="rId11"/>
    <p:sldId id="277" r:id="rId12"/>
    <p:sldId id="275" r:id="rId13"/>
    <p:sldId id="267" r:id="rId14"/>
    <p:sldId id="271" r:id="rId15"/>
    <p:sldId id="276" r:id="rId16"/>
    <p:sldId id="279" r:id="rId17"/>
    <p:sldId id="278" r:id="rId18"/>
    <p:sldId id="280" r:id="rId19"/>
    <p:sldId id="281" r:id="rId20"/>
    <p:sldId id="282" r:id="rId21"/>
    <p:sldId id="283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A59"/>
    <a:srgbClr val="63696F"/>
    <a:srgbClr val="EC607C"/>
    <a:srgbClr val="1BA1AE"/>
    <a:srgbClr val="EC600C"/>
    <a:srgbClr val="E45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4"/>
    <p:restoredTop sz="94577"/>
  </p:normalViewPr>
  <p:slideViewPr>
    <p:cSldViewPr snapToGrid="0" snapToObjects="1" showGuides="1">
      <p:cViewPr varScale="1">
        <p:scale>
          <a:sx n="90" d="100"/>
          <a:sy n="90" d="100"/>
        </p:scale>
        <p:origin x="79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F49FB-F519-4ACF-AF31-903AFCFC1087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D3CA9-781E-45E0-8A5B-F6ED2DABE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3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130,000 Alumni around the world, all disciplines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3CA9-781E-45E0-8A5B-F6ED2DABE8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8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130,000 Alumni around the world, all disciplines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3CA9-781E-45E0-8A5B-F6ED2DABE8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6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130,000 Alumni around the world, all disciplines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3CA9-781E-45E0-8A5B-F6ED2DABE8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3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17BE-4A7E-4DF5-B2FB-884D78D42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AE2A0-0D38-4B13-828F-88BBA04C4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6C3D1-FBB7-456E-B076-5DA935DB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C4C-E4B0-42DB-9673-564E183C5EE0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8CFF-FE6A-40E3-86BD-B963AA91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B5EFB-EF7B-490E-A966-F6CD38BB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877-4153-4072-B5FA-5D8F53F311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5035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A88B-5E3D-42EC-AE39-0CACF1C5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0791-C483-41F9-A9CB-F5D18D34B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2E494-E0AE-43FA-B205-D68A251A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C4C-E4B0-42DB-9673-564E183C5EE0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CD648-FB82-4474-9BFC-734093006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02978-5695-412F-99FA-360963EE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877-4153-4072-B5FA-5D8F53F311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728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90B7-F3F7-4841-9F52-C5D2A37E0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627C9-7156-48DC-9E37-1285054A4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DAAC7-64E8-43C4-9696-CC86DD00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C4C-E4B0-42DB-9673-564E183C5EE0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1E99E-7138-4E59-A06A-8C38B3E3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ED27A-71FD-4504-994D-C43A2412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877-4153-4072-B5FA-5D8F53F311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721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5FEB-EC53-40C1-AFB4-02862EBF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A70C0-CA83-4BFA-AFB2-15CC4373E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C0B92-5CC1-4E96-A48C-39E5F44C6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A64C7-40AC-42D6-A403-28730B78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C4C-E4B0-42DB-9673-564E183C5EE0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E084-D68E-41D1-A09A-67D60AB1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8CB8F-F09F-4636-85DD-FE881A62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877-4153-4072-B5FA-5D8F53F311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1108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4AE2-9A50-4EDC-A7AE-67957A6B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B232-30AD-47E5-8EF4-A93C383BB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D677A-3850-4EEC-B26F-C57C818DD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D7A24-DF99-43A1-AD63-ACCD96504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F0D39-0729-4331-89AE-D778E4E65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E89CFF-4F11-4BF3-A1C1-A6D93D73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C4C-E4B0-42DB-9673-564E183C5EE0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EEC4B-56EC-4B1A-AF12-5E05E401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A7385-72D5-4B49-A667-34A83893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877-4153-4072-B5FA-5D8F53F311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642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1434-48F2-4B1E-B5A3-5947881D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9CFC0-0358-47B8-BE80-5E0688EF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C4C-E4B0-42DB-9673-564E183C5EE0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C16FF-43DD-48F9-B70A-6D06C10F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49356-A1D1-4287-B448-2DA1B537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877-4153-4072-B5FA-5D8F53F311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7808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0B80D-93D3-4BED-85C1-34278FC9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C4C-E4B0-42DB-9673-564E183C5EE0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5916A-6FEC-4160-AC71-2DAD72AB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90A7C-7EAD-44C3-902A-7D0FA3FB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877-4153-4072-B5FA-5D8F53F311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3556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6811-9EF9-4A91-994A-D02FC71C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F88B6-D226-4D45-B4F9-879FE09CF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A3A18-32BD-44AC-A62C-D0B06E9E4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FBE95-1538-43A2-A1B4-AA7EB269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C4C-E4B0-42DB-9673-564E183C5EE0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4A64C-2B85-444B-9BC5-4B7EF9F4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A0A0A-FFA6-4C71-A772-5D5CB787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877-4153-4072-B5FA-5D8F53F311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359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5821-8753-40B8-9307-7C87654C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CBCAC-2B29-40BB-AF4E-BD67C5D28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0D444-0207-4648-BB94-1BFB86E47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9605F-247E-4224-A68C-29123A55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C4C-E4B0-42DB-9673-564E183C5EE0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055AF-B17E-4A73-9F3E-4B32582C9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7206A-3A91-457B-8EC5-3C5AEB09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877-4153-4072-B5FA-5D8F53F311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7813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2085-6762-4608-B8E9-09DBAC24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39415-6876-4B58-8AB3-8CA3C4C7A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E6424-3525-4C36-AAD8-C7AE5FF0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C4C-E4B0-42DB-9673-564E183C5EE0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14C7-CB78-4DB9-B274-334544EA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77F8E-FEBA-41C6-80E9-7530B38C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877-4153-4072-B5FA-5D8F53F311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2685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AE7BCD-D787-4876-993E-3296791AB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F7BC0-A184-479F-922E-5F422CD8B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133C0-9D3D-4479-8A59-6A559550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C4C-E4B0-42DB-9673-564E183C5EE0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0325-D256-4F1E-ACE4-C2DC0AC3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8B3A5-65B2-482C-9CED-9232322E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877-4153-4072-B5FA-5D8F53F311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896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F32C-0ABB-4145-A679-00AEBF00F52C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0AA91D-56DC-48AE-AE04-6D0ADE54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11B9B-F21E-46CF-8A3E-096C98B37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282C9-6D3B-4CD5-9B4A-8CABE6623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5C4C-E4B0-42DB-9673-564E183C5EE0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FF793-2C1B-4D27-85DB-EA31735A6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6858B-EA58-4118-99F7-6F2ED4C0A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D6877-4153-4072-B5FA-5D8F53F311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864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EC84F526-513B-46F0-A2D6-3E871EA0D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3"/>
            <a:ext cx="9144000" cy="5186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98F4A9-39C0-46B9-8479-3EA7D23413FA}"/>
              </a:ext>
            </a:extLst>
          </p:cNvPr>
          <p:cNvSpPr txBox="1"/>
          <p:nvPr/>
        </p:nvSpPr>
        <p:spPr>
          <a:xfrm>
            <a:off x="5087945" y="3493339"/>
            <a:ext cx="3464719" cy="131574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en-IE" sz="1350" dirty="0">
                <a:solidFill>
                  <a:srgbClr val="004C6C"/>
                </a:solidFill>
                <a:latin typeface="Visuelt" panose="00000500000000000000" pitchFamily="50" charset="0"/>
              </a:rPr>
              <a:t>Friday, 18 February 2022</a:t>
            </a:r>
          </a:p>
          <a:p>
            <a:pPr defTabSz="685800"/>
            <a:endParaRPr lang="en-IE" sz="1350" dirty="0">
              <a:solidFill>
                <a:srgbClr val="004C6C"/>
              </a:solidFill>
              <a:latin typeface="Visuelt" panose="00000500000000000000" pitchFamily="50" charset="0"/>
            </a:endParaRPr>
          </a:p>
          <a:p>
            <a:pPr defTabSz="685800"/>
            <a:r>
              <a:rPr lang="en-IE" sz="1350" dirty="0">
                <a:solidFill>
                  <a:srgbClr val="004C6C"/>
                </a:solidFill>
                <a:latin typeface="Visuelt" panose="00000500000000000000" pitchFamily="50" charset="0"/>
              </a:rPr>
              <a:t>THE POWER OF NETWORKING:</a:t>
            </a:r>
          </a:p>
          <a:p>
            <a:pPr defTabSz="685800"/>
            <a:r>
              <a:rPr lang="en-IE" sz="1350" dirty="0">
                <a:solidFill>
                  <a:srgbClr val="004C6C"/>
                </a:solidFill>
                <a:latin typeface="Visuelt" panose="00000500000000000000" pitchFamily="50" charset="0"/>
              </a:rPr>
              <a:t>	TU DUBLIN GRADUATE NETWORK</a:t>
            </a:r>
          </a:p>
          <a:p>
            <a:pPr defTabSz="685800"/>
            <a:endParaRPr lang="en-IE" sz="1350" dirty="0">
              <a:solidFill>
                <a:srgbClr val="004C6C"/>
              </a:solidFill>
              <a:latin typeface="Visuelt"/>
            </a:endParaRPr>
          </a:p>
          <a:p>
            <a:pPr defTabSz="685800"/>
            <a:r>
              <a:rPr lang="en-IE" sz="1350" dirty="0">
                <a:solidFill>
                  <a:srgbClr val="004C6C"/>
                </a:solidFill>
                <a:latin typeface="Visuelt"/>
              </a:rPr>
              <a:t>www.tudublin.ie/careers/loveyourcareer</a:t>
            </a:r>
            <a:endParaRPr lang="en-IE" sz="1350" dirty="0">
              <a:solidFill>
                <a:srgbClr val="004C6C"/>
              </a:solidFill>
              <a:latin typeface="Visuelt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3091A-088B-4E9B-8193-F804AA305601}"/>
              </a:ext>
            </a:extLst>
          </p:cNvPr>
          <p:cNvSpPr txBox="1"/>
          <p:nvPr/>
        </p:nvSpPr>
        <p:spPr>
          <a:xfrm>
            <a:off x="182870" y="4225855"/>
            <a:ext cx="2705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IE" sz="1350" dirty="0">
                <a:solidFill>
                  <a:srgbClr val="B60057"/>
                </a:solidFill>
                <a:latin typeface="Visuelt" panose="00000500000000000000" pitchFamily="50" charset="0"/>
              </a:rPr>
              <a:t>PRESENTER:</a:t>
            </a:r>
          </a:p>
          <a:p>
            <a:pPr defTabSz="685800"/>
            <a:r>
              <a:rPr lang="en-IE" sz="1350" dirty="0">
                <a:solidFill>
                  <a:srgbClr val="B60057"/>
                </a:solidFill>
                <a:latin typeface="Visuelt" panose="00000500000000000000" pitchFamily="50" charset="0"/>
              </a:rPr>
              <a:t>Robyn Byrt, TU Dublin Alumni Office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9CD583F-07B2-4C0B-A9A6-3740B75C8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12" y="4502674"/>
            <a:ext cx="956502" cy="6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39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ocial network">
            <a:extLst>
              <a:ext uri="{FF2B5EF4-FFF2-40B4-BE49-F238E27FC236}">
                <a16:creationId xmlns:a16="http://schemas.microsoft.com/office/drawing/2014/main" id="{CD9FAA5F-3E62-41BF-B023-F38A62C7F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1317" y="469689"/>
            <a:ext cx="3938462" cy="3938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04AE4-218F-4E81-96B0-95C65577BA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25" t="9409" r="8717" b="15383"/>
          <a:stretch/>
        </p:blipFill>
        <p:spPr>
          <a:xfrm>
            <a:off x="282996" y="1146277"/>
            <a:ext cx="1223149" cy="1087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9A1B6-AF9C-4A1E-B5FF-A9C7A702CA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973" t="10251" r="27559" b="11085"/>
          <a:stretch/>
        </p:blipFill>
        <p:spPr>
          <a:xfrm>
            <a:off x="804175" y="2915194"/>
            <a:ext cx="1223149" cy="121171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F4AE2F4-45D7-411F-899D-61222F25C588}"/>
              </a:ext>
            </a:extLst>
          </p:cNvPr>
          <p:cNvGrpSpPr/>
          <p:nvPr/>
        </p:nvGrpSpPr>
        <p:grpSpPr>
          <a:xfrm>
            <a:off x="4750094" y="469689"/>
            <a:ext cx="3919978" cy="999774"/>
            <a:chOff x="2375065" y="3824193"/>
            <a:chExt cx="4061902" cy="109164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06679DA-C97C-44AC-9BA8-A723F2CF40EC}"/>
                </a:ext>
              </a:extLst>
            </p:cNvPr>
            <p:cNvSpPr/>
            <p:nvPr/>
          </p:nvSpPr>
          <p:spPr>
            <a:xfrm>
              <a:off x="2375065" y="3824193"/>
              <a:ext cx="4061902" cy="1091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C3FDBB-9F7C-48B5-B591-AE2BE7C9B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98505" y="3916066"/>
              <a:ext cx="3919398" cy="956815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4C39647-E860-4C70-B686-7432E8B36B9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807" t="32737" r="4688" b="34325"/>
          <a:stretch/>
        </p:blipFill>
        <p:spPr>
          <a:xfrm>
            <a:off x="6013733" y="1839581"/>
            <a:ext cx="2656339" cy="10114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D20463-C49A-42DA-BE09-73E3D2F92D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7591" b="17590"/>
          <a:stretch/>
        </p:blipFill>
        <p:spPr>
          <a:xfrm>
            <a:off x="5425402" y="3221162"/>
            <a:ext cx="2670089" cy="90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8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3350" y="1525391"/>
            <a:ext cx="5951674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Existing Connections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1422F-FF4E-4F19-A0BE-E9D62431D6BC}"/>
              </a:ext>
            </a:extLst>
          </p:cNvPr>
          <p:cNvSpPr txBox="1"/>
          <p:nvPr/>
        </p:nvSpPr>
        <p:spPr>
          <a:xfrm>
            <a:off x="714764" y="2463549"/>
            <a:ext cx="7268845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Networking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56189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521" y="864306"/>
            <a:ext cx="5605986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Tips for Networking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59" y="1708404"/>
            <a:ext cx="7992347" cy="25773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BA1AE"/>
                </a:solidFill>
                <a:latin typeface="Open sans"/>
                <a:cs typeface="Open sans"/>
              </a:rPr>
              <a:t>Complete the connection - LinkedIn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BA1AE"/>
                </a:solidFill>
                <a:latin typeface="Open sans"/>
                <a:cs typeface="Open sans"/>
              </a:rPr>
              <a:t>Be curious – ask questions!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BA1AE"/>
                </a:solidFill>
                <a:latin typeface="Open sans"/>
                <a:cs typeface="Open sans"/>
              </a:rPr>
              <a:t>Open vs Closed Network – the broader the better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BA1AE"/>
                </a:solidFill>
                <a:latin typeface="Open sans"/>
                <a:cs typeface="Open sans"/>
              </a:rPr>
              <a:t>Professional or Trade </a:t>
            </a:r>
            <a:r>
              <a:rPr lang="en-US" sz="2200" b="1" dirty="0" err="1">
                <a:solidFill>
                  <a:srgbClr val="1BA1AE"/>
                </a:solidFill>
                <a:latin typeface="Open sans"/>
                <a:cs typeface="Open sans"/>
              </a:rPr>
              <a:t>Organisations</a:t>
            </a:r>
            <a:endParaRPr lang="en-US" sz="2200" b="1" dirty="0">
              <a:solidFill>
                <a:srgbClr val="1BA1AE"/>
              </a:solidFill>
              <a:latin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BA1AE"/>
                </a:solidFill>
                <a:latin typeface="Open sans"/>
                <a:cs typeface="Open sans"/>
              </a:rPr>
              <a:t>Little and Often!</a:t>
            </a:r>
            <a:endParaRPr lang="en-US" sz="3000" b="1" dirty="0">
              <a:solidFill>
                <a:srgbClr val="1BA1AE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6924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874" y="1551805"/>
            <a:ext cx="8932126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Introductions/First Conversations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7B255-25A3-4562-96C7-BE6CA4672678}"/>
              </a:ext>
            </a:extLst>
          </p:cNvPr>
          <p:cNvSpPr txBox="1"/>
          <p:nvPr/>
        </p:nvSpPr>
        <p:spPr>
          <a:xfrm>
            <a:off x="772512" y="2228913"/>
            <a:ext cx="6598446" cy="15617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BA1AE"/>
                </a:solidFill>
                <a:latin typeface="Open sans"/>
                <a:cs typeface="Open sans"/>
              </a:rPr>
              <a:t>Shift your perspective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BA1AE"/>
                </a:solidFill>
                <a:latin typeface="Open sans"/>
                <a:cs typeface="Open sans"/>
              </a:rPr>
              <a:t>Ask more questions… or for advice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BA1AE"/>
                </a:solidFill>
                <a:latin typeface="Open sans"/>
                <a:cs typeface="Open sans"/>
              </a:rPr>
              <a:t>“Elevator Pitch”</a:t>
            </a:r>
          </a:p>
        </p:txBody>
      </p:sp>
    </p:spTree>
    <p:extLst>
      <p:ext uri="{BB962C8B-B14F-4D97-AF65-F5344CB8AC3E}">
        <p14:creationId xmlns:p14="http://schemas.microsoft.com/office/powerpoint/2010/main" val="97922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899" y="1213251"/>
            <a:ext cx="7081024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Networking on LinkedIn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7B255-25A3-4562-96C7-BE6CA4672678}"/>
              </a:ext>
            </a:extLst>
          </p:cNvPr>
          <p:cNvSpPr txBox="1"/>
          <p:nvPr/>
        </p:nvSpPr>
        <p:spPr>
          <a:xfrm>
            <a:off x="884024" y="2048531"/>
            <a:ext cx="5884766" cy="15617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BA1AE"/>
                </a:solidFill>
                <a:latin typeface="Open sans"/>
                <a:cs typeface="Open sans"/>
              </a:rPr>
              <a:t>Profile Picture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BA1AE"/>
                </a:solidFill>
                <a:latin typeface="Open sans"/>
                <a:cs typeface="Open sans"/>
              </a:rPr>
              <a:t>“About”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BA1AE"/>
                </a:solidFill>
                <a:latin typeface="Open sans"/>
                <a:cs typeface="Open sans"/>
              </a:rPr>
              <a:t>Experience 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238356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899" y="1213251"/>
            <a:ext cx="7081024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Networking on LinkedIn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7B255-25A3-4562-96C7-BE6CA4672678}"/>
              </a:ext>
            </a:extLst>
          </p:cNvPr>
          <p:cNvSpPr txBox="1"/>
          <p:nvPr/>
        </p:nvSpPr>
        <p:spPr>
          <a:xfrm>
            <a:off x="884024" y="2048531"/>
            <a:ext cx="5884766" cy="15617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BA1AE"/>
                </a:solidFill>
                <a:latin typeface="Open sans"/>
                <a:cs typeface="Open sans"/>
              </a:rPr>
              <a:t>Skills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BA1AE"/>
                </a:solidFill>
                <a:latin typeface="Open sans"/>
                <a:cs typeface="Open sans"/>
              </a:rPr>
              <a:t>Recommendations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BA1AE"/>
                </a:solidFill>
                <a:latin typeface="Open sans"/>
                <a:cs typeface="Open sans"/>
              </a:rPr>
              <a:t>Interests</a:t>
            </a:r>
          </a:p>
        </p:txBody>
      </p:sp>
    </p:spTree>
    <p:extLst>
      <p:ext uri="{BB962C8B-B14F-4D97-AF65-F5344CB8AC3E}">
        <p14:creationId xmlns:p14="http://schemas.microsoft.com/office/powerpoint/2010/main" val="1184288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2210" y="766919"/>
            <a:ext cx="5636941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LinkedIn Connections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51B12-158D-413A-A447-2E38B8626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9" y="1536933"/>
            <a:ext cx="3988075" cy="22446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8CC0CC-BCA9-4E6C-8FC6-245EE8BC44EF}"/>
              </a:ext>
            </a:extLst>
          </p:cNvPr>
          <p:cNvSpPr/>
          <p:nvPr/>
        </p:nvSpPr>
        <p:spPr>
          <a:xfrm>
            <a:off x="1683242" y="4065653"/>
            <a:ext cx="4133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https://www.linkedin.com/groups/83123/</a:t>
            </a:r>
          </a:p>
        </p:txBody>
      </p:sp>
    </p:spTree>
    <p:extLst>
      <p:ext uri="{BB962C8B-B14F-4D97-AF65-F5344CB8AC3E}">
        <p14:creationId xmlns:p14="http://schemas.microsoft.com/office/powerpoint/2010/main" val="3210871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899" y="2127651"/>
            <a:ext cx="7081024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Thank You – Questions?</a:t>
            </a:r>
          </a:p>
        </p:txBody>
      </p:sp>
    </p:spTree>
    <p:extLst>
      <p:ext uri="{BB962C8B-B14F-4D97-AF65-F5344CB8AC3E}">
        <p14:creationId xmlns:p14="http://schemas.microsoft.com/office/powerpoint/2010/main" val="353196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521" y="686739"/>
            <a:ext cx="2405587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521" y="1392273"/>
            <a:ext cx="7756499" cy="3029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dirty="0">
                <a:solidFill>
                  <a:srgbClr val="1BA1AE"/>
                </a:solidFill>
                <a:latin typeface="Open sans"/>
                <a:cs typeface="Open sans"/>
              </a:rPr>
              <a:t>Introduction to TU Dublin Graduate Network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dirty="0">
                <a:solidFill>
                  <a:srgbClr val="1BA1AE"/>
                </a:solidFill>
                <a:latin typeface="Open sans"/>
                <a:cs typeface="Open sans"/>
              </a:rPr>
              <a:t>Networking 101: Social and Professional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dirty="0">
                <a:solidFill>
                  <a:srgbClr val="1BA1AE"/>
                </a:solidFill>
                <a:latin typeface="Open sans"/>
                <a:cs typeface="Open sans"/>
              </a:rPr>
              <a:t>Tips for Networking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dirty="0">
                <a:solidFill>
                  <a:srgbClr val="1BA1AE"/>
                </a:solidFill>
                <a:latin typeface="Open sans"/>
                <a:cs typeface="Open sans"/>
              </a:rPr>
              <a:t>Networking on LinkedIn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dirty="0">
                <a:solidFill>
                  <a:srgbClr val="1BA1AE"/>
                </a:solidFill>
                <a:latin typeface="Open sans"/>
                <a:cs typeface="Open sans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3613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982E7B-A6E0-4165-AA78-AD364B7C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140" y="1474608"/>
            <a:ext cx="5561940" cy="1673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920" y="797500"/>
            <a:ext cx="7619339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TU Dublin Graduate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CCC50-F3BA-442A-B286-E8B279F08565}"/>
              </a:ext>
            </a:extLst>
          </p:cNvPr>
          <p:cNvSpPr txBox="1"/>
          <p:nvPr/>
        </p:nvSpPr>
        <p:spPr>
          <a:xfrm>
            <a:off x="318795" y="1609988"/>
            <a:ext cx="2693010" cy="5872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1BA1AE"/>
                </a:solidFill>
                <a:latin typeface="Open sans"/>
                <a:cs typeface="Open sans"/>
              </a:rPr>
              <a:t>130,000+ Alumni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F668B-1A1F-4131-9C34-8C83DCDBF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20" y="3082798"/>
            <a:ext cx="5109210" cy="17055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B8C854-D719-4CA6-BB63-2D73A2903F84}"/>
              </a:ext>
            </a:extLst>
          </p:cNvPr>
          <p:cNvSpPr/>
          <p:nvPr/>
        </p:nvSpPr>
        <p:spPr>
          <a:xfrm>
            <a:off x="318795" y="2190358"/>
            <a:ext cx="2693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https://www.tudublin.ie/connect/graduates/notable-alumni/</a:t>
            </a:r>
          </a:p>
        </p:txBody>
      </p:sp>
    </p:spTree>
    <p:extLst>
      <p:ext uri="{BB962C8B-B14F-4D97-AF65-F5344CB8AC3E}">
        <p14:creationId xmlns:p14="http://schemas.microsoft.com/office/powerpoint/2010/main" val="319483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DD627C-AE42-47F5-A9A1-B2F099B34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772" y="401413"/>
            <a:ext cx="5382376" cy="30293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7D1410-6E91-498A-A606-8C7022FC75AA}"/>
              </a:ext>
            </a:extLst>
          </p:cNvPr>
          <p:cNvSpPr/>
          <p:nvPr/>
        </p:nvSpPr>
        <p:spPr>
          <a:xfrm>
            <a:off x="2030765" y="3630511"/>
            <a:ext cx="41336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Over 17,000 LinkedIn Group Members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https://www.linkedin.com/groups/83123/</a:t>
            </a:r>
          </a:p>
        </p:txBody>
      </p:sp>
    </p:spTree>
    <p:extLst>
      <p:ext uri="{BB962C8B-B14F-4D97-AF65-F5344CB8AC3E}">
        <p14:creationId xmlns:p14="http://schemas.microsoft.com/office/powerpoint/2010/main" val="123579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ED13A-DCE1-4BD0-B2EE-A623D6F5F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52"/>
          <a:stretch/>
        </p:blipFill>
        <p:spPr>
          <a:xfrm>
            <a:off x="2723195" y="2749880"/>
            <a:ext cx="4186693" cy="14815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2F3528-09A7-4154-BFDD-ED0C2B423120}"/>
              </a:ext>
            </a:extLst>
          </p:cNvPr>
          <p:cNvSpPr txBox="1"/>
          <p:nvPr/>
        </p:nvSpPr>
        <p:spPr>
          <a:xfrm>
            <a:off x="221249" y="1205364"/>
            <a:ext cx="7758969" cy="18898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A1AE"/>
                </a:solidFill>
                <a:latin typeface="Open sans"/>
                <a:cs typeface="Open sans"/>
              </a:rPr>
              <a:t>Graduate Access Card (Gym, Library)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A1AE"/>
                </a:solidFill>
                <a:latin typeface="Open sans"/>
                <a:cs typeface="Open sans"/>
              </a:rPr>
              <a:t>Reunions and Events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A1AE"/>
                </a:solidFill>
                <a:latin typeface="Open sans"/>
                <a:cs typeface="Open sans"/>
              </a:rPr>
              <a:t>10% Discount on Postgraduate Learning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A1AE"/>
                </a:solidFill>
                <a:latin typeface="Open sans"/>
                <a:cs typeface="Open sans"/>
              </a:rPr>
              <a:t>Email Updates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A8BCDD-A3D6-4A85-B415-51A2AE139C02}"/>
              </a:ext>
            </a:extLst>
          </p:cNvPr>
          <p:cNvSpPr/>
          <p:nvPr/>
        </p:nvSpPr>
        <p:spPr>
          <a:xfrm>
            <a:off x="221249" y="4369969"/>
            <a:ext cx="7178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https://www.tudublin.ie/connect/graduates/join-our-graduate-network/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F6EE3-AD1C-4FB9-A6A8-491B49D71E34}"/>
              </a:ext>
            </a:extLst>
          </p:cNvPr>
          <p:cNvSpPr txBox="1"/>
          <p:nvPr/>
        </p:nvSpPr>
        <p:spPr>
          <a:xfrm>
            <a:off x="175920" y="573527"/>
            <a:ext cx="7619339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Join the Graduate Network</a:t>
            </a:r>
          </a:p>
        </p:txBody>
      </p:sp>
    </p:spTree>
    <p:extLst>
      <p:ext uri="{BB962C8B-B14F-4D97-AF65-F5344CB8AC3E}">
        <p14:creationId xmlns:p14="http://schemas.microsoft.com/office/powerpoint/2010/main" val="185197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521" y="864306"/>
            <a:ext cx="4678118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Networking 101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1334" y="2216236"/>
            <a:ext cx="5503263" cy="7110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1BA1AE"/>
                </a:solidFill>
                <a:latin typeface="Open sans"/>
                <a:cs typeface="Open sans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99518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4331" y="1656043"/>
            <a:ext cx="6331576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An estimated </a:t>
            </a:r>
            <a:r>
              <a:rPr lang="en-US" sz="3800" b="1" u="sng" dirty="0">
                <a:solidFill>
                  <a:schemeClr val="bg1"/>
                </a:solidFill>
                <a:latin typeface="Open sans"/>
                <a:cs typeface="Open sans"/>
              </a:rPr>
              <a:t>80%</a:t>
            </a:r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 of jobs are never advertised</a:t>
            </a:r>
          </a:p>
        </p:txBody>
      </p:sp>
    </p:spTree>
    <p:extLst>
      <p:ext uri="{BB962C8B-B14F-4D97-AF65-F5344CB8AC3E}">
        <p14:creationId xmlns:p14="http://schemas.microsoft.com/office/powerpoint/2010/main" val="337961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521" y="864306"/>
            <a:ext cx="4678118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Networking 101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6300" y="1781072"/>
            <a:ext cx="5503263" cy="7110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1BA1AE"/>
                </a:solidFill>
                <a:latin typeface="Open sans"/>
                <a:cs typeface="Open sans"/>
              </a:rPr>
              <a:t>Professional Networking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8AE12-57E4-4A01-BE56-60432F8223FA}"/>
              </a:ext>
            </a:extLst>
          </p:cNvPr>
          <p:cNvSpPr txBox="1"/>
          <p:nvPr/>
        </p:nvSpPr>
        <p:spPr>
          <a:xfrm>
            <a:off x="2052506" y="2785143"/>
            <a:ext cx="4190850" cy="7110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1BA1AE"/>
                </a:solidFill>
                <a:latin typeface="Open sans"/>
                <a:cs typeface="Open sans"/>
              </a:rPr>
              <a:t>Social Networking</a:t>
            </a:r>
          </a:p>
        </p:txBody>
      </p:sp>
    </p:spTree>
    <p:extLst>
      <p:ext uri="{BB962C8B-B14F-4D97-AF65-F5344CB8AC3E}">
        <p14:creationId xmlns:p14="http://schemas.microsoft.com/office/powerpoint/2010/main" val="138185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CEC166-F904-4963-8BC4-1209ADC817ED}"/>
              </a:ext>
            </a:extLst>
          </p:cNvPr>
          <p:cNvSpPr txBox="1"/>
          <p:nvPr/>
        </p:nvSpPr>
        <p:spPr>
          <a:xfrm>
            <a:off x="621968" y="397789"/>
            <a:ext cx="7619339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Open sans"/>
                <a:cs typeface="Open sans"/>
              </a:rPr>
              <a:t>Social or Professional?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524481-0492-4E87-A4F0-6736D994BEC8}"/>
              </a:ext>
            </a:extLst>
          </p:cNvPr>
          <p:cNvGrpSpPr/>
          <p:nvPr/>
        </p:nvGrpSpPr>
        <p:grpSpPr>
          <a:xfrm>
            <a:off x="456244" y="1526107"/>
            <a:ext cx="2087777" cy="1191920"/>
            <a:chOff x="2394830" y="1937630"/>
            <a:chExt cx="2176611" cy="13059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26649C-8242-4B76-B2D6-3E1F11961C23}"/>
                </a:ext>
              </a:extLst>
            </p:cNvPr>
            <p:cNvSpPr/>
            <p:nvPr/>
          </p:nvSpPr>
          <p:spPr>
            <a:xfrm>
              <a:off x="2394830" y="1937630"/>
              <a:ext cx="2176611" cy="1305966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0EBF73-13A6-469D-A5F5-FA338937FF4F}"/>
                </a:ext>
              </a:extLst>
            </p:cNvPr>
            <p:cNvSpPr txBox="1"/>
            <p:nvPr/>
          </p:nvSpPr>
          <p:spPr>
            <a:xfrm>
              <a:off x="2394830" y="1937630"/>
              <a:ext cx="2176611" cy="1305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kern="1200" dirty="0">
                  <a:latin typeface="Calibri"/>
                </a:rPr>
                <a:t>Colleagues</a:t>
              </a:r>
              <a:endParaRPr lang="en-GB" sz="2300" b="1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31F6B-97E2-4722-947D-95BA611F5953}"/>
              </a:ext>
            </a:extLst>
          </p:cNvPr>
          <p:cNvGrpSpPr/>
          <p:nvPr/>
        </p:nvGrpSpPr>
        <p:grpSpPr>
          <a:xfrm>
            <a:off x="5879080" y="1510957"/>
            <a:ext cx="2087777" cy="1191920"/>
            <a:chOff x="2394830" y="1937630"/>
            <a:chExt cx="2176611" cy="13059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C9CF3B-8E7A-42F9-AB81-8B6206E1C07F}"/>
                </a:ext>
              </a:extLst>
            </p:cNvPr>
            <p:cNvSpPr/>
            <p:nvPr/>
          </p:nvSpPr>
          <p:spPr>
            <a:xfrm>
              <a:off x="2394830" y="1937630"/>
              <a:ext cx="2176611" cy="1305966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13969F-05E8-4FE5-B9CC-917E3D5D7A32}"/>
                </a:ext>
              </a:extLst>
            </p:cNvPr>
            <p:cNvSpPr txBox="1"/>
            <p:nvPr/>
          </p:nvSpPr>
          <p:spPr>
            <a:xfrm>
              <a:off x="2394830" y="1937630"/>
              <a:ext cx="2176611" cy="1305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kern="1200" dirty="0">
                  <a:latin typeface="Calibri"/>
                </a:rPr>
                <a:t>Teammates</a:t>
              </a:r>
              <a:endParaRPr lang="en-GB" sz="2300" b="1" kern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83789B-B3FA-4940-AF01-742D04D1FA98}"/>
              </a:ext>
            </a:extLst>
          </p:cNvPr>
          <p:cNvGrpSpPr/>
          <p:nvPr/>
        </p:nvGrpSpPr>
        <p:grpSpPr>
          <a:xfrm>
            <a:off x="3167662" y="1526107"/>
            <a:ext cx="2087777" cy="1233604"/>
            <a:chOff x="2394830" y="1937630"/>
            <a:chExt cx="2176611" cy="135163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77A175-1DDF-4231-B332-DE545EC8373A}"/>
                </a:ext>
              </a:extLst>
            </p:cNvPr>
            <p:cNvSpPr/>
            <p:nvPr/>
          </p:nvSpPr>
          <p:spPr>
            <a:xfrm>
              <a:off x="2394830" y="1937630"/>
              <a:ext cx="2176611" cy="1305966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9F475F-7DA7-4C0A-8856-C4EC2E5457C4}"/>
                </a:ext>
              </a:extLst>
            </p:cNvPr>
            <p:cNvSpPr txBox="1"/>
            <p:nvPr/>
          </p:nvSpPr>
          <p:spPr>
            <a:xfrm>
              <a:off x="2394830" y="1983302"/>
              <a:ext cx="2176611" cy="1305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kern="1200" dirty="0">
                  <a:latin typeface="Calibri"/>
                </a:rPr>
                <a:t>Lecturers/</a:t>
              </a:r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kern="1200" dirty="0">
                  <a:latin typeface="Calibri"/>
                </a:rPr>
                <a:t>Tutors</a:t>
              </a:r>
              <a:endParaRPr lang="en-GB" sz="2300" b="1" kern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7161CE-54F0-44A0-AF60-7D9E39E07938}"/>
              </a:ext>
            </a:extLst>
          </p:cNvPr>
          <p:cNvGrpSpPr/>
          <p:nvPr/>
        </p:nvGrpSpPr>
        <p:grpSpPr>
          <a:xfrm>
            <a:off x="532756" y="3349867"/>
            <a:ext cx="2087777" cy="1191920"/>
            <a:chOff x="2394830" y="1937630"/>
            <a:chExt cx="2176611" cy="130596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09EBB2-E0DD-4C25-88E8-35049222D240}"/>
                </a:ext>
              </a:extLst>
            </p:cNvPr>
            <p:cNvSpPr/>
            <p:nvPr/>
          </p:nvSpPr>
          <p:spPr>
            <a:xfrm>
              <a:off x="2394830" y="1937630"/>
              <a:ext cx="2176611" cy="1305966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38FF63-A4AB-42F0-BBEB-8B9216469CEA}"/>
                </a:ext>
              </a:extLst>
            </p:cNvPr>
            <p:cNvSpPr txBox="1"/>
            <p:nvPr/>
          </p:nvSpPr>
          <p:spPr>
            <a:xfrm>
              <a:off x="2394830" y="1937630"/>
              <a:ext cx="2176611" cy="1305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kern="1200" dirty="0">
                  <a:latin typeface="Calibri"/>
                </a:rPr>
                <a:t>Classmates</a:t>
              </a:r>
              <a:endParaRPr lang="en-GB" sz="2300" b="1" kern="12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86252C-C29F-4B5A-9C3C-8CFB96726E96}"/>
              </a:ext>
            </a:extLst>
          </p:cNvPr>
          <p:cNvGrpSpPr/>
          <p:nvPr/>
        </p:nvGrpSpPr>
        <p:grpSpPr>
          <a:xfrm>
            <a:off x="3167662" y="3349867"/>
            <a:ext cx="2087777" cy="1191920"/>
            <a:chOff x="2394830" y="1937630"/>
            <a:chExt cx="2176611" cy="130596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9ADF29-45B5-4DAC-AA15-7078BC7D0BF9}"/>
                </a:ext>
              </a:extLst>
            </p:cNvPr>
            <p:cNvSpPr/>
            <p:nvPr/>
          </p:nvSpPr>
          <p:spPr>
            <a:xfrm>
              <a:off x="2394830" y="1937630"/>
              <a:ext cx="2176611" cy="1305966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5F6A91-205D-44ED-9999-E41EC7681031}"/>
                </a:ext>
              </a:extLst>
            </p:cNvPr>
            <p:cNvSpPr txBox="1"/>
            <p:nvPr/>
          </p:nvSpPr>
          <p:spPr>
            <a:xfrm>
              <a:off x="2394830" y="1937630"/>
              <a:ext cx="2176611" cy="1305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kern="1200" dirty="0">
                  <a:latin typeface="Calibri"/>
                </a:rPr>
                <a:t>Friends/</a:t>
              </a:r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dirty="0">
                  <a:latin typeface="Calibri"/>
                </a:rPr>
                <a:t>Family</a:t>
              </a:r>
              <a:endParaRPr lang="en-GB" sz="2300" b="1" kern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6B97E7-998D-4B34-AE39-0821A5D14D42}"/>
              </a:ext>
            </a:extLst>
          </p:cNvPr>
          <p:cNvGrpSpPr/>
          <p:nvPr/>
        </p:nvGrpSpPr>
        <p:grpSpPr>
          <a:xfrm>
            <a:off x="5879080" y="3349867"/>
            <a:ext cx="2087777" cy="1191920"/>
            <a:chOff x="2394830" y="1937630"/>
            <a:chExt cx="2176611" cy="130596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B5CF29-DF4B-4F4D-9B0E-611ACF578FDE}"/>
                </a:ext>
              </a:extLst>
            </p:cNvPr>
            <p:cNvSpPr/>
            <p:nvPr/>
          </p:nvSpPr>
          <p:spPr>
            <a:xfrm>
              <a:off x="2394830" y="1937630"/>
              <a:ext cx="2176611" cy="1305966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CE13275-AC43-474A-8282-9693F8C63FDA}"/>
                </a:ext>
              </a:extLst>
            </p:cNvPr>
            <p:cNvSpPr txBox="1"/>
            <p:nvPr/>
          </p:nvSpPr>
          <p:spPr>
            <a:xfrm>
              <a:off x="2394830" y="1937630"/>
              <a:ext cx="2176611" cy="1305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kern="1200" dirty="0">
                  <a:latin typeface="Calibri"/>
                </a:rPr>
                <a:t>Mentors</a:t>
              </a:r>
              <a:endParaRPr lang="en-GB" sz="23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6793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Hash xmlns="e69fed7e-6a5c-4706-9a39-d4ce0c78fb1a" xsi:nil="true"/>
    <UniqueSourceRef xmlns="e69fed7e-6a5c-4706-9a39-d4ce0c78fb1a" xsi:nil="true"/>
    <CloudMigratorVersion xmlns="e69fed7e-6a5c-4706-9a39-d4ce0c78fb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FEB847CA17B42A7E7D8E41D134027" ma:contentTypeVersion="17" ma:contentTypeDescription="Create a new document." ma:contentTypeScope="" ma:versionID="b4a358c5188599f3e448c765688e1f8a">
  <xsd:schema xmlns:xsd="http://www.w3.org/2001/XMLSchema" xmlns:xs="http://www.w3.org/2001/XMLSchema" xmlns:p="http://schemas.microsoft.com/office/2006/metadata/properties" xmlns:ns3="e69fed7e-6a5c-4706-9a39-d4ce0c78fb1a" targetNamespace="http://schemas.microsoft.com/office/2006/metadata/properties" ma:root="true" ma:fieldsID="68ebcaf6f35996324422ca4fb4f9e396" ns3:_="">
    <xsd:import namespace="e69fed7e-6a5c-4706-9a39-d4ce0c78fb1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UniqueSourceRef" minOccurs="0"/>
                <xsd:element ref="ns3:FileHash" minOccurs="0"/>
                <xsd:element ref="ns3:CloudMigrator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fed7e-6a5c-4706-9a39-d4ce0c78fb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FileHash" ma:index="12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3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A3A8FF-44FD-40A9-98D4-AAD1903020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0D63BC-C754-4035-B4F3-6FC772373DB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e69fed7e-6a5c-4706-9a39-d4ce0c78fb1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839BE8-A2E8-4831-878C-54182D4009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9fed7e-6a5c-4706-9a39-d4ce0c78fb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279</Words>
  <Application>Microsoft Office PowerPoint</Application>
  <PresentationFormat>On-screen Show (16:9)</PresentationFormat>
  <Paragraphs>70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Visuelt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Public Affairs</dc:creator>
  <cp:lastModifiedBy>Jennifer Mcconnell</cp:lastModifiedBy>
  <cp:revision>219</cp:revision>
  <dcterms:created xsi:type="dcterms:W3CDTF">2019-09-02T09:07:27Z</dcterms:created>
  <dcterms:modified xsi:type="dcterms:W3CDTF">2022-02-15T17:08:19Z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0x01010068BFEB847CA17B42A7E7D8E41D134027</vt:lpwstr>
  </property>
</Properties>
</file>