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24" r:id="rId2"/>
    <p:sldId id="2542" r:id="rId3"/>
    <p:sldId id="2544" r:id="rId4"/>
    <p:sldId id="2545" r:id="rId5"/>
    <p:sldId id="2554" r:id="rId6"/>
    <p:sldId id="2582" r:id="rId7"/>
    <p:sldId id="2574" r:id="rId8"/>
    <p:sldId id="2586" r:id="rId9"/>
    <p:sldId id="2584" r:id="rId10"/>
    <p:sldId id="25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3D6"/>
    <a:srgbClr val="1F1F26"/>
    <a:srgbClr val="004C6C"/>
    <a:srgbClr val="3B7579"/>
    <a:srgbClr val="5DAAB0"/>
    <a:srgbClr val="418287"/>
    <a:srgbClr val="DFE3E9"/>
    <a:srgbClr val="D6DBE2"/>
    <a:srgbClr val="CCD2DA"/>
    <a:srgbClr val="BBC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CF15A-10C4-4132-98A0-BB810662272D}" v="30" dt="2021-09-14T22:55:22.779"/>
    <p1510:client id="{754E5F1C-B83B-B7AE-E714-4DACA0C2BBE1}" v="64" dt="2021-09-14T20:05:12.173"/>
    <p1510:client id="{B0CAFD09-B4F0-C005-2DC7-642627F289D2}" v="8" dt="2021-09-22T20:37:03.377"/>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5034" autoAdjust="0"/>
  </p:normalViewPr>
  <p:slideViewPr>
    <p:cSldViewPr snapToGrid="0" snapToObjects="1" showGuides="1">
      <p:cViewPr varScale="1">
        <p:scale>
          <a:sx n="72" d="100"/>
          <a:sy n="72" d="100"/>
        </p:scale>
        <p:origin x="534" y="78"/>
      </p:cViewPr>
      <p:guideLst>
        <p:guide pos="3840"/>
        <p:guide orient="horz" pos="2160"/>
      </p:guideLst>
    </p:cSldViewPr>
  </p:slideViewPr>
  <p:outlineViewPr>
    <p:cViewPr>
      <p:scale>
        <a:sx n="33" d="100"/>
        <a:sy n="33" d="100"/>
      </p:scale>
      <p:origin x="0" y="-274"/>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9/23/2021</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9/23/2021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966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78220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52555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3695746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266343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400531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324394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4096320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7844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39803"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noProof="0"/>
              <a:t>Click icon to add picture</a:t>
            </a: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476854" y="879710"/>
            <a:ext cx="3983858"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476854" y="195615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476854" y="303260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476854" y="410904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476854" y="518549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3527730" y="87971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3527730" y="195615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3527730" y="303260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3527730" y="410904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3527730" y="518549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5</a:t>
            </a:r>
          </a:p>
        </p:txBody>
      </p:sp>
      <p:sp>
        <p:nvSpPr>
          <p:cNvPr id="42" name="Shape 62">
            <a:extLst>
              <a:ext uri="{FF2B5EF4-FFF2-40B4-BE49-F238E27FC236}">
                <a16:creationId xmlns:a16="http://schemas.microsoft.com/office/drawing/2014/main" id="{79517603-8FAC-41C9-B5BE-3F8BA7D93CE6}"/>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28314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2812643" y="1691472"/>
            <a:ext cx="4385841" cy="1325563"/>
          </a:xfrm>
        </p:spPr>
        <p:txBody>
          <a:bodyPr anchor="b"/>
          <a:lstStyle>
            <a:lvl1pPr algn="r">
              <a:defRPr>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0" y="3500437"/>
            <a:ext cx="12192000" cy="3357563"/>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569843" y="1690688"/>
            <a:ext cx="4155432" cy="1325562"/>
          </a:xfrm>
        </p:spPr>
        <p:txBody>
          <a:bodyPr>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569843" y="1227698"/>
            <a:ext cx="4155432" cy="382749"/>
          </a:xfrm>
        </p:spPr>
        <p:txBody>
          <a:bodyPr anchor="b">
            <a:normAutofit/>
          </a:bodyPr>
          <a:lstStyle>
            <a:lvl1pPr marL="0" indent="0">
              <a:buNone/>
              <a:defRPr sz="1600" b="1">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8493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a:t>Click icon to add picture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441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5470525" y="1193765"/>
            <a:ext cx="6322230"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1" y="1193765"/>
            <a:ext cx="5230788" cy="4796135"/>
          </a:xfrm>
        </p:spPr>
        <p:txBody>
          <a:bodyPr/>
          <a:lstStyle>
            <a:lvl1pPr>
              <a:defRPr>
                <a:latin typeface="+mn-lt"/>
              </a:defRPr>
            </a:lvl1pPr>
          </a:lstStyle>
          <a:p>
            <a:r>
              <a:rPr lang="en-US"/>
              <a:t>Click icon to add picture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1809009"/>
            <a:ext cx="3416928" cy="2884911"/>
          </a:xfrm>
        </p:spPr>
        <p:txBody>
          <a:bodyPr lIns="0" anchor="t">
            <a:normAutofit/>
          </a:bodyPr>
          <a:lstStyle>
            <a:lvl1pPr algn="r">
              <a:defRPr sz="4000">
                <a:solidFill>
                  <a:schemeClr val="accent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10875" y="1809009"/>
            <a:ext cx="3686025"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452175" y="1809009"/>
            <a:ext cx="3658010"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10572" y="2213293"/>
            <a:ext cx="368615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452175" y="2213293"/>
            <a:ext cx="3658010"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0" y="1687089"/>
            <a:ext cx="4297212" cy="3449109"/>
          </a:xfrm>
          <a:solidFill>
            <a:schemeClr val="accent2"/>
          </a:solidFill>
        </p:spPr>
        <p:txBody>
          <a:bodyPr vert="horz" lIns="0" tIns="45720" rIns="324000" bIns="45720" rtlCol="0" anchor="ctr">
            <a:normAutofit/>
          </a:bodyPr>
          <a:lstStyle>
            <a:lvl1pPr>
              <a:defRPr lang="en-US" sz="4000" dirty="0">
                <a:latin typeface="+mj-lt"/>
              </a:defRPr>
            </a:lvl1pPr>
          </a:lstStyle>
          <a:p>
            <a:pPr marL="0" lvl="0" algn="r"/>
            <a:r>
              <a:rPr lang="en-US" dirty="0"/>
              <a:t>Click to edit Master title </a:t>
            </a:r>
            <a:br>
              <a:rPr lang="en-US" dirty="0"/>
            </a:br>
            <a:r>
              <a:rPr lang="en-US" dirty="0"/>
              <a:t>style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1687089"/>
            <a:ext cx="3686025"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452175" y="1687089"/>
            <a:ext cx="3658010" cy="382749"/>
          </a:xfrm>
        </p:spPr>
        <p:txBody>
          <a:bodyPr vert="horz" lIns="0" tIns="45720" rIns="91440" bIns="45720" rtlCol="0" anchor="b">
            <a:normAutofit/>
          </a:bodyPr>
          <a:lstStyle>
            <a:lvl1pPr marL="0" indent="0">
              <a:buNone/>
              <a:defRPr lang="en-US" sz="1600" b="1" dirty="0">
                <a:latin typeface="+mn-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2091373"/>
            <a:ext cx="368615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452175" y="2091373"/>
            <a:ext cx="3658010"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62">
            <a:extLst>
              <a:ext uri="{FF2B5EF4-FFF2-40B4-BE49-F238E27FC236}">
                <a16:creationId xmlns:a16="http://schemas.microsoft.com/office/drawing/2014/main" id="{22325F4A-8191-45D3-B031-5847B1E4B3AA}"/>
              </a:ext>
            </a:extLst>
          </p:cNvPr>
          <p:cNvSpPr/>
          <p:nvPr userDrawn="1"/>
        </p:nvSpPr>
        <p:spPr>
          <a:xfrm rot="16200000" flipV="1">
            <a:off x="3332057" y="133183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60EEF041-4EFF-410A-AFB4-25A65B462B2D}"/>
              </a:ext>
            </a:extLst>
          </p:cNvPr>
          <p:cNvSpPr/>
          <p:nvPr userDrawn="1"/>
        </p:nvSpPr>
        <p:spPr>
          <a:xfrm>
            <a:off x="12087828" y="1675514"/>
            <a:ext cx="115747" cy="3449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390449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1" y="1687090"/>
            <a:ext cx="4568750" cy="1721802"/>
          </a:xfrm>
          <a:noFill/>
        </p:spPr>
        <p:txBody>
          <a:bodyPr lIns="0" rIns="324000" anchor="ctr">
            <a:normAutofit/>
          </a:bodyPr>
          <a:lstStyle>
            <a:lvl1pPr algn="r">
              <a:defRPr sz="4000">
                <a:latin typeface="+mj-lt"/>
              </a:defRPr>
            </a:lvl1pPr>
          </a:lstStyle>
          <a:p>
            <a:r>
              <a:rPr lang="en-US" dirty="0"/>
              <a:t>Click to edit </a:t>
            </a:r>
            <a:br>
              <a:rPr lang="en-US" dirty="0"/>
            </a:br>
            <a:r>
              <a:rPr lang="en-US" dirty="0"/>
              <a:t>Master title style</a:t>
            </a:r>
          </a:p>
        </p:txBody>
      </p:sp>
      <p:sp>
        <p:nvSpPr>
          <p:cNvPr id="11" name="Title 1">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latin typeface="+mn-lt"/>
            </a:endParaRP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latin typeface="+mn-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hape 62">
            <a:extLst>
              <a:ext uri="{FF2B5EF4-FFF2-40B4-BE49-F238E27FC236}">
                <a16:creationId xmlns:a16="http://schemas.microsoft.com/office/drawing/2014/main" id="{DADD8B14-6C18-4FC5-89FD-62D525A444DB}"/>
              </a:ext>
            </a:extLst>
          </p:cNvPr>
          <p:cNvSpPr/>
          <p:nvPr userDrawn="1"/>
        </p:nvSpPr>
        <p:spPr>
          <a:xfrm rot="16200000" flipV="1">
            <a:off x="3332057" y="729943"/>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6" name="Picture Placeholder 5">
            <a:extLst>
              <a:ext uri="{FF2B5EF4-FFF2-40B4-BE49-F238E27FC236}">
                <a16:creationId xmlns:a16="http://schemas.microsoft.com/office/drawing/2014/main" id="{09156155-C47D-47A0-A08D-DCAC4D742D3F}"/>
              </a:ext>
            </a:extLst>
          </p:cNvPr>
          <p:cNvSpPr>
            <a:spLocks noGrp="1"/>
          </p:cNvSpPr>
          <p:nvPr>
            <p:ph type="pic" sz="quarter" idx="17"/>
          </p:nvPr>
        </p:nvSpPr>
        <p:spPr>
          <a:xfrm>
            <a:off x="2214412" y="3805254"/>
            <a:ext cx="1935925" cy="1854770"/>
          </a:xfrm>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470816" y="2944854"/>
            <a:ext cx="3046302" cy="304504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8769607" y="2944854"/>
            <a:ext cx="3046302" cy="304504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lIns="0" anchor="b">
            <a:noAutofit/>
          </a:bodyPr>
          <a:lstStyle>
            <a:lvl1pPr marL="0" indent="0">
              <a:buNone/>
              <a:defRPr sz="1600" b="1">
                <a:latin typeface="+mn-lt"/>
                <a:cs typeface="Arial" panose="020B0604020202020204" pitchFamily="34" charset="0"/>
              </a:defRPr>
            </a:lvl1pPr>
          </a:lstStyle>
          <a:p>
            <a:pPr lvl="0"/>
            <a:r>
              <a:rPr lang="en-US" dirty="0"/>
              <a:t>Click to add title here</a:t>
            </a:r>
          </a:p>
        </p:txBody>
      </p:sp>
    </p:spTree>
    <p:extLst>
      <p:ext uri="{BB962C8B-B14F-4D97-AF65-F5344CB8AC3E}">
        <p14:creationId xmlns:p14="http://schemas.microsoft.com/office/powerpoint/2010/main" val="3970810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2"/>
          </a:solidFill>
        </p:spPr>
        <p:txBody>
          <a:bodyPr lIns="252000" tIns="144000" rIns="144000">
            <a:noAutofit/>
          </a:bodyPr>
          <a:lstStyle>
            <a:lvl1pPr marL="0" indent="0">
              <a:lnSpc>
                <a:spcPct val="100000"/>
              </a:lnSpc>
              <a:buNone/>
              <a:defRPr sz="1400">
                <a:solidFill>
                  <a:schemeClr val="tx2"/>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r">
              <a:defRPr>
                <a:latin typeface="+mj-lt"/>
              </a:defRPr>
            </a:lvl1pPr>
          </a:lstStyle>
          <a:p>
            <a:r>
              <a:rPr lang="en-US" dirty="0"/>
              <a:t>Click to </a:t>
            </a:r>
            <a:br>
              <a:rPr lang="en-US" dirty="0"/>
            </a:br>
            <a:r>
              <a:rPr lang="en-US" dirty="0"/>
              <a:t>Add Title</a:t>
            </a:r>
          </a:p>
        </p:txBody>
      </p:sp>
      <p:sp>
        <p:nvSpPr>
          <p:cNvPr id="6" name="Shape 62">
            <a:extLst>
              <a:ext uri="{FF2B5EF4-FFF2-40B4-BE49-F238E27FC236}">
                <a16:creationId xmlns:a16="http://schemas.microsoft.com/office/drawing/2014/main" id="{9EDA533D-03E6-4B64-A81C-A6F9E3301AB5}"/>
              </a:ext>
            </a:extLst>
          </p:cNvPr>
          <p:cNvSpPr/>
          <p:nvPr userDrawn="1"/>
        </p:nvSpPr>
        <p:spPr>
          <a:xfrm rot="16200000" flipV="1">
            <a:off x="965155" y="43498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tx2"/>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836271"/>
            <a:ext cx="3523423" cy="5185458"/>
          </a:xfrm>
          <a:solidFill>
            <a:schemeClr val="bg1">
              <a:lumMod val="95000"/>
            </a:schemeClr>
          </a:solidFill>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1" y="1539432"/>
            <a:ext cx="8866207" cy="5318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091658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278052" y="3206186"/>
            <a:ext cx="6435525" cy="2815543"/>
          </a:xfrm>
          <a:noFill/>
          <a:ln>
            <a:noFill/>
          </a:ln>
        </p:spPr>
        <p:txBody>
          <a:bodyPr lIns="0" tIns="216000" rIns="180000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lIns="0" anchor="b"/>
          <a:lstStyle>
            <a:lvl1pPr algn="l">
              <a:defRPr>
                <a:latin typeface="+mj-lt"/>
              </a:defRPr>
            </a:lvl1pPr>
          </a:lstStyle>
          <a:p>
            <a:r>
              <a:rPr lang="en-US" dirty="0"/>
              <a:t>Click to Add Title</a:t>
            </a:r>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3657059" cy="5185458"/>
          </a:xfrm>
          <a:solidFill>
            <a:schemeClr val="bg1">
              <a:lumMod val="95000"/>
            </a:schemeClr>
          </a:solidFill>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lvl1pPr>
              <a:defRPr>
                <a:latin typeface="+mn-lt"/>
              </a:defRPr>
            </a:lvl1p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latin typeface="+mj-lt"/>
              </a:defRPr>
            </a:lvl1pPr>
          </a:lstStyle>
          <a:p>
            <a:r>
              <a:rPr lang="en-US" dirty="0"/>
              <a:t>Click to </a:t>
            </a:r>
            <a:br>
              <a:rPr lang="en-US" dirty="0"/>
            </a:br>
            <a:r>
              <a:rPr lang="en-US" dirty="0"/>
              <a:t>Add Title</a:t>
            </a:r>
          </a:p>
        </p:txBody>
      </p:sp>
      <p:sp>
        <p:nvSpPr>
          <p:cNvPr id="6" name="Shape 62">
            <a:extLst>
              <a:ext uri="{FF2B5EF4-FFF2-40B4-BE49-F238E27FC236}">
                <a16:creationId xmlns:a16="http://schemas.microsoft.com/office/drawing/2014/main" id="{9EDA533D-03E6-4B64-A81C-A6F9E3301AB5}"/>
              </a:ext>
            </a:extLst>
          </p:cNvPr>
          <p:cNvSpPr/>
          <p:nvPr userDrawn="1"/>
        </p:nvSpPr>
        <p:spPr>
          <a:xfrm rot="16200000" flipV="1">
            <a:off x="965155" y="43498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9DF8596F-E730-47C4-86C3-F4A9B3F78268}"/>
              </a:ext>
            </a:extLst>
          </p:cNvPr>
          <p:cNvSpPr/>
          <p:nvPr userDrawn="1"/>
        </p:nvSpPr>
        <p:spPr>
          <a:xfrm>
            <a:off x="4745620" y="0"/>
            <a:ext cx="744638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mn-lt"/>
              <a:cs typeface="Arial" panose="020B0604020202020204" pitchFamily="34" charset="0"/>
            </a:endParaRP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987207"/>
            <a:ext cx="2837822" cy="382749"/>
          </a:xfrm>
        </p:spPr>
        <p:txBody>
          <a:bodyPr lIns="0" tIns="0" anchor="t">
            <a:normAutofit/>
          </a:bodyPr>
          <a:lstStyle>
            <a:lvl1pPr marL="0" indent="0">
              <a:buNone/>
              <a:defRPr sz="1600" b="1">
                <a:solidFill>
                  <a:schemeClr val="tx2"/>
                </a:solidFill>
                <a:latin typeface="+mn-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8351371" y="987208"/>
            <a:ext cx="3501106" cy="1397178"/>
          </a:xfrm>
        </p:spPr>
        <p:txBody>
          <a:bodyPr lIns="0" tIns="0">
            <a:normAutofit/>
          </a:bodyPr>
          <a:lstStyle>
            <a:lvl1pPr marL="0" indent="0">
              <a:lnSpc>
                <a:spcPct val="100000"/>
              </a:lnSpc>
              <a:buNone/>
              <a:defRPr sz="1400">
                <a:solidFill>
                  <a:schemeClr val="tx2"/>
                </a:solidFill>
                <a:latin typeface="+mn-lt"/>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9B3BD2-24FF-4E30-B0DA-4DCD6E57D9FC}"/>
              </a:ext>
            </a:extLst>
          </p:cNvPr>
          <p:cNvSpPr>
            <a:spLocks noGrp="1"/>
          </p:cNvSpPr>
          <p:nvPr>
            <p:ph type="pic" sz="quarter" idx="10"/>
          </p:nvPr>
        </p:nvSpPr>
        <p:spPr>
          <a:xfrm>
            <a:off x="838200" y="0"/>
            <a:ext cx="113538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838200" y="4566452"/>
            <a:ext cx="5007015" cy="1440000"/>
          </a:xfrm>
          <a:solidFill>
            <a:schemeClr val="bg1"/>
          </a:solidFill>
        </p:spPr>
        <p:txBody>
          <a:bodyPr lIns="216000">
            <a:normAutofit/>
          </a:bodyPr>
          <a:lstStyle>
            <a:lvl1pPr>
              <a:defRPr sz="4000">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9B3BD2-24FF-4E30-B0DA-4DCD6E57D9FC}"/>
              </a:ext>
            </a:extLst>
          </p:cNvPr>
          <p:cNvSpPr>
            <a:spLocks noGrp="1"/>
          </p:cNvSpPr>
          <p:nvPr>
            <p:ph type="pic" sz="quarter" idx="10"/>
          </p:nvPr>
        </p:nvSpPr>
        <p:spPr>
          <a:xfrm>
            <a:off x="838200" y="0"/>
            <a:ext cx="11353800" cy="6858000"/>
          </a:xfrm>
        </p:spPr>
        <p:txBody>
          <a:bodyPr/>
          <a:lstStyle/>
          <a:p>
            <a:r>
              <a:rPr lang="en-US"/>
              <a:t>Click icon to add picture</a:t>
            </a:r>
            <a:endParaRPr lang="en-US" dirty="0"/>
          </a:p>
        </p:txBody>
      </p:sp>
      <p:sp>
        <p:nvSpPr>
          <p:cNvPr id="4" name="Text Placeholder 3">
            <a:extLst>
              <a:ext uri="{FF2B5EF4-FFF2-40B4-BE49-F238E27FC236}">
                <a16:creationId xmlns:a16="http://schemas.microsoft.com/office/drawing/2014/main" id="{049A10FA-D831-43AB-9DF1-EDB14480E3E1}"/>
              </a:ext>
            </a:extLst>
          </p:cNvPr>
          <p:cNvSpPr>
            <a:spLocks noGrp="1"/>
          </p:cNvSpPr>
          <p:nvPr>
            <p:ph type="body" sz="quarter" idx="11" hasCustomPrompt="1"/>
          </p:nvPr>
        </p:nvSpPr>
        <p:spPr>
          <a:xfrm>
            <a:off x="0" y="-1478756"/>
            <a:ext cx="4572000" cy="1189037"/>
          </a:xfrm>
        </p:spPr>
        <p:txBody>
          <a:bodyPr anchor="b">
            <a:normAutofit/>
          </a:bodyPr>
          <a:lstStyle>
            <a:lvl1pPr marL="0" indent="0">
              <a:buNone/>
              <a:defRPr sz="2800">
                <a:solidFill>
                  <a:schemeClr val="bg1">
                    <a:lumMod val="85000"/>
                  </a:schemeClr>
                </a:solidFill>
              </a:defRPr>
            </a:lvl1pPr>
          </a:lstStyle>
          <a:p>
            <a:pPr lvl="0"/>
            <a:r>
              <a:rPr lang="en-US" dirty="0"/>
              <a:t>Slide Title</a:t>
            </a:r>
          </a:p>
        </p:txBody>
      </p:sp>
    </p:spTree>
    <p:extLst>
      <p:ext uri="{BB962C8B-B14F-4D97-AF65-F5344CB8AC3E}">
        <p14:creationId xmlns:p14="http://schemas.microsoft.com/office/powerpoint/2010/main" val="2632027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7FBD120B-8377-4641-9618-9DD682652CAA}"/>
              </a:ext>
            </a:extLst>
          </p:cNvPr>
          <p:cNvSpPr>
            <a:spLocks noGrp="1"/>
          </p:cNvSpPr>
          <p:nvPr>
            <p:ph type="title"/>
          </p:nvPr>
        </p:nvSpPr>
        <p:spPr>
          <a:xfrm>
            <a:off x="0" y="4705635"/>
            <a:ext cx="5845215" cy="1440000"/>
          </a:xfrm>
          <a:solidFill>
            <a:schemeClr val="bg1"/>
          </a:solidFill>
        </p:spPr>
        <p:txBody>
          <a:bodyPr lIns="792000">
            <a:normAutofit/>
          </a:bodyPr>
          <a:lstStyle>
            <a:lvl1pPr>
              <a:defRPr sz="4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259740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955941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solidFill>
            <a:schemeClr val="bg1"/>
          </a:solidFill>
        </p:spPr>
        <p:txBody>
          <a:bodyPr l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8200" y="1"/>
            <a:ext cx="11353800" cy="5547360"/>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853440" y="5688402"/>
            <a:ext cx="8717280" cy="823070"/>
          </a:xfrm>
          <a:solidFill>
            <a:schemeClr val="bg1"/>
          </a:solidFill>
        </p:spPr>
        <p:txBody>
          <a:bodyPr l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8200" y="853441"/>
            <a:ext cx="11353800" cy="5151119"/>
          </a:xfrm>
        </p:spPr>
        <p:txBody>
          <a:bodyPr/>
          <a:lstStyle/>
          <a:p>
            <a:r>
              <a:rPr lang="en-US"/>
              <a:t>Click icon to add picture</a:t>
            </a:r>
            <a:endParaRPr lang="en-US" dirty="0"/>
          </a:p>
        </p:txBody>
      </p:sp>
    </p:spTree>
    <p:extLst>
      <p:ext uri="{BB962C8B-B14F-4D97-AF65-F5344CB8AC3E}">
        <p14:creationId xmlns:p14="http://schemas.microsoft.com/office/powerpoint/2010/main" val="390898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1314209" y="1203769"/>
            <a:ext cx="9563582" cy="5060062"/>
          </a:xfrm>
          <a:solidFill>
            <a:schemeClr val="bg1"/>
          </a:solidFill>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F595BB60-922F-4254-AD20-DEA3FA4B75C4}"/>
              </a:ext>
            </a:extLst>
          </p:cNvPr>
          <p:cNvSpPr>
            <a:spLocks noGrp="1"/>
          </p:cNvSpPr>
          <p:nvPr>
            <p:ph type="title"/>
          </p:nvPr>
        </p:nvSpPr>
        <p:spPr>
          <a:xfrm>
            <a:off x="1314208" y="339162"/>
            <a:ext cx="9563581" cy="823070"/>
          </a:xfrm>
          <a:noFill/>
        </p:spPr>
        <p:txBody>
          <a:bodyPr lIns="0">
            <a:normAutofit/>
          </a:bodyPr>
          <a:lstStyle>
            <a:lvl1pPr>
              <a:defRPr sz="4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23465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6030" y="747000"/>
            <a:ext cx="10519940" cy="5364000"/>
          </a:xfr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2562267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6640" y="0"/>
            <a:ext cx="113704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365125"/>
            <a:ext cx="7634288" cy="1325563"/>
          </a:xfrm>
        </p:spPr>
        <p:txBody>
          <a:bodyPr>
            <a:normAutofit/>
          </a:bodyPr>
          <a:lstStyle>
            <a:lvl1pPr>
              <a:defRPr sz="6000" b="1">
                <a:solidFill>
                  <a:schemeClr val="bg1"/>
                </a:solidFill>
                <a:latin typeface="+mj-lt"/>
              </a:defRPr>
            </a:lvl1pPr>
          </a:lstStyle>
          <a:p>
            <a:r>
              <a:rPr lang="en-US" dirty="0"/>
              <a:t>Section Header</a:t>
            </a:r>
          </a:p>
        </p:txBody>
      </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530361" y="4719574"/>
            <a:ext cx="2489200" cy="3124200"/>
          </a:xfrm>
        </p:spPr>
        <p:txBody>
          <a:bodyPr tIns="0" bIns="0" anchor="b">
            <a:noAutofit/>
          </a:bodyPr>
          <a:lstStyle>
            <a:lvl1pPr marL="0" indent="0" algn="r">
              <a:buNone/>
              <a:defRPr sz="30000">
                <a:solidFill>
                  <a:schemeClr val="bg1">
                    <a:alpha val="20000"/>
                  </a:schemeClr>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294804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5831840" y="0"/>
            <a:ext cx="552195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771525"/>
            <a:ext cx="4699000" cy="1694180"/>
          </a:xfrm>
        </p:spPr>
        <p:txBody>
          <a:bodyPr lIns="0" anchor="t">
            <a:noAutofit/>
          </a:bodyPr>
          <a:lstStyle>
            <a:lvl1pPr>
              <a:defRPr sz="6600" b="1">
                <a:solidFill>
                  <a:schemeClr val="tx2"/>
                </a:solidFill>
                <a:latin typeface="+mj-lt"/>
              </a:defRPr>
            </a:lvl1pPr>
          </a:lstStyle>
          <a:p>
            <a:r>
              <a:rPr lang="en-US" dirty="0"/>
              <a:t>Section </a:t>
            </a:r>
            <a:br>
              <a:rPr lang="en-US" dirty="0"/>
            </a:br>
            <a:r>
              <a:rPr lang="en-US" dirty="0"/>
              <a:t>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p:spPr>
        <p:txBody>
          <a:bodyPr bIns="0" anchor="b">
            <a:noAutofit/>
          </a:bodyPr>
          <a:lstStyle>
            <a:lvl1pPr marL="0" indent="0" algn="r">
              <a:buNone/>
              <a:defRPr sz="25000">
                <a:solidFill>
                  <a:schemeClr val="bg1">
                    <a:alpha val="20000"/>
                  </a:schemeClr>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 y="0"/>
            <a:ext cx="705612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771525"/>
            <a:ext cx="5257800" cy="1694180"/>
          </a:xfrm>
        </p:spPr>
        <p:txBody>
          <a:bodyPr lIns="0" anchor="t">
            <a:normAutofit/>
          </a:bodyPr>
          <a:lstStyle>
            <a:lvl1pPr>
              <a:defRPr sz="60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88BD7D8D-4534-4674-90CD-5444E7502E2A}"/>
              </a:ext>
            </a:extLst>
          </p:cNvPr>
          <p:cNvSpPr>
            <a:spLocks noGrp="1"/>
          </p:cNvSpPr>
          <p:nvPr>
            <p:ph type="body" sz="quarter" idx="10" hasCustomPrompt="1"/>
          </p:nvPr>
        </p:nvSpPr>
        <p:spPr>
          <a:xfrm>
            <a:off x="9502636" y="4463007"/>
            <a:ext cx="2489200" cy="3124198"/>
          </a:xfrm>
        </p:spPr>
        <p:txBody>
          <a:bodyPr bIns="0" anchor="b">
            <a:noAutofit/>
          </a:bodyPr>
          <a:lstStyle>
            <a:lvl1pPr marL="0" indent="0" algn="r">
              <a:buNone/>
              <a:defRPr sz="25000">
                <a:solidFill>
                  <a:schemeClr val="bg1">
                    <a:lumMod val="85000"/>
                    <a:alpha val="20000"/>
                  </a:schemeClr>
                </a:solidFill>
                <a:latin typeface="+mj-lt"/>
                <a:cs typeface="Arial" panose="020B0604020202020204" pitchFamily="34" charset="0"/>
              </a:defRPr>
            </a:lvl1pPr>
          </a:lstStyle>
          <a:p>
            <a:pPr lvl="0"/>
            <a:r>
              <a:rPr lang="en-US" dirty="0"/>
              <a:t>#</a:t>
            </a:r>
          </a:p>
        </p:txBody>
      </p:sp>
    </p:spTree>
    <p:extLst>
      <p:ext uri="{BB962C8B-B14F-4D97-AF65-F5344CB8AC3E}">
        <p14:creationId xmlns:p14="http://schemas.microsoft.com/office/powerpoint/2010/main" val="4249687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bg1"/>
        </a:solidFill>
        <a:effectLst/>
      </p:bgPr>
    </p:bg>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FC75DEA4-0A76-480D-A95E-49B8E0DD9749}"/>
              </a:ext>
            </a:extLst>
          </p:cNvPr>
          <p:cNvSpPr>
            <a:spLocks noGrp="1"/>
          </p:cNvSpPr>
          <p:nvPr>
            <p:ph type="body" sz="quarter" idx="10" hasCustomPrompt="1"/>
          </p:nvPr>
        </p:nvSpPr>
        <p:spPr>
          <a:xfrm>
            <a:off x="7335647" y="3145492"/>
            <a:ext cx="2489200" cy="3124198"/>
          </a:xfrm>
        </p:spPr>
        <p:txBody>
          <a:bodyPr bIns="0" anchor="b">
            <a:noAutofit/>
          </a:bodyPr>
          <a:lstStyle>
            <a:lvl1pPr marL="0" indent="0" algn="l">
              <a:buNone/>
              <a:defRPr sz="25000">
                <a:solidFill>
                  <a:srgbClr val="5DAAB0">
                    <a:alpha val="20000"/>
                  </a:srgbClr>
                </a:solidFill>
                <a:latin typeface="+mj-lt"/>
                <a:cs typeface="Arial" panose="020B0604020202020204" pitchFamily="34" charset="0"/>
              </a:defRPr>
            </a:lvl1pPr>
          </a:lstStyle>
          <a:p>
            <a:pPr lvl="0"/>
            <a:r>
              <a:rPr lang="en-US" dirty="0"/>
              <a:t>#</a:t>
            </a:r>
          </a:p>
        </p:txBody>
      </p:sp>
      <p:sp>
        <p:nvSpPr>
          <p:cNvPr id="16" name="Rectangle 15">
            <a:extLst>
              <a:ext uri="{FF2B5EF4-FFF2-40B4-BE49-F238E27FC236}">
                <a16:creationId xmlns:a16="http://schemas.microsoft.com/office/drawing/2014/main" id="{E0729B41-53A1-4BDC-BF75-A9E553C70D89}"/>
              </a:ext>
            </a:extLst>
          </p:cNvPr>
          <p:cNvSpPr/>
          <p:nvPr userDrawn="1"/>
        </p:nvSpPr>
        <p:spPr>
          <a:xfrm>
            <a:off x="0" y="1394370"/>
            <a:ext cx="7056121" cy="4069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60" y="1934210"/>
            <a:ext cx="5273040" cy="1694180"/>
          </a:xfrm>
        </p:spPr>
        <p:txBody>
          <a:bodyPr lIns="0" anchor="t">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1793532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6640" y="1"/>
            <a:ext cx="12208639" cy="490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59" y="2691447"/>
            <a:ext cx="6272321" cy="1694180"/>
          </a:xfrm>
        </p:spPr>
        <p:txBody>
          <a:bodyPr lIns="0" anchor="b">
            <a:noAutofit/>
          </a:bodyPr>
          <a:lstStyle>
            <a:lvl1pPr algn="l">
              <a:defRPr sz="6600" b="1">
                <a:solidFill>
                  <a:schemeClr val="bg1"/>
                </a:solidFill>
                <a:latin typeface="+mj-lt"/>
              </a:defRPr>
            </a:lvl1pPr>
          </a:lstStyle>
          <a:p>
            <a:r>
              <a:rPr lang="en-US" dirty="0"/>
              <a:t>Section Header</a:t>
            </a:r>
          </a:p>
        </p:txBody>
      </p:sp>
      <p:sp>
        <p:nvSpPr>
          <p:cNvPr id="19" name="Text Placeholder 3">
            <a:extLst>
              <a:ext uri="{FF2B5EF4-FFF2-40B4-BE49-F238E27FC236}">
                <a16:creationId xmlns:a16="http://schemas.microsoft.com/office/drawing/2014/main" id="{7A110188-91CF-42CE-9B0F-643DB15F9D8E}"/>
              </a:ext>
            </a:extLst>
          </p:cNvPr>
          <p:cNvSpPr>
            <a:spLocks noGrp="1"/>
          </p:cNvSpPr>
          <p:nvPr>
            <p:ph type="body" sz="quarter" idx="10" hasCustomPrompt="1"/>
          </p:nvPr>
        </p:nvSpPr>
        <p:spPr>
          <a:xfrm>
            <a:off x="7591826" y="2613057"/>
            <a:ext cx="2489200" cy="3124198"/>
          </a:xfrm>
        </p:spPr>
        <p:txBody>
          <a:bodyPr bIns="0" anchor="b">
            <a:noAutofit/>
          </a:bodyPr>
          <a:lstStyle>
            <a:lvl1pPr marL="0" indent="0" algn="l">
              <a:buNone/>
              <a:defRPr sz="25000">
                <a:solidFill>
                  <a:srgbClr val="3B7579"/>
                </a:solidFill>
                <a:latin typeface="+mj-lt"/>
                <a:cs typeface="Arial" panose="020B0604020202020204" pitchFamily="34" charset="0"/>
              </a:defRPr>
            </a:lvl1pPr>
          </a:lstStyle>
          <a:p>
            <a:pPr lvl="0"/>
            <a:r>
              <a:rPr lang="en-US" dirty="0"/>
              <a:t>#</a:t>
            </a:r>
          </a:p>
        </p:txBody>
      </p:sp>
    </p:spTree>
    <p:extLst>
      <p:ext uri="{BB962C8B-B14F-4D97-AF65-F5344CB8AC3E}">
        <p14:creationId xmlns:p14="http://schemas.microsoft.com/office/powerpoint/2010/main" val="3763052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chemeClr val="accent2">
              <a:alpha val="99000"/>
            </a:schemeClr>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mn-lt"/>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6687422" y="1038724"/>
            <a:ext cx="804759" cy="804759"/>
          </a:xfrm>
          <a:prstGeom prst="ellipse">
            <a:avLst/>
          </a:prstGeom>
          <a:solidFill>
            <a:schemeClr val="bg1"/>
          </a:solidFill>
          <a:ln w="38100">
            <a:solidFill>
              <a:schemeClr val="bg1"/>
            </a:solidFill>
          </a:ln>
        </p:spPr>
        <p:txBody>
          <a:bodyPr>
            <a:normAutofit/>
          </a:bodyPr>
          <a:lstStyle>
            <a:lvl1pPr>
              <a:defRPr sz="800">
                <a:latin typeface="+mn-lt"/>
              </a:defRPr>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6687422" y="2330235"/>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6687422" y="3621746"/>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6687422" y="4913257"/>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278528"/>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38368498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278528"/>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15" name="Picture Placeholder 5">
            <a:extLst>
              <a:ext uri="{FF2B5EF4-FFF2-40B4-BE49-F238E27FC236}">
                <a16:creationId xmlns:a16="http://schemas.microsoft.com/office/drawing/2014/main" id="{EADDC907-00BA-437D-8631-DCDAA19616AC}"/>
              </a:ext>
            </a:extLst>
          </p:cNvPr>
          <p:cNvSpPr>
            <a:spLocks noGrp="1"/>
          </p:cNvSpPr>
          <p:nvPr>
            <p:ph type="pic" sz="quarter" idx="13"/>
          </p:nvPr>
        </p:nvSpPr>
        <p:spPr>
          <a:xfrm>
            <a:off x="6790155" y="1042384"/>
            <a:ext cx="804759" cy="804759"/>
          </a:xfrm>
          <a:prstGeom prst="ellipse">
            <a:avLst/>
          </a:prstGeom>
          <a:solidFill>
            <a:schemeClr val="bg1"/>
          </a:solidFill>
          <a:ln w="19050">
            <a:solidFill>
              <a:srgbClr val="1F1F26"/>
            </a:solidFill>
          </a:ln>
        </p:spPr>
        <p:txBody>
          <a:bodyPr>
            <a:normAutofit/>
          </a:bodyPr>
          <a:lstStyle>
            <a:lvl1pPr>
              <a:defRPr sz="800"/>
            </a:lvl1pPr>
          </a:lstStyle>
          <a:p>
            <a:r>
              <a:rPr lang="en-US" noProof="0"/>
              <a:t>Click icon to add picture</a:t>
            </a:r>
            <a:endParaRPr lang="en-US" noProof="0" dirty="0"/>
          </a:p>
        </p:txBody>
      </p:sp>
      <p:sp>
        <p:nvSpPr>
          <p:cNvPr id="21" name="Picture Placeholder 5">
            <a:extLst>
              <a:ext uri="{FF2B5EF4-FFF2-40B4-BE49-F238E27FC236}">
                <a16:creationId xmlns:a16="http://schemas.microsoft.com/office/drawing/2014/main" id="{44A0EDB5-B80A-4225-9741-99690ADBCE8D}"/>
              </a:ext>
            </a:extLst>
          </p:cNvPr>
          <p:cNvSpPr>
            <a:spLocks noGrp="1"/>
          </p:cNvSpPr>
          <p:nvPr>
            <p:ph type="pic" sz="quarter" idx="14"/>
          </p:nvPr>
        </p:nvSpPr>
        <p:spPr>
          <a:xfrm>
            <a:off x="6790155" y="2331743"/>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a:extLst>
              <a:ext uri="{FF2B5EF4-FFF2-40B4-BE49-F238E27FC236}">
                <a16:creationId xmlns:a16="http://schemas.microsoft.com/office/drawing/2014/main" id="{E5C18081-A6EE-421D-96AC-0A7FA46F744A}"/>
              </a:ext>
            </a:extLst>
          </p:cNvPr>
          <p:cNvSpPr>
            <a:spLocks noGrp="1"/>
          </p:cNvSpPr>
          <p:nvPr>
            <p:ph type="pic" sz="quarter" idx="15"/>
          </p:nvPr>
        </p:nvSpPr>
        <p:spPr>
          <a:xfrm>
            <a:off x="6790155" y="3621102"/>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a:extLst>
              <a:ext uri="{FF2B5EF4-FFF2-40B4-BE49-F238E27FC236}">
                <a16:creationId xmlns:a16="http://schemas.microsoft.com/office/drawing/2014/main" id="{1D21CB0A-3210-4B51-85A0-5111AEBA214F}"/>
              </a:ext>
            </a:extLst>
          </p:cNvPr>
          <p:cNvSpPr>
            <a:spLocks noGrp="1"/>
          </p:cNvSpPr>
          <p:nvPr>
            <p:ph type="pic" sz="quarter" idx="16"/>
          </p:nvPr>
        </p:nvSpPr>
        <p:spPr>
          <a:xfrm>
            <a:off x="6790155" y="4910461"/>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78736"/>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1666759"/>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396160"/>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0" name="Picture Placeholder 4">
            <a:extLst>
              <a:ext uri="{FF2B5EF4-FFF2-40B4-BE49-F238E27FC236}">
                <a16:creationId xmlns:a16="http://schemas.microsoft.com/office/drawing/2014/main" id="{99E7C9A1-D1C2-4923-B0AE-127044646A05}"/>
              </a:ext>
            </a:extLst>
          </p:cNvPr>
          <p:cNvSpPr>
            <a:spLocks noGrp="1"/>
          </p:cNvSpPr>
          <p:nvPr>
            <p:ph type="pic" sz="quarter" idx="10"/>
          </p:nvPr>
        </p:nvSpPr>
        <p:spPr>
          <a:xfrm>
            <a:off x="8866207" y="0"/>
            <a:ext cx="3325792" cy="6858000"/>
          </a:xfr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34DECF-152F-4E39-AD49-1ADCE9F759DB}"/>
              </a:ext>
            </a:extLst>
          </p:cNvPr>
          <p:cNvSpPr>
            <a:spLocks noGrp="1"/>
          </p:cNvSpPr>
          <p:nvPr>
            <p:ph type="pic" sz="quarter" idx="21"/>
          </p:nvPr>
        </p:nvSpPr>
        <p:spPr>
          <a:xfrm>
            <a:off x="841375" y="3097232"/>
            <a:ext cx="4008120" cy="2742196"/>
          </a:xfrm>
        </p:spPr>
        <p:txBody>
          <a:bodyPr>
            <a:normAutofit/>
          </a:bodyPr>
          <a:lstStyle>
            <a:lvl1pPr>
              <a:defRPr sz="1200"/>
            </a:lvl1pPr>
          </a:lstStyle>
          <a:p>
            <a:r>
              <a:rPr lang="en-US" noProof="0"/>
              <a:t>Click icon to add picture</a:t>
            </a:r>
            <a:endParaRPr lang="en-US" noProof="0" dirty="0"/>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normAutofit/>
          </a:bodyPr>
          <a:lstStyle>
            <a:lvl1pPr>
              <a:defRPr sz="4000" b="1">
                <a:latin typeface="+mj-lt"/>
              </a:defRPr>
            </a:lvl1pPr>
          </a:lstStyle>
          <a:p>
            <a:r>
              <a:rPr lang="en-US" noProof="0"/>
              <a:t>Click to Add </a:t>
            </a:r>
            <a:br>
              <a:rPr lang="en-US" noProof="0"/>
            </a:br>
            <a:r>
              <a:rPr lang="en-US" noProof="0"/>
              <a:t>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375081"/>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a:extLst>
              <a:ext uri="{FF2B5EF4-FFF2-40B4-BE49-F238E27FC236}">
                <a16:creationId xmlns:a16="http://schemas.microsoft.com/office/drawing/2014/main" id="{EADDC907-00BA-437D-8631-DCDAA19616AC}"/>
              </a:ext>
            </a:extLst>
          </p:cNvPr>
          <p:cNvSpPr>
            <a:spLocks noGrp="1"/>
          </p:cNvSpPr>
          <p:nvPr>
            <p:ph type="pic" sz="quarter" idx="13"/>
          </p:nvPr>
        </p:nvSpPr>
        <p:spPr>
          <a:xfrm>
            <a:off x="6790155" y="1042384"/>
            <a:ext cx="804759" cy="804759"/>
          </a:xfrm>
          <a:prstGeom prst="ellipse">
            <a:avLst/>
          </a:prstGeom>
          <a:solidFill>
            <a:schemeClr val="accent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a:extLst>
              <a:ext uri="{FF2B5EF4-FFF2-40B4-BE49-F238E27FC236}">
                <a16:creationId xmlns:a16="http://schemas.microsoft.com/office/drawing/2014/main" id="{44A0EDB5-B80A-4225-9741-99690ADBCE8D}"/>
              </a:ext>
            </a:extLst>
          </p:cNvPr>
          <p:cNvSpPr>
            <a:spLocks noGrp="1"/>
          </p:cNvSpPr>
          <p:nvPr>
            <p:ph type="pic" sz="quarter" idx="14"/>
          </p:nvPr>
        </p:nvSpPr>
        <p:spPr>
          <a:xfrm>
            <a:off x="6790155" y="2331743"/>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a:extLst>
              <a:ext uri="{FF2B5EF4-FFF2-40B4-BE49-F238E27FC236}">
                <a16:creationId xmlns:a16="http://schemas.microsoft.com/office/drawing/2014/main" id="{E5C18081-A6EE-421D-96AC-0A7FA46F744A}"/>
              </a:ext>
            </a:extLst>
          </p:cNvPr>
          <p:cNvSpPr>
            <a:spLocks noGrp="1"/>
          </p:cNvSpPr>
          <p:nvPr>
            <p:ph type="pic" sz="quarter" idx="15"/>
          </p:nvPr>
        </p:nvSpPr>
        <p:spPr>
          <a:xfrm>
            <a:off x="6790155" y="3621102"/>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a:extLst>
              <a:ext uri="{FF2B5EF4-FFF2-40B4-BE49-F238E27FC236}">
                <a16:creationId xmlns:a16="http://schemas.microsoft.com/office/drawing/2014/main" id="{1D21CB0A-3210-4B51-85A0-5111AEBA214F}"/>
              </a:ext>
            </a:extLst>
          </p:cNvPr>
          <p:cNvSpPr>
            <a:spLocks noGrp="1"/>
          </p:cNvSpPr>
          <p:nvPr>
            <p:ph type="pic" sz="quarter" idx="16"/>
          </p:nvPr>
        </p:nvSpPr>
        <p:spPr>
          <a:xfrm>
            <a:off x="6790155" y="4910461"/>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atin typeface="+mj-lt"/>
              </a:defRPr>
            </a:lvl1pPr>
          </a:lstStyle>
          <a:p>
            <a:r>
              <a:rPr lang="en-US" noProof="0"/>
              <a:t>Click to Add Slide Title Here</a:t>
            </a:r>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1463303" y="2677210"/>
            <a:ext cx="804759" cy="804759"/>
          </a:xfrm>
          <a:prstGeom prst="ellipse">
            <a:avLst/>
          </a:prstGeom>
          <a:solidFill>
            <a:schemeClr val="bg1"/>
          </a:solidFill>
          <a:ln w="19050">
            <a:solidFill>
              <a:srgbClr val="1F1F26"/>
            </a:solidFill>
          </a:ln>
        </p:spPr>
        <p:txBody>
          <a:bodyPr>
            <a:normAutofit/>
          </a:bodyPr>
          <a:lstStyle>
            <a:lvl1pPr>
              <a:defRPr sz="800"/>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4310608"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7157913"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10005218"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1337302"/>
            <a:ext cx="10685257" cy="541483"/>
          </a:xfrm>
        </p:spPr>
        <p:txBody>
          <a:bodyPr lIns="0">
            <a:noAutofit/>
          </a:bodyPr>
          <a:lstStyle>
            <a:lvl1pPr marL="0" indent="0" algn="ctr">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1039330"/>
            <a:ext cx="10854914" cy="804759"/>
          </a:xfrm>
        </p:spPr>
        <p:txBody>
          <a:bodyPr lIns="0" anchor="b">
            <a:normAutofit/>
          </a:bodyPr>
          <a:lstStyle>
            <a:lvl1pPr algn="ctr">
              <a:defRPr sz="4000" b="1">
                <a:latin typeface="+mj-lt"/>
              </a:defRPr>
            </a:lvl1pPr>
          </a:lstStyle>
          <a:p>
            <a:r>
              <a:rPr lang="en-US" noProof="0"/>
              <a:t>Click to Add Slide Title Here</a:t>
            </a:r>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1341120" y="3235748"/>
            <a:ext cx="1049126" cy="1049124"/>
          </a:xfrm>
          <a:prstGeom prst="ellipse">
            <a:avLst/>
          </a:prstGeom>
          <a:solidFill>
            <a:schemeClr val="accent1"/>
          </a:solidFill>
          <a:ln w="19050">
            <a:noFill/>
          </a:ln>
        </p:spPr>
        <p:txBody>
          <a:bodyPr>
            <a:normAutofit/>
          </a:bodyPr>
          <a:lstStyle>
            <a:lvl1pPr>
              <a:defRPr sz="800">
                <a:latin typeface="+mn-lt"/>
              </a:defRPr>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4188425"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7035730"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9883035"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2018022"/>
            <a:ext cx="10685257" cy="541483"/>
          </a:xfrm>
        </p:spPr>
        <p:txBody>
          <a:bodyPr lIns="0">
            <a:noAutofit/>
          </a:bodyPr>
          <a:lstStyle>
            <a:lvl1pPr marL="0" indent="0" algn="ctr">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mn-lt"/>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n-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15261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6687422" y="1038724"/>
            <a:ext cx="804759" cy="804759"/>
          </a:xfrm>
          <a:prstGeom prst="ellipse">
            <a:avLst/>
          </a:prstGeom>
          <a:solidFill>
            <a:schemeClr val="bg1"/>
          </a:solidFill>
          <a:ln w="38100">
            <a:solidFill>
              <a:schemeClr val="bg1"/>
            </a:solidFill>
          </a:ln>
        </p:spPr>
        <p:txBody>
          <a:bodyPr>
            <a:normAutofit/>
          </a:bodyPr>
          <a:lstStyle>
            <a:lvl1pPr>
              <a:defRPr sz="800">
                <a:latin typeface="+mn-lt"/>
              </a:defRPr>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6687422" y="2330235"/>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6687422" y="3621746"/>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6687422" y="4913257"/>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841682" y="971950"/>
            <a:ext cx="3537030" cy="2036100"/>
          </a:xfrm>
        </p:spPr>
        <p:txBody>
          <a:bodyPr lIns="0"/>
          <a:lstStyle>
            <a:lvl1pPr>
              <a:defRPr>
                <a:solidFill>
                  <a:srgbClr val="5DAAB0"/>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6076930" y="729827"/>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8970602" y="729827"/>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6076930" y="3646649"/>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8970602" y="3646649"/>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5642770"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5642770"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544956"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544956"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5642770"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5642770"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8544956"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8544956"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6" name="Shape 62">
            <a:extLst>
              <a:ext uri="{FF2B5EF4-FFF2-40B4-BE49-F238E27FC236}">
                <a16:creationId xmlns:a16="http://schemas.microsoft.com/office/drawing/2014/main" id="{E2A7A773-8673-42D6-B565-4013CBE76BBD}"/>
              </a:ext>
            </a:extLst>
          </p:cNvPr>
          <p:cNvSpPr/>
          <p:nvPr userDrawn="1"/>
        </p:nvSpPr>
        <p:spPr>
          <a:xfrm rot="16200000" flipV="1">
            <a:off x="965155" y="-18490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687764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8D18BE-27C3-4048-91A7-DD0F0F8D0861}"/>
              </a:ext>
            </a:extLst>
          </p:cNvPr>
          <p:cNvSpPr/>
          <p:nvPr userDrawn="1"/>
        </p:nvSpPr>
        <p:spPr>
          <a:xfrm>
            <a:off x="4190264" y="2280735"/>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2106887" y="616350"/>
            <a:ext cx="7978227" cy="1062602"/>
          </a:xfrm>
        </p:spPr>
        <p:txBody>
          <a:bodyPr lIns="0"/>
          <a:lstStyle>
            <a:lvl1pPr algn="ctr">
              <a:defRPr>
                <a:solidFill>
                  <a:schemeClr val="tx2"/>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4306007" y="2385012"/>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6273705" y="2385012"/>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4306007" y="4352707"/>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6273705" y="4352707"/>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1504731" y="3168715"/>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1504731" y="2764389"/>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241403" y="3168715"/>
            <a:ext cx="2517605" cy="484146"/>
          </a:xfrm>
        </p:spPr>
        <p:txBody>
          <a:bodyPr lIns="0">
            <a:noAutofit/>
          </a:bodyPr>
          <a:lstStyle>
            <a:lvl1pPr marL="0" indent="0" algn="l">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241403" y="2764389"/>
            <a:ext cx="2517605" cy="382749"/>
          </a:xfrm>
        </p:spPr>
        <p:txBody>
          <a:bodyPr lIns="0" anchor="b">
            <a:noAutofit/>
          </a:bodyPr>
          <a:lstStyle>
            <a:lvl1pPr marL="0" indent="0" algn="l">
              <a:buNone/>
              <a:defRPr sz="1600" b="1">
                <a:latin typeface="+mn-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p:ph type="body" sz="quarter" idx="19"/>
          </p:nvPr>
        </p:nvSpPr>
        <p:spPr>
          <a:xfrm>
            <a:off x="1504731" y="5167572"/>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p:ph type="body" sz="quarter" idx="20" hasCustomPrompt="1"/>
          </p:nvPr>
        </p:nvSpPr>
        <p:spPr>
          <a:xfrm>
            <a:off x="1504731" y="4763246"/>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p:ph type="body" sz="quarter" idx="21"/>
          </p:nvPr>
        </p:nvSpPr>
        <p:spPr>
          <a:xfrm>
            <a:off x="8241403" y="5167572"/>
            <a:ext cx="2517605" cy="484146"/>
          </a:xfrm>
        </p:spPr>
        <p:txBody>
          <a:bodyPr lIns="0">
            <a:noAutofit/>
          </a:bodyPr>
          <a:lstStyle>
            <a:lvl1pPr marL="0" indent="0" algn="l">
              <a:buNone/>
              <a:defRPr sz="1400">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p:ph type="body" sz="quarter" idx="22" hasCustomPrompt="1"/>
          </p:nvPr>
        </p:nvSpPr>
        <p:spPr>
          <a:xfrm>
            <a:off x="8241403" y="4763246"/>
            <a:ext cx="2517605" cy="382749"/>
          </a:xfrm>
        </p:spPr>
        <p:txBody>
          <a:bodyPr lIns="0" anchor="b">
            <a:noAutofit/>
          </a:bodyPr>
          <a:lstStyle>
            <a:lvl1pPr marL="0" indent="0" algn="l">
              <a:buNone/>
              <a:defRPr sz="1600" b="1">
                <a:latin typeface="+mn-lt"/>
                <a:cs typeface="Arial" panose="020B0604020202020204" pitchFamily="34" charset="0"/>
              </a:defRPr>
            </a:lvl1pPr>
          </a:lstStyle>
          <a:p>
            <a:pPr lvl="0"/>
            <a:r>
              <a:rPr lang="en-US" dirty="0"/>
              <a:t>ADD NAME HERE</a:t>
            </a:r>
          </a:p>
        </p:txBody>
      </p:sp>
      <p:sp>
        <p:nvSpPr>
          <p:cNvPr id="17" name="Oval 16">
            <a:extLst>
              <a:ext uri="{FF2B5EF4-FFF2-40B4-BE49-F238E27FC236}">
                <a16:creationId xmlns:a16="http://schemas.microsoft.com/office/drawing/2014/main" id="{EC623159-5A5F-49ED-8FE8-D17FB82C8BB9}"/>
              </a:ext>
            </a:extLst>
          </p:cNvPr>
          <p:cNvSpPr/>
          <p:nvPr userDrawn="1"/>
        </p:nvSpPr>
        <p:spPr>
          <a:xfrm>
            <a:off x="6157960" y="2280735"/>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Oval 17">
            <a:extLst>
              <a:ext uri="{FF2B5EF4-FFF2-40B4-BE49-F238E27FC236}">
                <a16:creationId xmlns:a16="http://schemas.microsoft.com/office/drawing/2014/main" id="{83F630FE-FEDE-4DCF-98BE-57FA329D971D}"/>
              </a:ext>
            </a:extLst>
          </p:cNvPr>
          <p:cNvSpPr/>
          <p:nvPr userDrawn="1"/>
        </p:nvSpPr>
        <p:spPr>
          <a:xfrm>
            <a:off x="4190264" y="4236857"/>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Oval 18">
            <a:extLst>
              <a:ext uri="{FF2B5EF4-FFF2-40B4-BE49-F238E27FC236}">
                <a16:creationId xmlns:a16="http://schemas.microsoft.com/office/drawing/2014/main" id="{5CEE0F46-6DA2-40B8-B7F9-015FA8D24163}"/>
              </a:ext>
            </a:extLst>
          </p:cNvPr>
          <p:cNvSpPr/>
          <p:nvPr userDrawn="1"/>
        </p:nvSpPr>
        <p:spPr>
          <a:xfrm>
            <a:off x="6157960" y="4236857"/>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3331175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atin typeface="+mj-lt"/>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atin typeface="+mj-lt"/>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atin typeface="+mj-lt"/>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2708475"/>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838200" y="3796498"/>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0" name="Shape 62">
            <a:extLst>
              <a:ext uri="{FF2B5EF4-FFF2-40B4-BE49-F238E27FC236}">
                <a16:creationId xmlns:a16="http://schemas.microsoft.com/office/drawing/2014/main" id="{171AB7B1-2963-43C8-84A5-2FCF188ACF42}"/>
              </a:ext>
            </a:extLst>
          </p:cNvPr>
          <p:cNvSpPr/>
          <p:nvPr userDrawn="1"/>
        </p:nvSpPr>
        <p:spPr>
          <a:xfrm rot="16200000" flipV="1">
            <a:off x="1094402" y="2525899"/>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Picture Placeholder 6">
            <a:extLst>
              <a:ext uri="{FF2B5EF4-FFF2-40B4-BE49-F238E27FC236}">
                <a16:creationId xmlns:a16="http://schemas.microsoft.com/office/drawing/2014/main" id="{DAA0C5BA-C2D3-4A68-8EDE-1831408789D6}"/>
              </a:ext>
            </a:extLst>
          </p:cNvPr>
          <p:cNvSpPr>
            <a:spLocks noGrp="1"/>
          </p:cNvSpPr>
          <p:nvPr>
            <p:ph type="pic" sz="quarter" idx="13"/>
          </p:nvPr>
        </p:nvSpPr>
        <p:spPr>
          <a:xfrm>
            <a:off x="0" y="0"/>
            <a:ext cx="12191999" cy="6858000"/>
          </a:xfrm>
          <a:custGeom>
            <a:avLst/>
            <a:gdLst>
              <a:gd name="connsiteX0" fmla="*/ 0 w 11933381"/>
              <a:gd name="connsiteY0" fmla="*/ 0 h 6858000"/>
              <a:gd name="connsiteX1" fmla="*/ 11933381 w 11933381"/>
              <a:gd name="connsiteY1" fmla="*/ 0 h 6858000"/>
              <a:gd name="connsiteX2" fmla="*/ 11933381 w 11933381"/>
              <a:gd name="connsiteY2" fmla="*/ 6858000 h 6858000"/>
              <a:gd name="connsiteX3" fmla="*/ 0 w 11933381"/>
              <a:gd name="connsiteY3" fmla="*/ 6858000 h 6858000"/>
              <a:gd name="connsiteX4" fmla="*/ 0 w 11933381"/>
              <a:gd name="connsiteY4" fmla="*/ 5854361 h 6858000"/>
              <a:gd name="connsiteX5" fmla="*/ 8109878 w 11933381"/>
              <a:gd name="connsiteY5" fmla="*/ 5854361 h 6858000"/>
              <a:gd name="connsiteX6" fmla="*/ 8109878 w 11933381"/>
              <a:gd name="connsiteY6" fmla="*/ 1949923 h 6858000"/>
              <a:gd name="connsiteX7" fmla="*/ 0 w 11933381"/>
              <a:gd name="connsiteY7" fmla="*/ 1949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381" h="6858000">
                <a:moveTo>
                  <a:pt x="0" y="0"/>
                </a:moveTo>
                <a:lnTo>
                  <a:pt x="11933381" y="0"/>
                </a:lnTo>
                <a:lnTo>
                  <a:pt x="11933381" y="6858000"/>
                </a:lnTo>
                <a:lnTo>
                  <a:pt x="0" y="6858000"/>
                </a:lnTo>
                <a:lnTo>
                  <a:pt x="0" y="5854361"/>
                </a:lnTo>
                <a:lnTo>
                  <a:pt x="8109878" y="5854361"/>
                </a:lnTo>
                <a:lnTo>
                  <a:pt x="8109878" y="1949923"/>
                </a:lnTo>
                <a:lnTo>
                  <a:pt x="0" y="1949923"/>
                </a:lnTo>
                <a:close/>
              </a:path>
            </a:pathLst>
          </a:custGeom>
          <a:solidFill>
            <a:schemeClr val="bg1"/>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132737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9" name="Shape 62">
            <a:extLst>
              <a:ext uri="{FF2B5EF4-FFF2-40B4-BE49-F238E27FC236}">
                <a16:creationId xmlns:a16="http://schemas.microsoft.com/office/drawing/2014/main" id="{77A2F74A-3B1A-417B-8998-62F0E7EF0E74}"/>
              </a:ext>
            </a:extLst>
          </p:cNvPr>
          <p:cNvSpPr/>
          <p:nvPr userDrawn="1"/>
        </p:nvSpPr>
        <p:spPr>
          <a:xfrm rot="16200000" flipV="1">
            <a:off x="965155" y="-70306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98755"/>
            <a:ext cx="3856038" cy="4235450"/>
          </a:xfrm>
          <a:solidFill>
            <a:schemeClr val="bg1">
              <a:lumMod val="95000"/>
            </a:schemeClr>
          </a:solidFill>
        </p:spPr>
        <p:txBody>
          <a:bodyPr/>
          <a:lstStyle/>
          <a:p>
            <a:r>
              <a:rPr lang="en-US"/>
              <a:t>Click icon to add picture</a:t>
            </a:r>
            <a:endParaRPr lang="en-US" dirty="0"/>
          </a:p>
        </p:txBody>
      </p:sp>
      <p:sp>
        <p:nvSpPr>
          <p:cNvPr id="4" name="Picture Placeholder 4">
            <a:extLst>
              <a:ext uri="{FF2B5EF4-FFF2-40B4-BE49-F238E27FC236}">
                <a16:creationId xmlns:a16="http://schemas.microsoft.com/office/drawing/2014/main" id="{D653D0B5-B695-4544-91E9-B8223EA713FF}"/>
              </a:ext>
            </a:extLst>
          </p:cNvPr>
          <p:cNvSpPr>
            <a:spLocks noGrp="1"/>
          </p:cNvSpPr>
          <p:nvPr>
            <p:ph type="pic" sz="quarter" idx="11"/>
          </p:nvPr>
        </p:nvSpPr>
        <p:spPr>
          <a:xfrm>
            <a:off x="4312285" y="198755"/>
            <a:ext cx="7651115" cy="4235450"/>
          </a:xfrm>
          <a:solidFill>
            <a:schemeClr val="bg1">
              <a:lumMod val="95000"/>
            </a:schemeClr>
          </a:solidFill>
        </p:spPr>
        <p:txBody>
          <a:bodyPr/>
          <a:lstStyle/>
          <a:p>
            <a:r>
              <a:rPr lang="en-US"/>
              <a:t>Click icon to add picture</a:t>
            </a:r>
            <a:endParaRPr lang="en-US" dirty="0"/>
          </a:p>
        </p:txBody>
      </p:sp>
      <p:sp>
        <p:nvSpPr>
          <p:cNvPr id="5" name="Picture Placeholder 4">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648200"/>
            <a:ext cx="7651116" cy="2011679"/>
          </a:xfrm>
          <a:solidFill>
            <a:schemeClr val="bg1">
              <a:lumMod val="95000"/>
            </a:schemeClr>
          </a:solidFill>
        </p:spPr>
        <p:txBody>
          <a:bodyPr/>
          <a:lstStyle/>
          <a:p>
            <a:r>
              <a:rPr lang="en-US"/>
              <a:t>Click icon to add picture</a:t>
            </a:r>
            <a:endParaRPr lang="en-US" dirty="0"/>
          </a:p>
        </p:txBody>
      </p:sp>
      <p:sp>
        <p:nvSpPr>
          <p:cNvPr id="6" name="Picture Placeholder 4">
            <a:extLst>
              <a:ext uri="{FF2B5EF4-FFF2-40B4-BE49-F238E27FC236}">
                <a16:creationId xmlns:a16="http://schemas.microsoft.com/office/drawing/2014/main" id="{75694821-2A94-40B8-8AAD-3E3762AFD388}"/>
              </a:ext>
            </a:extLst>
          </p:cNvPr>
          <p:cNvSpPr>
            <a:spLocks noGrp="1"/>
          </p:cNvSpPr>
          <p:nvPr>
            <p:ph type="pic" sz="quarter" idx="13"/>
          </p:nvPr>
        </p:nvSpPr>
        <p:spPr>
          <a:xfrm>
            <a:off x="8122919" y="4648200"/>
            <a:ext cx="3855721" cy="201167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373C762-8092-4F49-BC46-91BCA0557F23}"/>
              </a:ext>
            </a:extLst>
          </p:cNvPr>
          <p:cNvSpPr>
            <a:spLocks noGrp="1"/>
          </p:cNvSpPr>
          <p:nvPr>
            <p:ph type="pic" sz="quarter" idx="10"/>
          </p:nvPr>
        </p:nvSpPr>
        <p:spPr>
          <a:xfrm>
            <a:off x="0"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2430682 h 6858000"/>
              <a:gd name="connsiteX3" fmla="*/ 3823504 w 12191999"/>
              <a:gd name="connsiteY3" fmla="*/ 2430682 h 6858000"/>
              <a:gd name="connsiteX4" fmla="*/ 3823504 w 12191999"/>
              <a:gd name="connsiteY4" fmla="*/ 6335120 h 6858000"/>
              <a:gd name="connsiteX5" fmla="*/ 12191999 w 12191999"/>
              <a:gd name="connsiteY5" fmla="*/ 633512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2430682"/>
                </a:lnTo>
                <a:lnTo>
                  <a:pt x="3823504" y="2430682"/>
                </a:lnTo>
                <a:lnTo>
                  <a:pt x="3823504" y="6335120"/>
                </a:lnTo>
                <a:lnTo>
                  <a:pt x="12191999" y="6335120"/>
                </a:lnTo>
                <a:lnTo>
                  <a:pt x="12191999" y="6858000"/>
                </a:lnTo>
                <a:lnTo>
                  <a:pt x="0" y="6858000"/>
                </a:lnTo>
                <a:close/>
              </a:path>
            </a:pathLst>
          </a:custGeom>
          <a:solidFill>
            <a:schemeClr val="bg1"/>
          </a:solidFill>
        </p:spPr>
        <p:txBody>
          <a:bodyPr wrap="square">
            <a:noAutofit/>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4403208" y="2870519"/>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4403209" y="3958542"/>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0" name="Shape 62">
            <a:extLst>
              <a:ext uri="{FF2B5EF4-FFF2-40B4-BE49-F238E27FC236}">
                <a16:creationId xmlns:a16="http://schemas.microsoft.com/office/drawing/2014/main" id="{171AB7B1-2963-43C8-84A5-2FCF188ACF42}"/>
              </a:ext>
            </a:extLst>
          </p:cNvPr>
          <p:cNvSpPr/>
          <p:nvPr userDrawn="1"/>
        </p:nvSpPr>
        <p:spPr>
          <a:xfrm rot="16200000" flipV="1">
            <a:off x="4788658" y="2817190"/>
            <a:ext cx="0" cy="1930310"/>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652B907-27B2-46E0-B157-E5617EF0413D}"/>
              </a:ext>
            </a:extLst>
          </p:cNvPr>
          <p:cNvSpPr>
            <a:spLocks noGrp="1"/>
          </p:cNvSpPr>
          <p:nvPr>
            <p:ph type="pic" sz="quarter" idx="10"/>
          </p:nvPr>
        </p:nvSpPr>
        <p:spPr>
          <a:xfrm>
            <a:off x="0" y="0"/>
            <a:ext cx="12191999" cy="6858000"/>
          </a:xfrm>
          <a:custGeom>
            <a:avLst/>
            <a:gdLst>
              <a:gd name="connsiteX0" fmla="*/ 0 w 12191999"/>
              <a:gd name="connsiteY0" fmla="*/ 0 h 6553196"/>
              <a:gd name="connsiteX1" fmla="*/ 12191999 w 12191999"/>
              <a:gd name="connsiteY1" fmla="*/ 0 h 6553196"/>
              <a:gd name="connsiteX2" fmla="*/ 12191999 w 12191999"/>
              <a:gd name="connsiteY2" fmla="*/ 6553196 h 6553196"/>
              <a:gd name="connsiteX3" fmla="*/ 9099630 w 12191999"/>
              <a:gd name="connsiteY3" fmla="*/ 6553196 h 6553196"/>
              <a:gd name="connsiteX4" fmla="*/ 9099630 w 12191999"/>
              <a:gd name="connsiteY4" fmla="*/ 2953562 h 6553196"/>
              <a:gd name="connsiteX5" fmla="*/ 731134 w 12191999"/>
              <a:gd name="connsiteY5" fmla="*/ 2953562 h 6553196"/>
              <a:gd name="connsiteX6" fmla="*/ 731134 w 12191999"/>
              <a:gd name="connsiteY6" fmla="*/ 6553196 h 6553196"/>
              <a:gd name="connsiteX7" fmla="*/ 0 w 12191999"/>
              <a:gd name="connsiteY7" fmla="*/ 6553196 h 655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553196">
                <a:moveTo>
                  <a:pt x="0" y="0"/>
                </a:moveTo>
                <a:lnTo>
                  <a:pt x="12191999" y="0"/>
                </a:lnTo>
                <a:lnTo>
                  <a:pt x="12191999" y="6553196"/>
                </a:lnTo>
                <a:lnTo>
                  <a:pt x="9099630" y="6553196"/>
                </a:lnTo>
                <a:lnTo>
                  <a:pt x="9099630" y="2953562"/>
                </a:lnTo>
                <a:lnTo>
                  <a:pt x="731134" y="2953562"/>
                </a:lnTo>
                <a:lnTo>
                  <a:pt x="731134" y="6553196"/>
                </a:lnTo>
                <a:lnTo>
                  <a:pt x="0" y="6553196"/>
                </a:lnTo>
                <a:close/>
              </a:path>
            </a:pathLst>
          </a:custGeom>
          <a:solidFill>
            <a:schemeClr val="bg1"/>
          </a:solidFill>
        </p:spPr>
        <p:txBody>
          <a:bodyPr wrap="square">
            <a:noAutofit/>
          </a:bodyPr>
          <a:lstStyle>
            <a:lvl1pPr>
              <a:defRPr>
                <a:latin typeface="+mn-lt"/>
              </a:defRPr>
            </a:lvl1pPr>
          </a:lstStyle>
          <a:p>
            <a:r>
              <a:rPr lang="en-US"/>
              <a:t>Click icon to add picture</a:t>
            </a:r>
            <a:endParaRPr lang="en-US" dirty="0"/>
          </a:p>
        </p:txBody>
      </p:sp>
      <p:sp>
        <p:nvSpPr>
          <p:cNvPr id="7" name="Title 1">
            <a:extLst>
              <a:ext uri="{FF2B5EF4-FFF2-40B4-BE49-F238E27FC236}">
                <a16:creationId xmlns:a16="http://schemas.microsoft.com/office/drawing/2014/main" id="{81AEE170-55AC-411A-B257-BD682DE716D0}"/>
              </a:ext>
            </a:extLst>
          </p:cNvPr>
          <p:cNvSpPr>
            <a:spLocks noGrp="1"/>
          </p:cNvSpPr>
          <p:nvPr>
            <p:ph type="title" hasCustomPrompt="1"/>
          </p:nvPr>
        </p:nvSpPr>
        <p:spPr>
          <a:xfrm>
            <a:off x="1220164" y="3379810"/>
            <a:ext cx="7252505" cy="891250"/>
          </a:xfrm>
        </p:spPr>
        <p:txBody>
          <a:bodyPr anchor="t">
            <a:noAutofit/>
          </a:bodyPr>
          <a:lstStyle>
            <a:lvl1pPr algn="l">
              <a:defRPr sz="5000" b="1">
                <a:solidFill>
                  <a:schemeClr val="bg1"/>
                </a:solidFill>
                <a:latin typeface="+mj-lt"/>
              </a:defRPr>
            </a:lvl1pPr>
          </a:lstStyle>
          <a:p>
            <a:r>
              <a:rPr lang="en-US" dirty="0"/>
              <a:t>CLICK TO ADD TITLE</a:t>
            </a:r>
          </a:p>
        </p:txBody>
      </p:sp>
      <p:sp>
        <p:nvSpPr>
          <p:cNvPr id="8" name="Text Placeholder 12">
            <a:extLst>
              <a:ext uri="{FF2B5EF4-FFF2-40B4-BE49-F238E27FC236}">
                <a16:creationId xmlns:a16="http://schemas.microsoft.com/office/drawing/2014/main" id="{92D701DC-3803-4D06-BFB3-A9F78E4022EF}"/>
              </a:ext>
            </a:extLst>
          </p:cNvPr>
          <p:cNvSpPr>
            <a:spLocks noGrp="1"/>
          </p:cNvSpPr>
          <p:nvPr>
            <p:ph type="body" sz="quarter" idx="14" hasCustomPrompt="1"/>
          </p:nvPr>
        </p:nvSpPr>
        <p:spPr>
          <a:xfrm>
            <a:off x="1220165" y="4467833"/>
            <a:ext cx="7252504"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9" name="Shape 62">
            <a:extLst>
              <a:ext uri="{FF2B5EF4-FFF2-40B4-BE49-F238E27FC236}">
                <a16:creationId xmlns:a16="http://schemas.microsoft.com/office/drawing/2014/main" id="{71FB5177-8D30-4482-99E2-8BFEB1D37D9E}"/>
              </a:ext>
            </a:extLst>
          </p:cNvPr>
          <p:cNvSpPr/>
          <p:nvPr userDrawn="1"/>
        </p:nvSpPr>
        <p:spPr>
          <a:xfrm rot="16200000" flipV="1">
            <a:off x="1285385" y="3006251"/>
            <a:ext cx="0" cy="2570770"/>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a:extLst>
              <a:ext uri="{FF2B5EF4-FFF2-40B4-BE49-F238E27FC236}">
                <a16:creationId xmlns:a16="http://schemas.microsoft.com/office/drawing/2014/main" id="{2683CBB0-468F-4DD2-853B-FBFFA91B662E}"/>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356412"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3778137" y="2225040"/>
            <a:ext cx="3557587" cy="3668025"/>
          </a:xfrm>
        </p:spPr>
        <p:txBody>
          <a:bodyPr/>
          <a:lstStyle>
            <a:lvl1pPr>
              <a:defRPr>
                <a:latin typeface="+mn-lt"/>
              </a:defRPr>
            </a:lvl1p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7559432"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7559432"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7559432"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7559432"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7559432"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a:extLst>
              <a:ext uri="{FF2B5EF4-FFF2-40B4-BE49-F238E27FC236}">
                <a16:creationId xmlns:a16="http://schemas.microsoft.com/office/drawing/2014/main" id="{2683CBB0-468F-4DD2-853B-FBFFA91B662E}"/>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E2F3CED5-D6C7-4A0B-B731-FDB78F4E3341}"/>
              </a:ext>
            </a:extLst>
          </p:cNvPr>
          <p:cNvSpPr/>
          <p:nvPr userDrawn="1"/>
        </p:nvSpPr>
        <p:spPr>
          <a:xfrm>
            <a:off x="3778137" y="0"/>
            <a:ext cx="3586162"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50430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5" r:id="rId2"/>
    <p:sldLayoutId id="2147483689" r:id="rId3"/>
    <p:sldLayoutId id="2147483684" r:id="rId4"/>
    <p:sldLayoutId id="2147483651" r:id="rId5"/>
    <p:sldLayoutId id="2147483685" r:id="rId6"/>
    <p:sldLayoutId id="2147483674" r:id="rId7"/>
    <p:sldLayoutId id="2147483690" r:id="rId8"/>
    <p:sldLayoutId id="2147483694" r:id="rId9"/>
    <p:sldLayoutId id="2147483693" r:id="rId10"/>
    <p:sldLayoutId id="2147483686" r:id="rId11"/>
    <p:sldLayoutId id="2147483703" r:id="rId12"/>
    <p:sldLayoutId id="2147483709" r:id="rId13"/>
    <p:sldLayoutId id="2147483710" r:id="rId14"/>
    <p:sldLayoutId id="2147483711" r:id="rId15"/>
    <p:sldLayoutId id="2147483712" r:id="rId16"/>
    <p:sldLayoutId id="2147483704" r:id="rId17"/>
    <p:sldLayoutId id="2147483702" r:id="rId18"/>
    <p:sldLayoutId id="2147483713" r:id="rId19"/>
    <p:sldLayoutId id="2147483714" r:id="rId20"/>
    <p:sldLayoutId id="2147483715" r:id="rId21"/>
    <p:sldLayoutId id="2147483695" r:id="rId22"/>
    <p:sldLayoutId id="2147483730" r:id="rId23"/>
    <p:sldLayoutId id="2147483698" r:id="rId24"/>
    <p:sldLayoutId id="2147483731" r:id="rId25"/>
    <p:sldLayoutId id="2147483699" r:id="rId26"/>
    <p:sldLayoutId id="2147483732" r:id="rId27"/>
    <p:sldLayoutId id="2147483700" r:id="rId28"/>
    <p:sldLayoutId id="2147483733" r:id="rId29"/>
    <p:sldLayoutId id="2147483701" r:id="rId30"/>
    <p:sldLayoutId id="2147483734" r:id="rId31"/>
    <p:sldLayoutId id="2147483696" r:id="rId32"/>
    <p:sldLayoutId id="2147483705" r:id="rId33"/>
    <p:sldLayoutId id="2147483706" r:id="rId34"/>
    <p:sldLayoutId id="2147483707" r:id="rId35"/>
    <p:sldLayoutId id="2147483708" r:id="rId36"/>
    <p:sldLayoutId id="2147483687" r:id="rId37"/>
    <p:sldLayoutId id="2147483660" r:id="rId38"/>
    <p:sldLayoutId id="2147483719" r:id="rId39"/>
    <p:sldLayoutId id="2147483720" r:id="rId40"/>
    <p:sldLayoutId id="2147483718" r:id="rId41"/>
    <p:sldLayoutId id="2147483721" r:id="rId42"/>
    <p:sldLayoutId id="2147483716" r:id="rId43"/>
    <p:sldLayoutId id="2147483722" r:id="rId44"/>
    <p:sldLayoutId id="2147483723" r:id="rId45"/>
    <p:sldLayoutId id="2147483725" r:id="rId46"/>
    <p:sldLayoutId id="2147483726" r:id="rId47"/>
    <p:sldLayoutId id="2147483675" r:id="rId48"/>
    <p:sldLayoutId id="2147483677" r:id="rId49"/>
    <p:sldLayoutId id="2147483729" r:id="rId50"/>
    <p:sldLayoutId id="2147483728" r:id="rId51"/>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udublin.ie/media/website/for-students/careers/docs/Assessment_centres_and_psychometric_tests_November_2020.pdf" TargetMode="External"/><Relationship Id="rId2" Type="http://schemas.openxmlformats.org/officeDocument/2006/relationships/hyperlink" Target="https://www.tudublin.ie/for-students/career-development-centre/students-and-graduates/getting-ready-for-interviews/assessment-centres/" TargetMode="External"/><Relationship Id="rId1" Type="http://schemas.openxmlformats.org/officeDocument/2006/relationships/slideLayout" Target="../slideLayouts/slideLayout32.xml"/><Relationship Id="rId5" Type="http://schemas.openxmlformats.org/officeDocument/2006/relationships/hyperlink" Target="https://www.prospects.ac.uk/careers-advice/interview-tips/assessment-centres" TargetMode="External"/><Relationship Id="rId4" Type="http://schemas.openxmlformats.org/officeDocument/2006/relationships/hyperlink" Target="https://gradireland.com/careers-advice/interviews-and-tests/assessment-centr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hyperlink" Target="https://gradireland.com/careers-advice/interviews-and-tests/assessment-centres" TargetMode="External"/><Relationship Id="rId18" Type="http://schemas.openxmlformats.org/officeDocument/2006/relationships/image" Target="../media/image16.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www.tudublin.ie/media/website/for-students/careers/docs/Assessment_centres_and_psychometric_tests_November_2020.pdf" TargetMode="External"/><Relationship Id="rId17" Type="http://schemas.openxmlformats.org/officeDocument/2006/relationships/image" Target="../media/image15.png"/><Relationship Id="rId2" Type="http://schemas.openxmlformats.org/officeDocument/2006/relationships/notesSlide" Target="../notesSlides/notesSlide5.xml"/><Relationship Id="rId16" Type="http://schemas.openxmlformats.org/officeDocument/2006/relationships/image" Target="../media/image14.svg"/><Relationship Id="rId1" Type="http://schemas.openxmlformats.org/officeDocument/2006/relationships/slideLayout" Target="../slideLayouts/slideLayout38.xml"/><Relationship Id="rId6" Type="http://schemas.openxmlformats.org/officeDocument/2006/relationships/image" Target="../media/image8.svg"/><Relationship Id="rId11" Type="http://schemas.openxmlformats.org/officeDocument/2006/relationships/hyperlink" Target="https://www.tudublin.ie/for-students/career-development-centre/students-and-graduates/getting-ready-for-interviews/assessment-centres/" TargetMode="External"/><Relationship Id="rId5" Type="http://schemas.openxmlformats.org/officeDocument/2006/relationships/image" Target="../media/image7.png"/><Relationship Id="rId15" Type="http://schemas.openxmlformats.org/officeDocument/2006/relationships/image" Target="../media/image13.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hyperlink" Target="https://www.prospects.ac.uk/careers-advice/interview-tips/assessment-centr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0.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1ABD-7339-4C70-82A3-696BE8EF14DF}"/>
              </a:ext>
            </a:extLst>
          </p:cNvPr>
          <p:cNvSpPr>
            <a:spLocks noGrp="1"/>
          </p:cNvSpPr>
          <p:nvPr>
            <p:ph type="title"/>
          </p:nvPr>
        </p:nvSpPr>
        <p:spPr>
          <a:xfrm>
            <a:off x="838199" y="2002421"/>
            <a:ext cx="7681487" cy="891250"/>
          </a:xfrm>
        </p:spPr>
        <p:txBody>
          <a:bodyPr/>
          <a:lstStyle/>
          <a:p>
            <a:r>
              <a:rPr lang="en-US" dirty="0"/>
              <a:t>ASSESSMENT CENTRES</a:t>
            </a:r>
          </a:p>
        </p:txBody>
      </p:sp>
      <p:sp>
        <p:nvSpPr>
          <p:cNvPr id="6" name="Text Placeholder 5">
            <a:extLst>
              <a:ext uri="{FF2B5EF4-FFF2-40B4-BE49-F238E27FC236}">
                <a16:creationId xmlns:a16="http://schemas.microsoft.com/office/drawing/2014/main" id="{849EBC96-F2B6-43D3-A761-898E1D269BC3}"/>
              </a:ext>
            </a:extLst>
          </p:cNvPr>
          <p:cNvSpPr>
            <a:spLocks noGrp="1"/>
          </p:cNvSpPr>
          <p:nvPr>
            <p:ph type="body" sz="quarter" idx="14"/>
          </p:nvPr>
        </p:nvSpPr>
        <p:spPr>
          <a:xfrm>
            <a:off x="970630" y="4909107"/>
            <a:ext cx="7252504" cy="1466468"/>
          </a:xfrm>
        </p:spPr>
        <p:txBody>
          <a:bodyPr>
            <a:normAutofit/>
          </a:bodyPr>
          <a:lstStyle/>
          <a:p>
            <a:r>
              <a:rPr lang="en-US" dirty="0"/>
              <a:t>HELEN VAHEY</a:t>
            </a:r>
          </a:p>
          <a:p>
            <a:r>
              <a:rPr lang="en-US" dirty="0"/>
              <a:t>CAREER COACH</a:t>
            </a:r>
          </a:p>
          <a:p>
            <a:r>
              <a:rPr lang="en-US" dirty="0"/>
              <a:t>TU DUBLIN CAREER DEVELOPMENT CENTRE</a:t>
            </a:r>
          </a:p>
          <a:p>
            <a:r>
              <a:rPr lang="en-US" dirty="0"/>
              <a:t>Helen.Vahey@tudublin.ie</a:t>
            </a:r>
          </a:p>
          <a:p>
            <a:endParaRPr lang="en-US" dirty="0"/>
          </a:p>
        </p:txBody>
      </p:sp>
      <p:pic>
        <p:nvPicPr>
          <p:cNvPr id="13" name="Picture Placeholder 5" descr="Buildings">
            <a:extLst>
              <a:ext uri="{FF2B5EF4-FFF2-40B4-BE49-F238E27FC236}">
                <a16:creationId xmlns:a16="http://schemas.microsoft.com/office/drawing/2014/main" id="{002497D9-8F14-40C3-90A2-8264564E1F97}"/>
              </a:ext>
              <a:ext uri="{C183D7F6-B498-43B3-948B-1728B52AA6E4}">
                <adec:decorative xmlns:adec="http://schemas.microsoft.com/office/drawing/2017/decorative" val="0"/>
              </a:ext>
            </a:extLst>
          </p:cNvPr>
          <p:cNvPicPr>
            <a:picLocks noGrp="1" noChangeAspect="1"/>
          </p:cNvPicPr>
          <p:nvPr>
            <p:ph type="pic" sz="quarter" idx="15"/>
          </p:nvPr>
        </p:nvPicPr>
        <p:blipFill>
          <a:blip r:embed="rId3" cstate="screen">
            <a:grayscl/>
            <a:extLst>
              <a:ext uri="{28A0092B-C50C-407E-A947-70E740481C1C}">
                <a14:useLocalDpi xmlns:a14="http://schemas.microsoft.com/office/drawing/2010/main"/>
              </a:ext>
            </a:extLst>
          </a:blip>
          <a:srcRect t="7813" b="7813"/>
          <a:stretch>
            <a:fillRect/>
          </a:stretch>
        </p:blipFill>
        <p:spPr>
          <a:xfrm>
            <a:off x="0" y="0"/>
            <a:ext cx="12192000" cy="6858000"/>
          </a:xfrm>
        </p:spPr>
      </p:pic>
    </p:spTree>
    <p:extLst>
      <p:ext uri="{BB962C8B-B14F-4D97-AF65-F5344CB8AC3E}">
        <p14:creationId xmlns:p14="http://schemas.microsoft.com/office/powerpoint/2010/main" val="243965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53EB-F995-4698-AB96-6478166369F6}"/>
              </a:ext>
            </a:extLst>
          </p:cNvPr>
          <p:cNvSpPr>
            <a:spLocks noGrp="1"/>
          </p:cNvSpPr>
          <p:nvPr>
            <p:ph type="title"/>
          </p:nvPr>
        </p:nvSpPr>
        <p:spPr/>
        <p:txBody>
          <a:bodyPr>
            <a:normAutofit/>
          </a:bodyPr>
          <a:lstStyle/>
          <a:p>
            <a:r>
              <a:rPr lang="en-IE" sz="4000" dirty="0"/>
              <a:t>Thank You!</a:t>
            </a:r>
          </a:p>
        </p:txBody>
      </p:sp>
      <p:sp>
        <p:nvSpPr>
          <p:cNvPr id="4" name="Text Placeholder 5">
            <a:extLst>
              <a:ext uri="{FF2B5EF4-FFF2-40B4-BE49-F238E27FC236}">
                <a16:creationId xmlns:a16="http://schemas.microsoft.com/office/drawing/2014/main" id="{26D8170C-D716-4209-BCBF-99E07D27462E}"/>
              </a:ext>
            </a:extLst>
          </p:cNvPr>
          <p:cNvSpPr txBox="1">
            <a:spLocks/>
          </p:cNvSpPr>
          <p:nvPr/>
        </p:nvSpPr>
        <p:spPr>
          <a:xfrm>
            <a:off x="838200" y="3172023"/>
            <a:ext cx="7252504" cy="246572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AAD3D6"/>
                </a:solidFill>
              </a:rPr>
              <a:t>KEY RESOURCES:</a:t>
            </a:r>
          </a:p>
          <a:p>
            <a:pPr algn="l" rtl="0" fontAlgn="base"/>
            <a:r>
              <a:rPr lang="en-GB" sz="2000" dirty="0">
                <a:solidFill>
                  <a:schemeClr val="bg1"/>
                </a:solidFill>
                <a:cs typeface="Arial"/>
                <a:hlinkClick r:id="rId2">
                  <a:extLst>
                    <a:ext uri="{A12FA001-AC4F-418D-AE19-62706E023703}">
                      <ahyp:hlinkClr xmlns:ahyp="http://schemas.microsoft.com/office/drawing/2018/hyperlinkcolor" val="tx"/>
                    </a:ext>
                  </a:extLst>
                </a:hlinkClick>
              </a:rPr>
              <a:t>TU Dublin Career Dev Centre</a:t>
            </a:r>
            <a:endParaRPr lang="en-GB" sz="2000">
              <a:solidFill>
                <a:schemeClr val="bg1"/>
              </a:solidFill>
              <a:cs typeface="Arial"/>
            </a:endParaRPr>
          </a:p>
          <a:p>
            <a:pPr algn="l" rtl="0" fontAlgn="base"/>
            <a:r>
              <a:rPr lang="en-GB" sz="2000" dirty="0">
                <a:solidFill>
                  <a:schemeClr val="bg1"/>
                </a:solidFill>
                <a:cs typeface="Arial"/>
                <a:hlinkClick r:id="rId3">
                  <a:extLst>
                    <a:ext uri="{A12FA001-AC4F-418D-AE19-62706E023703}">
                      <ahyp:hlinkClr xmlns:ahyp="http://schemas.microsoft.com/office/drawing/2018/hyperlinkcolor" val="tx"/>
                    </a:ext>
                  </a:extLst>
                </a:hlinkClick>
              </a:rPr>
              <a:t>TU Dublin Assessment Centres Handout</a:t>
            </a:r>
            <a:endParaRPr lang="en-GB" sz="2000">
              <a:solidFill>
                <a:schemeClr val="bg1"/>
              </a:solidFill>
              <a:cs typeface="Arial"/>
            </a:endParaRPr>
          </a:p>
          <a:p>
            <a:pPr algn="l"/>
            <a:r>
              <a:rPr lang="en-GB" sz="2000" b="0" i="0" u="none" strike="noStrike" dirty="0">
                <a:solidFill>
                  <a:schemeClr val="bg1"/>
                </a:solidFill>
                <a:effectLst/>
                <a:cs typeface="Arial"/>
                <a:hlinkClick r:id="rId4">
                  <a:extLst>
                    <a:ext uri="{A12FA001-AC4F-418D-AE19-62706E023703}">
                      <ahyp:hlinkClr xmlns:ahyp="http://schemas.microsoft.com/office/drawing/2018/hyperlinkcolor" val="tx"/>
                    </a:ext>
                  </a:extLst>
                </a:hlinkClick>
              </a:rPr>
              <a:t>Gradireland</a:t>
            </a:r>
            <a:endParaRPr lang="en-GB" sz="2000" b="0" i="0">
              <a:solidFill>
                <a:schemeClr val="bg1"/>
              </a:solidFill>
              <a:effectLst/>
              <a:cs typeface="Arial"/>
            </a:endParaRPr>
          </a:p>
          <a:p>
            <a:pPr algn="l"/>
            <a:r>
              <a:rPr lang="en-GB" sz="2000" b="0" i="0" u="none" strike="noStrike" dirty="0">
                <a:solidFill>
                  <a:schemeClr val="bg1"/>
                </a:solidFill>
                <a:effectLst/>
                <a:cs typeface="Arial"/>
                <a:hlinkClick r:id="rId5">
                  <a:extLst>
                    <a:ext uri="{A12FA001-AC4F-418D-AE19-62706E023703}">
                      <ahyp:hlinkClr xmlns:ahyp="http://schemas.microsoft.com/office/drawing/2018/hyperlinkcolor" val="tx"/>
                    </a:ext>
                  </a:extLst>
                </a:hlinkClick>
              </a:rPr>
              <a:t>Prospects</a:t>
            </a:r>
            <a:endParaRPr lang="en-GB" sz="2000" b="0" i="0" u="none" strike="noStrike" dirty="0">
              <a:solidFill>
                <a:schemeClr val="bg1"/>
              </a:solidFill>
              <a:effectLst/>
            </a:endParaRPr>
          </a:p>
          <a:p>
            <a:pPr algn="l"/>
            <a:endParaRPr lang="en-GB" sz="2000" b="0" i="0" dirty="0">
              <a:solidFill>
                <a:srgbClr val="AAD3D6"/>
              </a:solidFill>
              <a:effectLst/>
            </a:endParaRPr>
          </a:p>
          <a:p>
            <a:pPr marL="0" indent="0">
              <a:buNone/>
            </a:pPr>
            <a:endParaRPr lang="en-US" dirty="0">
              <a:solidFill>
                <a:srgbClr val="AAD3D6"/>
              </a:solidFill>
            </a:endParaRPr>
          </a:p>
          <a:p>
            <a:endParaRPr lang="en-US" dirty="0"/>
          </a:p>
        </p:txBody>
      </p:sp>
    </p:spTree>
    <p:extLst>
      <p:ext uri="{BB962C8B-B14F-4D97-AF65-F5344CB8AC3E}">
        <p14:creationId xmlns:p14="http://schemas.microsoft.com/office/powerpoint/2010/main" val="385680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12AB6B-2397-478A-BF32-BF0AFF5D84DB}"/>
              </a:ext>
            </a:extLst>
          </p:cNvPr>
          <p:cNvSpPr>
            <a:spLocks noGrp="1"/>
          </p:cNvSpPr>
          <p:nvPr>
            <p:ph type="title"/>
          </p:nvPr>
        </p:nvSpPr>
        <p:spPr>
          <a:xfrm>
            <a:off x="826625" y="4867539"/>
            <a:ext cx="2727803" cy="1025525"/>
          </a:xfrm>
          <a:solidFill>
            <a:schemeClr val="accent2"/>
          </a:solidFill>
        </p:spPr>
        <p:txBody>
          <a:bodyPr/>
          <a:lstStyle/>
          <a:p>
            <a:r>
              <a:rPr lang="en-US" dirty="0">
                <a:solidFill>
                  <a:srgbClr val="1F1F26"/>
                </a:solidFill>
                <a:cs typeface="Gill Sans"/>
              </a:rPr>
              <a:t>What will we cover?</a:t>
            </a:r>
          </a:p>
        </p:txBody>
      </p:sp>
      <p:sp>
        <p:nvSpPr>
          <p:cNvPr id="10" name="Text Placeholder 9">
            <a:extLst>
              <a:ext uri="{FF2B5EF4-FFF2-40B4-BE49-F238E27FC236}">
                <a16:creationId xmlns:a16="http://schemas.microsoft.com/office/drawing/2014/main" id="{1A50CE80-CA72-48E8-BA6A-98B4A0501A5B}"/>
              </a:ext>
            </a:extLst>
          </p:cNvPr>
          <p:cNvSpPr>
            <a:spLocks noGrp="1"/>
          </p:cNvSpPr>
          <p:nvPr>
            <p:ph type="body" sz="quarter" idx="11"/>
          </p:nvPr>
        </p:nvSpPr>
        <p:spPr>
          <a:xfrm>
            <a:off x="7559432" y="2478668"/>
            <a:ext cx="4294206" cy="755650"/>
          </a:xfrm>
        </p:spPr>
        <p:txBody>
          <a:bodyPr/>
          <a:lstStyle/>
          <a:p>
            <a:r>
              <a:rPr lang="en-US" sz="2400" dirty="0">
                <a:solidFill>
                  <a:srgbClr val="1F1F26"/>
                </a:solidFill>
                <a:cs typeface="Arial"/>
              </a:rPr>
              <a:t>What are Assessment </a:t>
            </a:r>
            <a:r>
              <a:rPr lang="en-US" sz="2400" dirty="0" err="1">
                <a:solidFill>
                  <a:srgbClr val="1F1F26"/>
                </a:solidFill>
                <a:cs typeface="Arial"/>
              </a:rPr>
              <a:t>Centres</a:t>
            </a:r>
            <a:r>
              <a:rPr lang="en-US" sz="2400" dirty="0">
                <a:solidFill>
                  <a:srgbClr val="1F1F26"/>
                </a:solidFill>
                <a:cs typeface="Arial"/>
              </a:rPr>
              <a:t>?</a:t>
            </a:r>
          </a:p>
        </p:txBody>
      </p:sp>
      <p:sp>
        <p:nvSpPr>
          <p:cNvPr id="12" name="Text Placeholder 11">
            <a:extLst>
              <a:ext uri="{FF2B5EF4-FFF2-40B4-BE49-F238E27FC236}">
                <a16:creationId xmlns:a16="http://schemas.microsoft.com/office/drawing/2014/main" id="{75BAF650-FD43-47DB-AB10-61E4F4A72162}"/>
              </a:ext>
            </a:extLst>
          </p:cNvPr>
          <p:cNvSpPr>
            <a:spLocks noGrp="1"/>
          </p:cNvSpPr>
          <p:nvPr>
            <p:ph type="body" sz="quarter" idx="13"/>
          </p:nvPr>
        </p:nvSpPr>
        <p:spPr>
          <a:xfrm>
            <a:off x="7511051" y="3429544"/>
            <a:ext cx="4294206" cy="755650"/>
          </a:xfrm>
        </p:spPr>
        <p:txBody>
          <a:bodyPr>
            <a:normAutofit/>
          </a:bodyPr>
          <a:lstStyle/>
          <a:p>
            <a:r>
              <a:rPr lang="en-US" sz="2400" dirty="0">
                <a:solidFill>
                  <a:srgbClr val="1F1F26"/>
                </a:solidFill>
                <a:cs typeface="Arial"/>
              </a:rPr>
              <a:t>Examples of Assessment Centre exercises</a:t>
            </a:r>
          </a:p>
        </p:txBody>
      </p:sp>
      <p:sp>
        <p:nvSpPr>
          <p:cNvPr id="13" name="Text Placeholder 12">
            <a:extLst>
              <a:ext uri="{FF2B5EF4-FFF2-40B4-BE49-F238E27FC236}">
                <a16:creationId xmlns:a16="http://schemas.microsoft.com/office/drawing/2014/main" id="{FF16BB79-5932-44CF-9C3A-407F4849693A}"/>
              </a:ext>
            </a:extLst>
          </p:cNvPr>
          <p:cNvSpPr>
            <a:spLocks noGrp="1"/>
          </p:cNvSpPr>
          <p:nvPr>
            <p:ph type="body" sz="quarter" idx="14"/>
          </p:nvPr>
        </p:nvSpPr>
        <p:spPr>
          <a:xfrm>
            <a:off x="7607813" y="4939945"/>
            <a:ext cx="4294206" cy="755650"/>
          </a:xfrm>
        </p:spPr>
        <p:txBody>
          <a:bodyPr/>
          <a:lstStyle/>
          <a:p>
            <a:r>
              <a:rPr lang="en-US" sz="2400" dirty="0">
                <a:solidFill>
                  <a:srgbClr val="1F1F26"/>
                </a:solidFill>
                <a:cs typeface="Arial"/>
              </a:rPr>
              <a:t>Performing on the Day?</a:t>
            </a:r>
          </a:p>
        </p:txBody>
      </p:sp>
      <p:sp>
        <p:nvSpPr>
          <p:cNvPr id="14" name="Text Placeholder 13">
            <a:extLst>
              <a:ext uri="{FF2B5EF4-FFF2-40B4-BE49-F238E27FC236}">
                <a16:creationId xmlns:a16="http://schemas.microsoft.com/office/drawing/2014/main" id="{9C7D62EB-2597-47CE-BB7C-6A6EAB5BC0B7}"/>
              </a:ext>
            </a:extLst>
          </p:cNvPr>
          <p:cNvSpPr>
            <a:spLocks noGrp="1"/>
          </p:cNvSpPr>
          <p:nvPr>
            <p:ph type="body" sz="quarter" idx="15"/>
          </p:nvPr>
        </p:nvSpPr>
        <p:spPr>
          <a:xfrm>
            <a:off x="7559432" y="4184295"/>
            <a:ext cx="4294206" cy="755650"/>
          </a:xfrm>
        </p:spPr>
        <p:txBody>
          <a:bodyPr>
            <a:normAutofit/>
          </a:bodyPr>
          <a:lstStyle/>
          <a:p>
            <a:r>
              <a:rPr lang="en-US" sz="2400" dirty="0">
                <a:solidFill>
                  <a:srgbClr val="1F1F26"/>
                </a:solidFill>
                <a:cs typeface="Arial"/>
              </a:rPr>
              <a:t>How to prepare?</a:t>
            </a:r>
          </a:p>
        </p:txBody>
      </p:sp>
      <p:pic>
        <p:nvPicPr>
          <p:cNvPr id="5" name="Picture Placeholder 4" descr="Two people sitting at a table&#10;&#10;Description automatically generated">
            <a:extLst>
              <a:ext uri="{FF2B5EF4-FFF2-40B4-BE49-F238E27FC236}">
                <a16:creationId xmlns:a16="http://schemas.microsoft.com/office/drawing/2014/main" id="{7DE76D96-D2E8-6F4E-BE03-3ADF7B81D9E1}"/>
              </a:ext>
            </a:extLst>
          </p:cNvPr>
          <p:cNvPicPr>
            <a:picLocks noGrp="1" noChangeAspect="1"/>
          </p:cNvPicPr>
          <p:nvPr>
            <p:ph type="pic" sz="quarter" idx="12"/>
          </p:nvPr>
        </p:nvPicPr>
        <p:blipFill>
          <a:blip r:embed="rId3"/>
          <a:srcRect l="19952" r="19952"/>
          <a:stretch>
            <a:fillRect/>
          </a:stretch>
        </p:blipFill>
        <p:spPr/>
      </p:pic>
    </p:spTree>
    <p:extLst>
      <p:ext uri="{BB962C8B-B14F-4D97-AF65-F5344CB8AC3E}">
        <p14:creationId xmlns:p14="http://schemas.microsoft.com/office/powerpoint/2010/main" val="3073952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550873" y="1069735"/>
            <a:ext cx="3018440" cy="1325563"/>
          </a:xfrm>
        </p:spPr>
        <p:txBody>
          <a:bodyPr>
            <a:normAutofit fontScale="90000"/>
          </a:bodyPr>
          <a:lstStyle/>
          <a:p>
            <a:pPr algn="l"/>
            <a:r>
              <a:rPr lang="en-US" dirty="0">
                <a:cs typeface="Gill Sans"/>
              </a:rPr>
              <a:t> </a:t>
            </a:r>
            <a:br>
              <a:rPr lang="en-US" dirty="0"/>
            </a:br>
            <a:r>
              <a:rPr lang="en-US" dirty="0">
                <a:solidFill>
                  <a:srgbClr val="5DAAB0"/>
                </a:solidFill>
                <a:cs typeface="Gill Sans"/>
              </a:rPr>
              <a:t>What are Assessment </a:t>
            </a:r>
            <a:r>
              <a:rPr lang="en-US" dirty="0" err="1">
                <a:solidFill>
                  <a:srgbClr val="5DAAB0"/>
                </a:solidFill>
                <a:cs typeface="Gill Sans"/>
              </a:rPr>
              <a:t>Centres</a:t>
            </a:r>
            <a:r>
              <a:rPr lang="en-US" dirty="0">
                <a:solidFill>
                  <a:srgbClr val="5DAAB0"/>
                </a:solidFill>
                <a:cs typeface="Gill Sans"/>
              </a:rPr>
              <a:t>?</a:t>
            </a:r>
            <a:endParaRPr lang="en-US"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4392330" y="489791"/>
            <a:ext cx="7557931" cy="1905507"/>
          </a:xfrm>
        </p:spPr>
        <p:txBody>
          <a:bodyPr>
            <a:noAutofit/>
          </a:bodyPr>
          <a:lstStyle/>
          <a:p>
            <a:pPr marL="285750" indent="-285750">
              <a:lnSpc>
                <a:spcPct val="100000"/>
              </a:lnSpc>
              <a:buFont typeface="Arial" panose="020B0604020202020204" pitchFamily="34" charset="0"/>
              <a:buChar char="•"/>
            </a:pPr>
            <a:r>
              <a:rPr lang="en-US" sz="2000" dirty="0">
                <a:solidFill>
                  <a:srgbClr val="1F1F26"/>
                </a:solidFill>
              </a:rPr>
              <a:t>An opportunity for an employer to assess your suitability against the skills required to do the job.</a:t>
            </a:r>
          </a:p>
          <a:p>
            <a:pPr marL="285750" indent="-285750">
              <a:lnSpc>
                <a:spcPct val="100000"/>
              </a:lnSpc>
              <a:buFont typeface="Arial" panose="020B0604020202020204" pitchFamily="34" charset="0"/>
              <a:buChar char="•"/>
            </a:pPr>
            <a:r>
              <a:rPr lang="en-US" sz="2000" dirty="0">
                <a:solidFill>
                  <a:srgbClr val="1F1F26"/>
                </a:solidFill>
              </a:rPr>
              <a:t>Employers/assessors can observe how you function in different contexts, individually and as part of a team.</a:t>
            </a:r>
          </a:p>
          <a:p>
            <a:pPr marL="285750" indent="-285750">
              <a:lnSpc>
                <a:spcPct val="100000"/>
              </a:lnSpc>
              <a:buFont typeface="Arial" panose="020B0604020202020204" pitchFamily="34" charset="0"/>
              <a:buChar char="•"/>
            </a:pPr>
            <a:r>
              <a:rPr lang="en-US" sz="2000" dirty="0">
                <a:solidFill>
                  <a:srgbClr val="1F1F26"/>
                </a:solidFill>
              </a:rPr>
              <a:t>A chance for you to demonstrate your skills and abilities in action as they relate to the job.</a:t>
            </a:r>
          </a:p>
          <a:p>
            <a:pPr marL="285750" indent="-285750">
              <a:lnSpc>
                <a:spcPct val="100000"/>
              </a:lnSpc>
              <a:buFont typeface="Arial" panose="020B0604020202020204" pitchFamily="34" charset="0"/>
              <a:buChar char="•"/>
            </a:pPr>
            <a:r>
              <a:rPr lang="en-GB" sz="2000" dirty="0">
                <a:solidFill>
                  <a:srgbClr val="1F1F26"/>
                </a:solidFill>
              </a:rPr>
              <a:t>Assessors measure you against a set of competencies. Each exercise is designed to assess one or more of these areas. Do not worry if you think you perform badly at any stage - it is likely that you will have the chance to compensate later on. </a:t>
            </a:r>
            <a:endParaRPr lang="en-US" sz="2000" dirty="0">
              <a:solidFill>
                <a:srgbClr val="1F1F26"/>
              </a:solidFill>
            </a:endParaRPr>
          </a:p>
          <a:p>
            <a:pPr marL="285750" indent="-285750">
              <a:lnSpc>
                <a:spcPct val="100000"/>
              </a:lnSpc>
              <a:buFont typeface="Arial" panose="020B0604020202020204" pitchFamily="34" charset="0"/>
              <a:buChar char="•"/>
            </a:pPr>
            <a:endParaRPr lang="en-US" sz="1600" dirty="0">
              <a:solidFill>
                <a:srgbClr val="004C6C"/>
              </a:solidFill>
            </a:endParaRPr>
          </a:p>
          <a:p>
            <a:pPr>
              <a:lnSpc>
                <a:spcPct val="100000"/>
              </a:lnSpc>
            </a:pPr>
            <a:endParaRPr lang="en-US" dirty="0">
              <a:solidFill>
                <a:srgbClr val="004C6C"/>
              </a:solidFill>
            </a:endParaRPr>
          </a:p>
        </p:txBody>
      </p:sp>
      <p:pic>
        <p:nvPicPr>
          <p:cNvPr id="13" name="Picture Placeholder 12" descr="A group of people sitting in front of a window">
            <a:extLst>
              <a:ext uri="{FF2B5EF4-FFF2-40B4-BE49-F238E27FC236}">
                <a16:creationId xmlns:a16="http://schemas.microsoft.com/office/drawing/2014/main" id="{52A2CEC9-3F71-424A-8B32-9D07BE6254B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44976" b="13760"/>
          <a:stretch/>
        </p:blipFill>
        <p:spPr>
          <a:xfrm>
            <a:off x="0" y="4172730"/>
            <a:ext cx="12192000" cy="3429000"/>
          </a:xfrm>
          <a:prstGeom prst="rect">
            <a:avLst/>
          </a:prstGeom>
        </p:spPr>
      </p:pic>
    </p:spTree>
    <p:extLst>
      <p:ext uri="{BB962C8B-B14F-4D97-AF65-F5344CB8AC3E}">
        <p14:creationId xmlns:p14="http://schemas.microsoft.com/office/powerpoint/2010/main" val="60504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A981189-9280-48E8-90AE-7F25E741BE94}"/>
              </a:ext>
            </a:extLst>
          </p:cNvPr>
          <p:cNvSpPr>
            <a:spLocks noGrp="1"/>
          </p:cNvSpPr>
          <p:nvPr>
            <p:ph type="title"/>
          </p:nvPr>
        </p:nvSpPr>
        <p:spPr>
          <a:xfrm>
            <a:off x="844946" y="1193765"/>
            <a:ext cx="4385843" cy="1325563"/>
          </a:xfrm>
        </p:spPr>
        <p:txBody>
          <a:bodyPr>
            <a:normAutofit fontScale="90000"/>
          </a:bodyPr>
          <a:lstStyle/>
          <a:p>
            <a:r>
              <a:rPr lang="en-US" sz="4000" dirty="0">
                <a:solidFill>
                  <a:srgbClr val="004C6C"/>
                </a:solidFill>
                <a:cs typeface="Arial"/>
              </a:rPr>
              <a:t>Examples of Assessment Centre exercises:</a:t>
            </a:r>
          </a:p>
        </p:txBody>
      </p:sp>
      <p:pic>
        <p:nvPicPr>
          <p:cNvPr id="21" name="Picture Placeholder 20" descr="A group of people sitting at a table ">
            <a:extLst>
              <a:ext uri="{FF2B5EF4-FFF2-40B4-BE49-F238E27FC236}">
                <a16:creationId xmlns:a16="http://schemas.microsoft.com/office/drawing/2014/main" id="{ED555F39-395C-4F00-87D7-A02A9B88355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6454" r="6454"/>
          <a:stretch>
            <a:fillRect/>
          </a:stretch>
        </p:blipFill>
        <p:spPr>
          <a:xfrm>
            <a:off x="844947" y="2632337"/>
            <a:ext cx="4385841" cy="3357563"/>
          </a:xfrm>
        </p:spPr>
      </p:pic>
      <p:sp>
        <p:nvSpPr>
          <p:cNvPr id="16" name="Text Placeholder 15">
            <a:extLst>
              <a:ext uri="{FF2B5EF4-FFF2-40B4-BE49-F238E27FC236}">
                <a16:creationId xmlns:a16="http://schemas.microsoft.com/office/drawing/2014/main" id="{5E9ED32E-028C-428E-97AF-168C8D6F92A9}"/>
              </a:ext>
            </a:extLst>
          </p:cNvPr>
          <p:cNvSpPr>
            <a:spLocks noGrp="1"/>
          </p:cNvSpPr>
          <p:nvPr>
            <p:ph type="body" sz="quarter" idx="15"/>
          </p:nvPr>
        </p:nvSpPr>
        <p:spPr>
          <a:xfrm>
            <a:off x="5626645" y="1020987"/>
            <a:ext cx="6333483" cy="4968651"/>
          </a:xfrm>
        </p:spPr>
        <p:txBody>
          <a:bodyPr>
            <a:normAutofit lnSpcReduction="10000"/>
          </a:bodyPr>
          <a:lstStyle/>
          <a:p>
            <a:r>
              <a:rPr lang="en-US" sz="2400" dirty="0">
                <a:solidFill>
                  <a:srgbClr val="1F1F26"/>
                </a:solidFill>
              </a:rPr>
              <a:t>Case Studies</a:t>
            </a:r>
          </a:p>
          <a:p>
            <a:r>
              <a:rPr lang="en-US" sz="2400" dirty="0">
                <a:solidFill>
                  <a:srgbClr val="1F1F26"/>
                </a:solidFill>
              </a:rPr>
              <a:t>Role play</a:t>
            </a:r>
          </a:p>
          <a:p>
            <a:r>
              <a:rPr lang="en-US" sz="2400" dirty="0">
                <a:solidFill>
                  <a:srgbClr val="1F1F26"/>
                </a:solidFill>
              </a:rPr>
              <a:t>Presentations (topic may be issued on the day or in advance)</a:t>
            </a:r>
          </a:p>
          <a:p>
            <a:r>
              <a:rPr lang="en-US" sz="2400" dirty="0">
                <a:solidFill>
                  <a:srgbClr val="1F1F26"/>
                </a:solidFill>
              </a:rPr>
              <a:t>Discussion groups</a:t>
            </a:r>
          </a:p>
          <a:p>
            <a:r>
              <a:rPr lang="en-US" sz="2400" dirty="0">
                <a:solidFill>
                  <a:srgbClr val="1F1F26"/>
                </a:solidFill>
              </a:rPr>
              <a:t>In-tray exercises</a:t>
            </a:r>
          </a:p>
          <a:p>
            <a:r>
              <a:rPr lang="en-US" sz="2400" dirty="0">
                <a:solidFill>
                  <a:srgbClr val="1F1F26"/>
                </a:solidFill>
              </a:rPr>
              <a:t>Social events</a:t>
            </a:r>
          </a:p>
          <a:p>
            <a:r>
              <a:rPr lang="en-US" sz="2400" dirty="0">
                <a:solidFill>
                  <a:srgbClr val="1F1F26"/>
                </a:solidFill>
              </a:rPr>
              <a:t>Written exercises (e.g., drafting an email, memo or opinion)</a:t>
            </a:r>
          </a:p>
          <a:p>
            <a:r>
              <a:rPr lang="en-GB" sz="2400" dirty="0">
                <a:solidFill>
                  <a:srgbClr val="1F1F26"/>
                </a:solidFill>
              </a:rPr>
              <a:t>A</a:t>
            </a:r>
            <a:r>
              <a:rPr lang="en-GB" sz="2400" b="0" i="0" dirty="0">
                <a:solidFill>
                  <a:srgbClr val="1F1F26"/>
                </a:solidFill>
                <a:effectLst/>
              </a:rPr>
              <a:t>ptitude tests, ability tests and personality tests</a:t>
            </a:r>
          </a:p>
          <a:p>
            <a:r>
              <a:rPr lang="en-GB" sz="2400" dirty="0">
                <a:solidFill>
                  <a:srgbClr val="1F1F26"/>
                </a:solidFill>
              </a:rPr>
              <a:t>Second round interviews</a:t>
            </a:r>
            <a:endParaRPr lang="en-GB" sz="2400" b="0" i="0" dirty="0">
              <a:solidFill>
                <a:srgbClr val="1F1F26"/>
              </a:solidFill>
              <a:effectLst/>
            </a:endParaRPr>
          </a:p>
          <a:p>
            <a:endParaRPr lang="en-US" dirty="0"/>
          </a:p>
        </p:txBody>
      </p:sp>
    </p:spTree>
    <p:extLst>
      <p:ext uri="{BB962C8B-B14F-4D97-AF65-F5344CB8AC3E}">
        <p14:creationId xmlns:p14="http://schemas.microsoft.com/office/powerpoint/2010/main" val="329899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p:txBody>
          <a:bodyPr>
            <a:normAutofit/>
          </a:bodyPr>
          <a:lstStyle/>
          <a:p>
            <a:r>
              <a:rPr lang="en-US" dirty="0">
                <a:solidFill>
                  <a:srgbClr val="5DAAB0"/>
                </a:solidFill>
              </a:rPr>
              <a:t>How do I Prepare?</a:t>
            </a:r>
          </a:p>
        </p:txBody>
      </p:sp>
      <p:pic>
        <p:nvPicPr>
          <p:cNvPr id="46" name="Picture Placeholder 45" descr="Speaker phone outline">
            <a:extLst>
              <a:ext uri="{FF2B5EF4-FFF2-40B4-BE49-F238E27FC236}">
                <a16:creationId xmlns:a16="http://schemas.microsoft.com/office/drawing/2014/main" id="{6263CE43-D410-4BF8-8529-41197F40100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a:stretch/>
        </p:blipFill>
        <p:spPr>
          <a:xfrm>
            <a:off x="6625714" y="273384"/>
            <a:ext cx="804759" cy="804759"/>
          </a:xfrm>
        </p:spPr>
      </p:pic>
      <p:pic>
        <p:nvPicPr>
          <p:cNvPr id="50" name="Picture Placeholder 49" descr="Teacher with solid fill">
            <a:extLst>
              <a:ext uri="{FF2B5EF4-FFF2-40B4-BE49-F238E27FC236}">
                <a16:creationId xmlns:a16="http://schemas.microsoft.com/office/drawing/2014/main" id="{44B7CF38-0B19-41D9-8D37-6D59A3F3E045}"/>
              </a:ext>
              <a:ext uri="{C183D7F6-B498-43B3-948B-1728B52AA6E4}">
                <adec:decorative xmlns:adec="http://schemas.microsoft.com/office/drawing/2017/decorative" val="1"/>
              </a:ext>
            </a:extLst>
          </p:cNvPr>
          <p:cNvPicPr>
            <a:picLocks noGrp="1" noChangeAspect="1"/>
          </p:cNvPicPr>
          <p:nvPr>
            <p:ph type="pic" sz="quarter" idx="14"/>
          </p:nvPr>
        </p:nvPicPr>
        <p:blipFill>
          <a:blip r:embed="rId5">
            <a:duotone>
              <a:prstClr val="black"/>
              <a:schemeClr val="tx2">
                <a:tint val="45000"/>
                <a:satMod val="400000"/>
              </a:schemeClr>
            </a:duotone>
            <a:alphaModFix amt="69000"/>
            <a:extLst>
              <a:ext uri="{96DAC541-7B7A-43D3-8B79-37D633B846F1}">
                <asvg:svgBlip xmlns:asvg="http://schemas.microsoft.com/office/drawing/2016/SVG/main" r:embed="rId6"/>
              </a:ext>
            </a:extLst>
          </a:blip>
          <a:srcRect/>
          <a:stretch/>
        </p:blipFill>
        <p:spPr>
          <a:xfrm>
            <a:off x="6687422" y="1432046"/>
            <a:ext cx="804759" cy="804759"/>
          </a:xfrm>
        </p:spPr>
      </p:pic>
      <p:pic>
        <p:nvPicPr>
          <p:cNvPr id="52" name="Picture Placeholder 51" descr="Magnifying glass outline">
            <a:extLst>
              <a:ext uri="{FF2B5EF4-FFF2-40B4-BE49-F238E27FC236}">
                <a16:creationId xmlns:a16="http://schemas.microsoft.com/office/drawing/2014/main" id="{26AA0551-AA74-4E7E-80AF-5D856020D1F8}"/>
              </a:ext>
              <a:ext uri="{C183D7F6-B498-43B3-948B-1728B52AA6E4}">
                <adec:decorative xmlns:adec="http://schemas.microsoft.com/office/drawing/2017/decorative" val="1"/>
              </a:ext>
            </a:extLst>
          </p:cNvPr>
          <p:cNvPicPr>
            <a:picLocks noGrp="1" noChangeAspect="1"/>
          </p:cNvPicPr>
          <p:nvPr>
            <p:ph type="pic" sz="quarter" idx="15"/>
          </p:nvPr>
        </p:nvPicPr>
        <p:blipFill>
          <a:blip r:embed="rId7">
            <a:extLst>
              <a:ext uri="{96DAC541-7B7A-43D3-8B79-37D633B846F1}">
                <asvg:svgBlip xmlns:asvg="http://schemas.microsoft.com/office/drawing/2016/SVG/main" r:embed="rId8"/>
              </a:ext>
            </a:extLst>
          </a:blip>
          <a:srcRect/>
          <a:stretch/>
        </p:blipFill>
        <p:spPr>
          <a:xfrm>
            <a:off x="6687421" y="2590708"/>
            <a:ext cx="804759" cy="804759"/>
          </a:xfrm>
        </p:spPr>
      </p:pic>
      <p:pic>
        <p:nvPicPr>
          <p:cNvPr id="54" name="Picture Placeholder 53">
            <a:extLst>
              <a:ext uri="{FF2B5EF4-FFF2-40B4-BE49-F238E27FC236}">
                <a16:creationId xmlns:a16="http://schemas.microsoft.com/office/drawing/2014/main" id="{21139392-74B8-43B3-BFDF-58CAC133651E}"/>
              </a:ext>
              <a:ext uri="{C183D7F6-B498-43B3-948B-1728B52AA6E4}">
                <adec:decorative xmlns:adec="http://schemas.microsoft.com/office/drawing/2017/decorative" val="1"/>
              </a:ext>
            </a:extLst>
          </p:cNvPr>
          <p:cNvPicPr>
            <a:picLocks noGrp="1" noChangeAspect="1"/>
          </p:cNvPicPr>
          <p:nvPr>
            <p:ph type="pic" sz="quarter" idx="16"/>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30855" t="-31015" r="-30855" b="-31015"/>
          <a:stretch/>
        </p:blipFill>
        <p:spPr>
          <a:xfrm>
            <a:off x="6732301" y="3726067"/>
            <a:ext cx="804759" cy="804759"/>
          </a:xfrm>
        </p:spPr>
      </p:pic>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3" y="309916"/>
            <a:ext cx="3977648" cy="731694"/>
          </a:xfrm>
        </p:spPr>
        <p:txBody>
          <a:bodyPr>
            <a:noAutofit/>
          </a:bodyPr>
          <a:lstStyle/>
          <a:p>
            <a:r>
              <a:rPr lang="en-US" dirty="0"/>
              <a:t>Check the instructions you receive from the employer – make sure you are clear about timings, location and any preparation instructions provided. If in doubt, contact the employer for clarification</a:t>
            </a:r>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3" y="1432046"/>
            <a:ext cx="3977648" cy="731694"/>
          </a:xfrm>
        </p:spPr>
        <p:txBody>
          <a:bodyPr>
            <a:noAutofit/>
          </a:bodyPr>
          <a:lstStyle/>
          <a:p>
            <a:r>
              <a:rPr lang="en-US" dirty="0"/>
              <a:t>Allow time to practice for any psychometric testing, sample case </a:t>
            </a:r>
            <a:r>
              <a:rPr lang="en-US" dirty="0" err="1"/>
              <a:t>tudies</a:t>
            </a:r>
            <a:r>
              <a:rPr lang="en-US" dirty="0"/>
              <a:t> and prepare any material (e.g., presentations). Practicing with a friend or family member can help. </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a:xfrm>
            <a:off x="7718323" y="2554176"/>
            <a:ext cx="3977648" cy="731694"/>
          </a:xfrm>
        </p:spPr>
        <p:txBody>
          <a:bodyPr/>
          <a:lstStyle/>
          <a:p>
            <a:r>
              <a:rPr lang="en-US" dirty="0"/>
              <a:t>Review the job description &amp; your company research to identify the skills, interests and experiences the employer is looking for.</a:t>
            </a:r>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63202" y="3762599"/>
            <a:ext cx="3977648" cy="731694"/>
          </a:xfrm>
        </p:spPr>
        <p:txBody>
          <a:bodyPr>
            <a:noAutofit/>
          </a:bodyPr>
          <a:lstStyle/>
          <a:p>
            <a:r>
              <a:rPr lang="en-US" dirty="0"/>
              <a:t>Explore the company’s website, press releases, social media and any published financial reports and strategies so that you can demonstrate your preparation, opinions, ideas and strategic thinking.</a:t>
            </a:r>
          </a:p>
        </p:txBody>
      </p:sp>
      <p:sp>
        <p:nvSpPr>
          <p:cNvPr id="66" name="Text Placeholder 65">
            <a:extLst>
              <a:ext uri="{FF2B5EF4-FFF2-40B4-BE49-F238E27FC236}">
                <a16:creationId xmlns:a16="http://schemas.microsoft.com/office/drawing/2014/main" id="{1AEF3ED8-A75C-4318-877C-139C98C0007D}"/>
              </a:ext>
            </a:extLst>
          </p:cNvPr>
          <p:cNvSpPr>
            <a:spLocks noGrp="1"/>
          </p:cNvSpPr>
          <p:nvPr>
            <p:ph type="body" sz="quarter" idx="11"/>
          </p:nvPr>
        </p:nvSpPr>
        <p:spPr>
          <a:xfrm>
            <a:off x="838200" y="2847996"/>
            <a:ext cx="4711262" cy="2560899"/>
          </a:xfrm>
        </p:spPr>
        <p:txBody>
          <a:bodyPr/>
          <a:lstStyle/>
          <a:p>
            <a:pPr algn="l" rtl="0" fontAlgn="base"/>
            <a:r>
              <a:rPr lang="en-GB" sz="1600" b="0" i="0" dirty="0">
                <a:solidFill>
                  <a:srgbClr val="1F1F26"/>
                </a:solidFill>
                <a:effectLst/>
              </a:rPr>
              <a:t>By the time you reach the assessment centre stage you may already have had at least one interview with the organisation.</a:t>
            </a:r>
          </a:p>
          <a:p>
            <a:pPr algn="l" rtl="0" fontAlgn="base"/>
            <a:r>
              <a:rPr lang="en-GB" sz="1600" dirty="0">
                <a:solidFill>
                  <a:srgbClr val="1F1F26"/>
                </a:solidFill>
              </a:rPr>
              <a:t>Firstly, reflect on your interview(s), what clues did that give you about the skills, aptitudes and personality attributes they might be looking for?</a:t>
            </a:r>
            <a:endParaRPr lang="en-GB" sz="1600" b="0" i="0" dirty="0">
              <a:solidFill>
                <a:srgbClr val="1F1F26"/>
              </a:solidFill>
              <a:effectLst/>
            </a:endParaRPr>
          </a:p>
          <a:p>
            <a:pPr algn="l" rtl="0" fontAlgn="base"/>
            <a:r>
              <a:rPr lang="en-GB" sz="1600" b="0" i="0" dirty="0">
                <a:solidFill>
                  <a:srgbClr val="1F1F26"/>
                </a:solidFill>
                <a:effectLst/>
              </a:rPr>
              <a:t>Secondly, review your CV and application form. </a:t>
            </a:r>
          </a:p>
          <a:p>
            <a:pPr algn="l" rtl="0" fontAlgn="base"/>
            <a:r>
              <a:rPr lang="en-GB" sz="1600" dirty="0">
                <a:solidFill>
                  <a:srgbClr val="1F1F26"/>
                </a:solidFill>
              </a:rPr>
              <a:t>Thirdly, Check out key resources linked below:</a:t>
            </a:r>
          </a:p>
          <a:p>
            <a:pPr algn="l" rtl="0" fontAlgn="base"/>
            <a:r>
              <a:rPr lang="en-GB" sz="1600" dirty="0">
                <a:solidFill>
                  <a:srgbClr val="1F1F26"/>
                </a:solidFill>
                <a:hlinkClick r:id="rId11">
                  <a:extLst>
                    <a:ext uri="{A12FA001-AC4F-418D-AE19-62706E023703}">
                      <ahyp:hlinkClr xmlns:ahyp="http://schemas.microsoft.com/office/drawing/2018/hyperlinkcolor" val="tx"/>
                    </a:ext>
                  </a:extLst>
                </a:hlinkClick>
              </a:rPr>
              <a:t>TU Dublin Career Dev Centre</a:t>
            </a:r>
            <a:endParaRPr lang="en-GB" sz="1600" dirty="0">
              <a:solidFill>
                <a:srgbClr val="1F1F26"/>
              </a:solidFill>
            </a:endParaRPr>
          </a:p>
          <a:p>
            <a:pPr algn="l" rtl="0" fontAlgn="base"/>
            <a:r>
              <a:rPr lang="en-GB" sz="1600" dirty="0">
                <a:solidFill>
                  <a:srgbClr val="1F1F26"/>
                </a:solidFill>
                <a:hlinkClick r:id="rId12">
                  <a:extLst>
                    <a:ext uri="{A12FA001-AC4F-418D-AE19-62706E023703}">
                      <ahyp:hlinkClr xmlns:ahyp="http://schemas.microsoft.com/office/drawing/2018/hyperlinkcolor" val="tx"/>
                    </a:ext>
                  </a:extLst>
                </a:hlinkClick>
              </a:rPr>
              <a:t>TU Dublin Assessment Centres Handout</a:t>
            </a:r>
            <a:endParaRPr lang="en-GB" sz="1600" dirty="0">
              <a:solidFill>
                <a:srgbClr val="1F1F26"/>
              </a:solidFill>
            </a:endParaRPr>
          </a:p>
          <a:p>
            <a:pPr algn="l"/>
            <a:r>
              <a:rPr lang="en-GB" sz="1600" b="0" i="0" u="none" strike="noStrike" dirty="0" err="1">
                <a:solidFill>
                  <a:srgbClr val="1F1F26"/>
                </a:solidFill>
                <a:effectLst/>
                <a:hlinkClick r:id="rId13">
                  <a:extLst>
                    <a:ext uri="{A12FA001-AC4F-418D-AE19-62706E023703}">
                      <ahyp:hlinkClr xmlns:ahyp="http://schemas.microsoft.com/office/drawing/2018/hyperlinkcolor" val="tx"/>
                    </a:ext>
                  </a:extLst>
                </a:hlinkClick>
              </a:rPr>
              <a:t>Gradireland</a:t>
            </a:r>
            <a:endParaRPr lang="en-GB" sz="1600" b="0" i="0" dirty="0">
              <a:solidFill>
                <a:srgbClr val="1F1F26"/>
              </a:solidFill>
              <a:effectLst/>
            </a:endParaRPr>
          </a:p>
          <a:p>
            <a:pPr algn="l"/>
            <a:r>
              <a:rPr lang="en-GB" sz="1600" b="0" i="0" u="none" strike="noStrike" dirty="0">
                <a:solidFill>
                  <a:srgbClr val="1F1F26"/>
                </a:solidFill>
                <a:effectLst/>
                <a:hlinkClick r:id="rId14">
                  <a:extLst>
                    <a:ext uri="{A12FA001-AC4F-418D-AE19-62706E023703}">
                      <ahyp:hlinkClr xmlns:ahyp="http://schemas.microsoft.com/office/drawing/2018/hyperlinkcolor" val="tx"/>
                    </a:ext>
                  </a:extLst>
                </a:hlinkClick>
              </a:rPr>
              <a:t>Prospects</a:t>
            </a:r>
            <a:endParaRPr lang="en-GB" sz="1600" b="0" i="0" dirty="0">
              <a:solidFill>
                <a:srgbClr val="1F1F26"/>
              </a:solidFill>
              <a:effectLst/>
            </a:endParaRPr>
          </a:p>
          <a:p>
            <a:pPr algn="l" rtl="0" fontAlgn="base"/>
            <a:endParaRPr lang="en-GB" dirty="0">
              <a:solidFill>
                <a:srgbClr val="485D65"/>
              </a:solidFill>
              <a:latin typeface="Source Sans Pro" panose="020B0604020202020204" pitchFamily="34" charset="0"/>
            </a:endParaRPr>
          </a:p>
          <a:p>
            <a:pPr algn="l" rtl="0" fontAlgn="base"/>
            <a:endParaRPr lang="en-GB" sz="1400" b="0" i="0" dirty="0">
              <a:solidFill>
                <a:srgbClr val="000000"/>
              </a:solidFill>
              <a:effectLst/>
              <a:latin typeface="Calibri" panose="020F0502020204030204" pitchFamily="34" charset="0"/>
            </a:endParaRPr>
          </a:p>
        </p:txBody>
      </p:sp>
      <p:pic>
        <p:nvPicPr>
          <p:cNvPr id="15" name="Picture Placeholder 53" descr="Board Of Directors outline">
            <a:extLst>
              <a:ext uri="{FF2B5EF4-FFF2-40B4-BE49-F238E27FC236}">
                <a16:creationId xmlns:a16="http://schemas.microsoft.com/office/drawing/2014/main" id="{CFCF5DDA-3EE7-4F8E-A3E4-4336EC9E700B}"/>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6760220" y="4792867"/>
            <a:ext cx="804759" cy="804759"/>
          </a:xfrm>
          <a:prstGeom prst="ellipse">
            <a:avLst/>
          </a:prstGeom>
          <a:solidFill>
            <a:schemeClr val="bg1"/>
          </a:solidFill>
          <a:ln w="38100">
            <a:solidFill>
              <a:schemeClr val="bg1"/>
            </a:solidFill>
          </a:ln>
        </p:spPr>
      </p:pic>
      <p:sp>
        <p:nvSpPr>
          <p:cNvPr id="16" name="Text Placeholder 21">
            <a:extLst>
              <a:ext uri="{FF2B5EF4-FFF2-40B4-BE49-F238E27FC236}">
                <a16:creationId xmlns:a16="http://schemas.microsoft.com/office/drawing/2014/main" id="{6AB4BF48-4E09-4225-95E1-242FCE72D8A5}"/>
              </a:ext>
            </a:extLst>
          </p:cNvPr>
          <p:cNvSpPr txBox="1">
            <a:spLocks/>
          </p:cNvSpPr>
          <p:nvPr/>
        </p:nvSpPr>
        <p:spPr>
          <a:xfrm>
            <a:off x="7763202" y="5961550"/>
            <a:ext cx="3977648" cy="73169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Get a good night’s rest, plan your outfit the night before and eat breakfast.  Plan your journey route and if it is virtual, check your IT &amp; be online early.</a:t>
            </a:r>
          </a:p>
        </p:txBody>
      </p:sp>
      <p:pic>
        <p:nvPicPr>
          <p:cNvPr id="17" name="Picture Placeholder 53" descr="Snooze outline">
            <a:extLst>
              <a:ext uri="{FF2B5EF4-FFF2-40B4-BE49-F238E27FC236}">
                <a16:creationId xmlns:a16="http://schemas.microsoft.com/office/drawing/2014/main" id="{3A558E12-5C23-4112-9CD4-4ACE84851F53}"/>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6760220" y="5859667"/>
            <a:ext cx="804759" cy="804759"/>
          </a:xfrm>
          <a:prstGeom prst="ellipse">
            <a:avLst/>
          </a:prstGeom>
          <a:solidFill>
            <a:schemeClr val="bg1"/>
          </a:solidFill>
          <a:ln w="38100">
            <a:solidFill>
              <a:schemeClr val="bg1"/>
            </a:solidFill>
          </a:ln>
        </p:spPr>
      </p:pic>
      <p:sp>
        <p:nvSpPr>
          <p:cNvPr id="18" name="Text Placeholder 21">
            <a:extLst>
              <a:ext uri="{FF2B5EF4-FFF2-40B4-BE49-F238E27FC236}">
                <a16:creationId xmlns:a16="http://schemas.microsoft.com/office/drawing/2014/main" id="{247A5AE4-8265-40E9-AE15-7894CF4A4F1B}"/>
              </a:ext>
            </a:extLst>
          </p:cNvPr>
          <p:cNvSpPr txBox="1">
            <a:spLocks/>
          </p:cNvSpPr>
          <p:nvPr/>
        </p:nvSpPr>
        <p:spPr>
          <a:xfrm>
            <a:off x="7763202" y="4865932"/>
            <a:ext cx="3977648" cy="73169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Check out the competition – be ready to demonstrate your understanding of the </a:t>
            </a:r>
            <a:r>
              <a:rPr lang="en-US" dirty="0" err="1"/>
              <a:t>organisation’s</a:t>
            </a:r>
            <a:r>
              <a:rPr lang="en-US" dirty="0"/>
              <a:t> context, wider industry trends and prospects.</a:t>
            </a:r>
          </a:p>
        </p:txBody>
      </p:sp>
    </p:spTree>
    <p:extLst>
      <p:ext uri="{BB962C8B-B14F-4D97-AF65-F5344CB8AC3E}">
        <p14:creationId xmlns:p14="http://schemas.microsoft.com/office/powerpoint/2010/main" val="22684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3" descr="Two people standing in front of a window&#10; ">
            <a:extLst>
              <a:ext uri="{FF2B5EF4-FFF2-40B4-BE49-F238E27FC236}">
                <a16:creationId xmlns:a16="http://schemas.microsoft.com/office/drawing/2014/main" id="{CF497EBA-3F02-4AFE-A2E1-05410BF6A4C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26219" r="26219"/>
          <a:stretch/>
        </p:blipFill>
        <p:spPr/>
      </p:pic>
      <p:pic>
        <p:nvPicPr>
          <p:cNvPr id="13" name="Picture Placeholder 12" descr="A person standing on a table&#10; ">
            <a:extLst>
              <a:ext uri="{FF2B5EF4-FFF2-40B4-BE49-F238E27FC236}">
                <a16:creationId xmlns:a16="http://schemas.microsoft.com/office/drawing/2014/main" id="{A4B6015D-7E4F-478A-B264-E70A90F082D8}"/>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l="14435" r="14435"/>
          <a:stretch>
            <a:fillRect/>
          </a:stretch>
        </p:blipFill>
        <p:spPr/>
      </p:pic>
      <p:pic>
        <p:nvPicPr>
          <p:cNvPr id="11" name="Picture Placeholder 13" descr="3 ladies in discussion">
            <a:extLst>
              <a:ext uri="{FF2B5EF4-FFF2-40B4-BE49-F238E27FC236}">
                <a16:creationId xmlns:a16="http://schemas.microsoft.com/office/drawing/2014/main" id="{FD7B103C-B5B8-46F9-B225-3C5D1DF400E3}"/>
              </a:ext>
              <a:ext uri="{C183D7F6-B498-43B3-948B-1728B52AA6E4}">
                <adec:decorative xmlns:adec="http://schemas.microsoft.com/office/drawing/2017/decorative" val="0"/>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t="5646" b="5646"/>
          <a:stretch>
            <a:fillRect/>
          </a:stretch>
        </p:blipFill>
        <p:spPr/>
      </p:pic>
      <p:sp>
        <p:nvSpPr>
          <p:cNvPr id="6" name="Title 5">
            <a:extLst>
              <a:ext uri="{FF2B5EF4-FFF2-40B4-BE49-F238E27FC236}">
                <a16:creationId xmlns:a16="http://schemas.microsoft.com/office/drawing/2014/main" id="{AD8CD555-AB49-4CAE-998F-97A85F59AD6D}"/>
              </a:ext>
            </a:extLst>
          </p:cNvPr>
          <p:cNvSpPr>
            <a:spLocks noGrp="1"/>
          </p:cNvSpPr>
          <p:nvPr>
            <p:ph type="title"/>
          </p:nvPr>
        </p:nvSpPr>
        <p:spPr>
          <a:xfrm>
            <a:off x="518160" y="524172"/>
            <a:ext cx="2718435" cy="2508588"/>
          </a:xfrm>
        </p:spPr>
        <p:txBody>
          <a:bodyPr/>
          <a:lstStyle/>
          <a:p>
            <a:r>
              <a:rPr lang="en-US" dirty="0">
                <a:solidFill>
                  <a:srgbClr val="1F1F26"/>
                </a:solidFill>
              </a:rPr>
              <a:t>On the Day</a:t>
            </a:r>
          </a:p>
        </p:txBody>
      </p:sp>
    </p:spTree>
    <p:extLst>
      <p:ext uri="{BB962C8B-B14F-4D97-AF65-F5344CB8AC3E}">
        <p14:creationId xmlns:p14="http://schemas.microsoft.com/office/powerpoint/2010/main" val="20247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3F9A722-C416-4CA0-9E81-3AB439623A87}"/>
              </a:ext>
            </a:extLst>
          </p:cNvPr>
          <p:cNvSpPr>
            <a:spLocks noGrp="1"/>
          </p:cNvSpPr>
          <p:nvPr>
            <p:ph type="title"/>
          </p:nvPr>
        </p:nvSpPr>
        <p:spPr>
          <a:xfrm>
            <a:off x="2247967" y="518775"/>
            <a:ext cx="3181678" cy="737032"/>
          </a:xfrm>
        </p:spPr>
        <p:txBody>
          <a:bodyPr>
            <a:normAutofit fontScale="90000"/>
          </a:bodyPr>
          <a:lstStyle/>
          <a:p>
            <a:r>
              <a:rPr lang="en-US" dirty="0"/>
              <a:t>Key exercises</a:t>
            </a:r>
          </a:p>
        </p:txBody>
      </p:sp>
      <p:pic>
        <p:nvPicPr>
          <p:cNvPr id="25" name="Picture Placeholder 23" descr="Blueprint outline">
            <a:extLst>
              <a:ext uri="{FF2B5EF4-FFF2-40B4-BE49-F238E27FC236}">
                <a16:creationId xmlns:a16="http://schemas.microsoft.com/office/drawing/2014/main" id="{28471B48-B5D4-4311-8051-3D8458674D12}"/>
              </a:ext>
            </a:extLst>
          </p:cNvPr>
          <p:cNvPicPr>
            <a:picLocks noGrp="1" noChangeAspect="1"/>
          </p:cNvPicPr>
          <p:nvPr>
            <p:ph type="pic" sz="quarter" idx="11"/>
          </p:nvPr>
        </p:nvPicPr>
        <p:blipFill>
          <a:blip r:embed="rId3">
            <a:extLst>
              <a:ext uri="{96DAC541-7B7A-43D3-8B79-37D633B846F1}">
                <asvg:svgBlip xmlns:asvg="http://schemas.microsoft.com/office/drawing/2016/SVG/main" r:embed="rId4"/>
              </a:ext>
            </a:extLst>
          </a:blip>
          <a:srcRect/>
          <a:stretch/>
        </p:blipFill>
        <p:spPr>
          <a:xfrm>
            <a:off x="253986" y="1495077"/>
            <a:ext cx="1643384" cy="1643384"/>
          </a:xfrm>
        </p:spPr>
      </p:pic>
      <p:pic>
        <p:nvPicPr>
          <p:cNvPr id="30" name="Picture Placeholder 27" descr="Envelope outline">
            <a:extLst>
              <a:ext uri="{FF2B5EF4-FFF2-40B4-BE49-F238E27FC236}">
                <a16:creationId xmlns:a16="http://schemas.microsoft.com/office/drawing/2014/main" id="{10D7B446-4830-437D-90F2-78FF39F842A8}"/>
              </a:ext>
            </a:extLst>
          </p:cNvPr>
          <p:cNvPicPr>
            <a:picLocks noGrp="1" noChangeAspect="1"/>
          </p:cNvPicPr>
          <p:nvPr>
            <p:ph type="pic" sz="quarter" idx="13"/>
          </p:nvPr>
        </p:nvPicPr>
        <p:blipFill>
          <a:blip r:embed="rId5">
            <a:extLst>
              <a:ext uri="{96DAC541-7B7A-43D3-8B79-37D633B846F1}">
                <asvg:svgBlip xmlns:asvg="http://schemas.microsoft.com/office/drawing/2016/SVG/main" r:embed="rId6"/>
              </a:ext>
            </a:extLst>
          </a:blip>
          <a:srcRect/>
          <a:stretch/>
        </p:blipFill>
        <p:spPr>
          <a:xfrm>
            <a:off x="3838806" y="1495077"/>
            <a:ext cx="1643384" cy="1643384"/>
          </a:xfrm>
        </p:spPr>
      </p:pic>
      <p:pic>
        <p:nvPicPr>
          <p:cNvPr id="31" name="Picture Placeholder 29" descr="Lecturer outline">
            <a:extLst>
              <a:ext uri="{FF2B5EF4-FFF2-40B4-BE49-F238E27FC236}">
                <a16:creationId xmlns:a16="http://schemas.microsoft.com/office/drawing/2014/main" id="{7453335E-1D5E-4FDC-8418-75FFB424DE6C}"/>
              </a:ext>
            </a:extLst>
          </p:cNvPr>
          <p:cNvPicPr>
            <a:picLocks noGrp="1" noChangeAspect="1"/>
          </p:cNvPicPr>
          <p:nvPr>
            <p:ph type="pic" sz="quarter" idx="14"/>
          </p:nvPr>
        </p:nvPicPr>
        <p:blipFill>
          <a:blip r:embed="rId7">
            <a:extLst>
              <a:ext uri="{96DAC541-7B7A-43D3-8B79-37D633B846F1}">
                <asvg:svgBlip xmlns:asvg="http://schemas.microsoft.com/office/drawing/2016/SVG/main" r:embed="rId8"/>
              </a:ext>
            </a:extLst>
          </a:blip>
          <a:srcRect/>
          <a:stretch/>
        </p:blipFill>
        <p:spPr>
          <a:xfrm>
            <a:off x="7901677" y="1667723"/>
            <a:ext cx="1166649" cy="1166649"/>
          </a:xfrm>
        </p:spPr>
      </p:pic>
      <p:sp>
        <p:nvSpPr>
          <p:cNvPr id="17" name="Text Placeholder 16">
            <a:extLst>
              <a:ext uri="{FF2B5EF4-FFF2-40B4-BE49-F238E27FC236}">
                <a16:creationId xmlns:a16="http://schemas.microsoft.com/office/drawing/2014/main" id="{4E6B8FC3-C6AB-4C05-AB1A-6A425F437168}"/>
              </a:ext>
            </a:extLst>
          </p:cNvPr>
          <p:cNvSpPr>
            <a:spLocks noGrp="1"/>
          </p:cNvSpPr>
          <p:nvPr>
            <p:ph type="body" sz="quarter" idx="15"/>
          </p:nvPr>
        </p:nvSpPr>
        <p:spPr>
          <a:xfrm>
            <a:off x="417219" y="3646097"/>
            <a:ext cx="2748497" cy="484146"/>
          </a:xfrm>
        </p:spPr>
        <p:txBody>
          <a:bodyPr/>
          <a:lstStyle/>
          <a:p>
            <a:pPr algn="l">
              <a:lnSpc>
                <a:spcPct val="100000"/>
              </a:lnSpc>
            </a:pPr>
            <a:r>
              <a:rPr lang="en-GB" dirty="0"/>
              <a:t>In these exercises, you will be given a set of documents relating to a hypothetical or real-life situation.</a:t>
            </a:r>
          </a:p>
          <a:p>
            <a:pPr algn="l">
              <a:lnSpc>
                <a:spcPct val="100000"/>
              </a:lnSpc>
            </a:pPr>
            <a:r>
              <a:rPr lang="en-GB" dirty="0"/>
              <a:t>You are likely to be asked, individually or as part of a group, to analyse it and to give brief verbal or written report of your recommendations. </a:t>
            </a:r>
            <a:endParaRPr lang="en-US" dirty="0"/>
          </a:p>
        </p:txBody>
      </p:sp>
      <p:sp>
        <p:nvSpPr>
          <p:cNvPr id="18" name="Text Placeholder 17">
            <a:extLst>
              <a:ext uri="{FF2B5EF4-FFF2-40B4-BE49-F238E27FC236}">
                <a16:creationId xmlns:a16="http://schemas.microsoft.com/office/drawing/2014/main" id="{6D905B54-BC78-4D3A-98A7-8BF350FAE60E}"/>
              </a:ext>
            </a:extLst>
          </p:cNvPr>
          <p:cNvSpPr>
            <a:spLocks noGrp="1"/>
          </p:cNvSpPr>
          <p:nvPr>
            <p:ph type="body" sz="quarter" idx="16"/>
          </p:nvPr>
        </p:nvSpPr>
        <p:spPr>
          <a:xfrm>
            <a:off x="-48696" y="3081613"/>
            <a:ext cx="2517605" cy="382749"/>
          </a:xfrm>
        </p:spPr>
        <p:txBody>
          <a:bodyPr/>
          <a:lstStyle/>
          <a:p>
            <a:r>
              <a:rPr lang="en-US" dirty="0"/>
              <a:t>CASE STUDIES</a:t>
            </a:r>
          </a:p>
        </p:txBody>
      </p:sp>
      <p:sp>
        <p:nvSpPr>
          <p:cNvPr id="26" name="TextBox 25">
            <a:extLst>
              <a:ext uri="{FF2B5EF4-FFF2-40B4-BE49-F238E27FC236}">
                <a16:creationId xmlns:a16="http://schemas.microsoft.com/office/drawing/2014/main" id="{5AAF6BA5-9BD0-4EBF-BC63-EB18729BFD82}"/>
              </a:ext>
            </a:extLst>
          </p:cNvPr>
          <p:cNvSpPr txBox="1"/>
          <p:nvPr/>
        </p:nvSpPr>
        <p:spPr>
          <a:xfrm>
            <a:off x="3838806" y="3576729"/>
            <a:ext cx="3663861" cy="3108543"/>
          </a:xfrm>
          <a:prstGeom prst="rect">
            <a:avLst/>
          </a:prstGeom>
          <a:noFill/>
        </p:spPr>
        <p:txBody>
          <a:bodyPr wrap="square">
            <a:spAutoFit/>
          </a:bodyPr>
          <a:lstStyle/>
          <a:p>
            <a:pPr algn="l"/>
            <a:r>
              <a:rPr lang="en-GB" sz="1400" dirty="0"/>
              <a:t>Read the instructions and background info carefully and thoroughly. Try to stay calm &amp; and watch the time. </a:t>
            </a:r>
          </a:p>
          <a:p>
            <a:pPr algn="l"/>
            <a:endParaRPr lang="en-GB" sz="1400" dirty="0"/>
          </a:p>
          <a:p>
            <a:pPr algn="l"/>
            <a:r>
              <a:rPr lang="en-GB" sz="1400" dirty="0"/>
              <a:t>Scan through all items in the in-tray or email inbox to get an overall view. Prioritise, delegate, forward or defer. Identify key issues and any action that must be taken - how, by whom and</a:t>
            </a:r>
          </a:p>
          <a:p>
            <a:pPr algn="l"/>
            <a:r>
              <a:rPr lang="en-GB" sz="1400" dirty="0"/>
              <a:t>by when. </a:t>
            </a:r>
          </a:p>
          <a:p>
            <a:pPr algn="l"/>
            <a:r>
              <a:rPr lang="en-GB" sz="1400" dirty="0"/>
              <a:t>Highlight any possible issues. If asked to draft a written response be brief and concise yet comprehensive. No wrong or right answers!</a:t>
            </a:r>
          </a:p>
        </p:txBody>
      </p:sp>
      <p:sp>
        <p:nvSpPr>
          <p:cNvPr id="32" name="Text Placeholder 19">
            <a:extLst>
              <a:ext uri="{FF2B5EF4-FFF2-40B4-BE49-F238E27FC236}">
                <a16:creationId xmlns:a16="http://schemas.microsoft.com/office/drawing/2014/main" id="{B2FA0D92-57D3-4286-BD87-A77EFA68688D}"/>
              </a:ext>
            </a:extLst>
          </p:cNvPr>
          <p:cNvSpPr txBox="1">
            <a:spLocks/>
          </p:cNvSpPr>
          <p:nvPr/>
        </p:nvSpPr>
        <p:spPr>
          <a:xfrm>
            <a:off x="3769730" y="3046251"/>
            <a:ext cx="2517605" cy="382749"/>
          </a:xfrm>
          <a:prstGeom prst="rect">
            <a:avLst/>
          </a:prstGeom>
        </p:spPr>
        <p:txBody>
          <a:bodyPr vert="horz" lIns="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1600" b="1"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TRAY EXERCISES</a:t>
            </a:r>
          </a:p>
        </p:txBody>
      </p:sp>
      <p:sp>
        <p:nvSpPr>
          <p:cNvPr id="34" name="Text Placeholder 19">
            <a:extLst>
              <a:ext uri="{FF2B5EF4-FFF2-40B4-BE49-F238E27FC236}">
                <a16:creationId xmlns:a16="http://schemas.microsoft.com/office/drawing/2014/main" id="{C970C16F-6222-4AEE-8CEF-BF4F2B844F49}"/>
              </a:ext>
            </a:extLst>
          </p:cNvPr>
          <p:cNvSpPr txBox="1">
            <a:spLocks/>
          </p:cNvSpPr>
          <p:nvPr/>
        </p:nvSpPr>
        <p:spPr>
          <a:xfrm>
            <a:off x="7957470" y="3046604"/>
            <a:ext cx="2221711" cy="382749"/>
          </a:xfrm>
          <a:prstGeom prst="rect">
            <a:avLst/>
          </a:prstGeom>
        </p:spPr>
        <p:txBody>
          <a:bodyPr vert="horz" lIns="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1600" b="1"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PRESENTATIONS</a:t>
            </a:r>
          </a:p>
        </p:txBody>
      </p:sp>
      <p:sp>
        <p:nvSpPr>
          <p:cNvPr id="40" name="TextBox 39">
            <a:extLst>
              <a:ext uri="{FF2B5EF4-FFF2-40B4-BE49-F238E27FC236}">
                <a16:creationId xmlns:a16="http://schemas.microsoft.com/office/drawing/2014/main" id="{2CB4F95A-B61D-4A30-9B08-54BB3BF81AFF}"/>
              </a:ext>
            </a:extLst>
          </p:cNvPr>
          <p:cNvSpPr txBox="1"/>
          <p:nvPr/>
        </p:nvSpPr>
        <p:spPr>
          <a:xfrm>
            <a:off x="8077423" y="3576728"/>
            <a:ext cx="3663861" cy="2677656"/>
          </a:xfrm>
          <a:prstGeom prst="rect">
            <a:avLst/>
          </a:prstGeom>
          <a:noFill/>
        </p:spPr>
        <p:txBody>
          <a:bodyPr wrap="square">
            <a:spAutoFit/>
          </a:bodyPr>
          <a:lstStyle/>
          <a:p>
            <a:pPr algn="l"/>
            <a:r>
              <a:rPr lang="en-GB" sz="1400" dirty="0"/>
              <a:t>You may be told the topic in advance, be asked to select your own or be given a topic on the day and a little time to prepare it.</a:t>
            </a:r>
          </a:p>
          <a:p>
            <a:pPr algn="l"/>
            <a:endParaRPr lang="en-GB" sz="1400" dirty="0"/>
          </a:p>
          <a:p>
            <a:pPr algn="l"/>
            <a:r>
              <a:rPr lang="en-GB" sz="1400" dirty="0"/>
              <a:t>Figure out what format the presentation will be, what IT will be available, who your audience will be. Think about what you are trying to communicate and plan accordingly. Be clear and concise.</a:t>
            </a:r>
          </a:p>
          <a:p>
            <a:pPr algn="l"/>
            <a:endParaRPr lang="en-GB" sz="1400" dirty="0"/>
          </a:p>
          <a:p>
            <a:pPr algn="l"/>
            <a:r>
              <a:rPr lang="en-GB" sz="1400" dirty="0"/>
              <a:t>Be aware of your body language, speed at which you talk and eye contact.</a:t>
            </a:r>
          </a:p>
        </p:txBody>
      </p:sp>
    </p:spTree>
    <p:extLst>
      <p:ext uri="{BB962C8B-B14F-4D97-AF65-F5344CB8AC3E}">
        <p14:creationId xmlns:p14="http://schemas.microsoft.com/office/powerpoint/2010/main" val="168469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3F9A722-C416-4CA0-9E81-3AB439623A87}"/>
              </a:ext>
            </a:extLst>
          </p:cNvPr>
          <p:cNvSpPr>
            <a:spLocks noGrp="1"/>
          </p:cNvSpPr>
          <p:nvPr>
            <p:ph type="title"/>
          </p:nvPr>
        </p:nvSpPr>
        <p:spPr>
          <a:xfrm>
            <a:off x="2247967" y="518775"/>
            <a:ext cx="3181678" cy="737032"/>
          </a:xfrm>
        </p:spPr>
        <p:txBody>
          <a:bodyPr>
            <a:normAutofit fontScale="90000"/>
          </a:bodyPr>
          <a:lstStyle/>
          <a:p>
            <a:r>
              <a:rPr lang="en-US" dirty="0"/>
              <a:t>Key exercises</a:t>
            </a:r>
          </a:p>
        </p:txBody>
      </p:sp>
      <p:pic>
        <p:nvPicPr>
          <p:cNvPr id="25" name="Picture Placeholder 23" descr="Group brainstorm with solid fill">
            <a:extLst>
              <a:ext uri="{FF2B5EF4-FFF2-40B4-BE49-F238E27FC236}">
                <a16:creationId xmlns:a16="http://schemas.microsoft.com/office/drawing/2014/main" id="{28471B48-B5D4-4311-8051-3D8458674D12}"/>
              </a:ext>
            </a:extLst>
          </p:cNvPr>
          <p:cNvPicPr>
            <a:picLocks noGrp="1" noChangeAspect="1"/>
          </p:cNvPicPr>
          <p:nvPr>
            <p:ph type="pic" sz="quarter" idx="11"/>
          </p:nvPr>
        </p:nvPicPr>
        <p:blipFill>
          <a:blip r:embed="rId3">
            <a:extLst>
              <a:ext uri="{96DAC541-7B7A-43D3-8B79-37D633B846F1}">
                <asvg:svgBlip xmlns:asvg="http://schemas.microsoft.com/office/drawing/2016/SVG/main" r:embed="rId4"/>
              </a:ext>
            </a:extLst>
          </a:blip>
          <a:srcRect/>
          <a:stretch/>
        </p:blipFill>
        <p:spPr>
          <a:xfrm>
            <a:off x="253986" y="1495077"/>
            <a:ext cx="1643384" cy="1643384"/>
          </a:xfrm>
        </p:spPr>
      </p:pic>
      <p:pic>
        <p:nvPicPr>
          <p:cNvPr id="30" name="Picture Placeholder 27" descr="Clipboard Checked outline">
            <a:extLst>
              <a:ext uri="{FF2B5EF4-FFF2-40B4-BE49-F238E27FC236}">
                <a16:creationId xmlns:a16="http://schemas.microsoft.com/office/drawing/2014/main" id="{10D7B446-4830-437D-90F2-78FF39F842A8}"/>
              </a:ext>
            </a:extLst>
          </p:cNvPr>
          <p:cNvPicPr>
            <a:picLocks noGrp="1" noChangeAspect="1"/>
          </p:cNvPicPr>
          <p:nvPr>
            <p:ph type="pic" sz="quarter" idx="13"/>
          </p:nvPr>
        </p:nvPicPr>
        <p:blipFill>
          <a:blip r:embed="rId5">
            <a:extLst>
              <a:ext uri="{96DAC541-7B7A-43D3-8B79-37D633B846F1}">
                <asvg:svgBlip xmlns:asvg="http://schemas.microsoft.com/office/drawing/2016/SVG/main" r:embed="rId6"/>
              </a:ext>
            </a:extLst>
          </a:blip>
          <a:srcRect/>
          <a:stretch/>
        </p:blipFill>
        <p:spPr>
          <a:xfrm>
            <a:off x="3964929" y="1661687"/>
            <a:ext cx="1240069" cy="1240069"/>
          </a:xfrm>
        </p:spPr>
      </p:pic>
      <p:pic>
        <p:nvPicPr>
          <p:cNvPr id="31" name="Picture Placeholder 29" descr="Head with gears outline">
            <a:extLst>
              <a:ext uri="{FF2B5EF4-FFF2-40B4-BE49-F238E27FC236}">
                <a16:creationId xmlns:a16="http://schemas.microsoft.com/office/drawing/2014/main" id="{7453335E-1D5E-4FDC-8418-75FFB424DE6C}"/>
              </a:ext>
            </a:extLst>
          </p:cNvPr>
          <p:cNvPicPr>
            <a:picLocks noGrp="1" noChangeAspect="1"/>
          </p:cNvPicPr>
          <p:nvPr>
            <p:ph type="pic" sz="quarter" idx="14"/>
          </p:nvPr>
        </p:nvPicPr>
        <p:blipFill>
          <a:blip r:embed="rId7">
            <a:extLst>
              <a:ext uri="{96DAC541-7B7A-43D3-8B79-37D633B846F1}">
                <asvg:svgBlip xmlns:asvg="http://schemas.microsoft.com/office/drawing/2016/SVG/main" r:embed="rId8"/>
              </a:ext>
            </a:extLst>
          </a:blip>
          <a:srcRect/>
          <a:stretch/>
        </p:blipFill>
        <p:spPr>
          <a:xfrm>
            <a:off x="7724139" y="1786989"/>
            <a:ext cx="1166649" cy="1166649"/>
          </a:xfrm>
        </p:spPr>
      </p:pic>
      <p:sp>
        <p:nvSpPr>
          <p:cNvPr id="17" name="Text Placeholder 16">
            <a:extLst>
              <a:ext uri="{FF2B5EF4-FFF2-40B4-BE49-F238E27FC236}">
                <a16:creationId xmlns:a16="http://schemas.microsoft.com/office/drawing/2014/main" id="{4E6B8FC3-C6AB-4C05-AB1A-6A425F437168}"/>
              </a:ext>
            </a:extLst>
          </p:cNvPr>
          <p:cNvSpPr>
            <a:spLocks noGrp="1"/>
          </p:cNvSpPr>
          <p:nvPr>
            <p:ph type="body" sz="quarter" idx="15"/>
          </p:nvPr>
        </p:nvSpPr>
        <p:spPr>
          <a:xfrm>
            <a:off x="417218" y="3603063"/>
            <a:ext cx="3421587" cy="484146"/>
          </a:xfrm>
        </p:spPr>
        <p:txBody>
          <a:bodyPr/>
          <a:lstStyle/>
          <a:p>
            <a:pPr algn="l">
              <a:lnSpc>
                <a:spcPct val="100000"/>
              </a:lnSpc>
            </a:pPr>
            <a:r>
              <a:rPr lang="en-GB" dirty="0"/>
              <a:t>Employers use group activities to assess your interpersonal and communication skills. You may have to complete a practical task, complete a case study take part in a discussion or social activity.</a:t>
            </a:r>
          </a:p>
          <a:p>
            <a:pPr algn="l">
              <a:lnSpc>
                <a:spcPct val="100000"/>
              </a:lnSpc>
            </a:pPr>
            <a:r>
              <a:rPr lang="en-GB" dirty="0"/>
              <a:t>Work co-operatively to achieve a common goal. Demonstrate leadership by listening carefully, taking the initiative, facilitating others to speak, reflecting on what has been discussed. Quality v. quantity in terms of your input.</a:t>
            </a:r>
            <a:endParaRPr lang="en-US" dirty="0"/>
          </a:p>
        </p:txBody>
      </p:sp>
      <p:sp>
        <p:nvSpPr>
          <p:cNvPr id="18" name="Text Placeholder 17">
            <a:extLst>
              <a:ext uri="{FF2B5EF4-FFF2-40B4-BE49-F238E27FC236}">
                <a16:creationId xmlns:a16="http://schemas.microsoft.com/office/drawing/2014/main" id="{6D905B54-BC78-4D3A-98A7-8BF350FAE60E}"/>
              </a:ext>
            </a:extLst>
          </p:cNvPr>
          <p:cNvSpPr>
            <a:spLocks noGrp="1"/>
          </p:cNvSpPr>
          <p:nvPr>
            <p:ph type="body" sz="quarter" idx="16"/>
          </p:nvPr>
        </p:nvSpPr>
        <p:spPr>
          <a:xfrm>
            <a:off x="308463" y="3046250"/>
            <a:ext cx="2221711" cy="382749"/>
          </a:xfrm>
        </p:spPr>
        <p:txBody>
          <a:bodyPr/>
          <a:lstStyle/>
          <a:p>
            <a:r>
              <a:rPr lang="en-US" dirty="0"/>
              <a:t>GROUP ACTIVITIES</a:t>
            </a:r>
          </a:p>
        </p:txBody>
      </p:sp>
      <p:sp>
        <p:nvSpPr>
          <p:cNvPr id="26" name="TextBox 25">
            <a:extLst>
              <a:ext uri="{FF2B5EF4-FFF2-40B4-BE49-F238E27FC236}">
                <a16:creationId xmlns:a16="http://schemas.microsoft.com/office/drawing/2014/main" id="{5AAF6BA5-9BD0-4EBF-BC63-EB18729BFD82}"/>
              </a:ext>
            </a:extLst>
          </p:cNvPr>
          <p:cNvSpPr txBox="1"/>
          <p:nvPr/>
        </p:nvSpPr>
        <p:spPr>
          <a:xfrm>
            <a:off x="4114578" y="3608822"/>
            <a:ext cx="3663861" cy="2462213"/>
          </a:xfrm>
          <a:prstGeom prst="rect">
            <a:avLst/>
          </a:prstGeom>
          <a:noFill/>
        </p:spPr>
        <p:txBody>
          <a:bodyPr wrap="square">
            <a:spAutoFit/>
          </a:bodyPr>
          <a:lstStyle/>
          <a:p>
            <a:pPr algn="l"/>
            <a:r>
              <a:rPr lang="en-GB" sz="1400" dirty="0"/>
              <a:t>These are not tests but indicators of your personality type. They may have a</a:t>
            </a:r>
          </a:p>
          <a:p>
            <a:pPr algn="l"/>
            <a:r>
              <a:rPr lang="en-GB" sz="1400" dirty="0"/>
              <a:t>time limit for completion. There are no right or wrong answers - the</a:t>
            </a:r>
          </a:p>
          <a:p>
            <a:pPr algn="l"/>
            <a:r>
              <a:rPr lang="en-GB" sz="1400" dirty="0"/>
              <a:t>questionnaire is intended to give the employer a profile of your interests and</a:t>
            </a:r>
          </a:p>
          <a:p>
            <a:pPr algn="l"/>
            <a:r>
              <a:rPr lang="en-GB" sz="1400" dirty="0"/>
              <a:t>your working style.</a:t>
            </a:r>
          </a:p>
          <a:p>
            <a:pPr algn="l"/>
            <a:endParaRPr lang="en-GB" sz="1400" dirty="0"/>
          </a:p>
          <a:p>
            <a:pPr algn="l"/>
            <a:r>
              <a:rPr lang="en-GB" sz="1400" dirty="0"/>
              <a:t>Do some practice questionnaires.</a:t>
            </a:r>
          </a:p>
          <a:p>
            <a:pPr algn="l"/>
            <a:r>
              <a:rPr lang="en-GB" sz="1400" dirty="0"/>
              <a:t>Answer honestly, being yourself and as relaxed as possible.</a:t>
            </a:r>
          </a:p>
        </p:txBody>
      </p:sp>
      <p:sp>
        <p:nvSpPr>
          <p:cNvPr id="32" name="Text Placeholder 19">
            <a:extLst>
              <a:ext uri="{FF2B5EF4-FFF2-40B4-BE49-F238E27FC236}">
                <a16:creationId xmlns:a16="http://schemas.microsoft.com/office/drawing/2014/main" id="{B2FA0D92-57D3-4286-BD87-A77EFA68688D}"/>
              </a:ext>
            </a:extLst>
          </p:cNvPr>
          <p:cNvSpPr txBox="1">
            <a:spLocks/>
          </p:cNvSpPr>
          <p:nvPr/>
        </p:nvSpPr>
        <p:spPr>
          <a:xfrm>
            <a:off x="4234531" y="3187336"/>
            <a:ext cx="2517605" cy="382749"/>
          </a:xfrm>
          <a:prstGeom prst="rect">
            <a:avLst/>
          </a:prstGeom>
        </p:spPr>
        <p:txBody>
          <a:bodyPr vert="horz" lIns="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1600" b="1"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t>PERSONALITY QUESTIONNAIRES</a:t>
            </a:r>
          </a:p>
        </p:txBody>
      </p:sp>
      <p:sp>
        <p:nvSpPr>
          <p:cNvPr id="34" name="Text Placeholder 19">
            <a:extLst>
              <a:ext uri="{FF2B5EF4-FFF2-40B4-BE49-F238E27FC236}">
                <a16:creationId xmlns:a16="http://schemas.microsoft.com/office/drawing/2014/main" id="{C970C16F-6222-4AEE-8CEF-BF4F2B844F49}"/>
              </a:ext>
            </a:extLst>
          </p:cNvPr>
          <p:cNvSpPr txBox="1">
            <a:spLocks/>
          </p:cNvSpPr>
          <p:nvPr/>
        </p:nvSpPr>
        <p:spPr>
          <a:xfrm>
            <a:off x="7854114" y="3138275"/>
            <a:ext cx="3311723" cy="382749"/>
          </a:xfrm>
          <a:prstGeom prst="rect">
            <a:avLst/>
          </a:prstGeom>
        </p:spPr>
        <p:txBody>
          <a:bodyPr vert="horz" lIns="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1600" b="1"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t>APTITUDE OR ABILITY ASSESSMENTS</a:t>
            </a:r>
          </a:p>
        </p:txBody>
      </p:sp>
      <p:sp>
        <p:nvSpPr>
          <p:cNvPr id="40" name="TextBox 39">
            <a:extLst>
              <a:ext uri="{FF2B5EF4-FFF2-40B4-BE49-F238E27FC236}">
                <a16:creationId xmlns:a16="http://schemas.microsoft.com/office/drawing/2014/main" id="{2CB4F95A-B61D-4A30-9B08-54BB3BF81AFF}"/>
              </a:ext>
            </a:extLst>
          </p:cNvPr>
          <p:cNvSpPr txBox="1"/>
          <p:nvPr/>
        </p:nvSpPr>
        <p:spPr>
          <a:xfrm>
            <a:off x="7778439" y="3570857"/>
            <a:ext cx="4496325" cy="3323987"/>
          </a:xfrm>
          <a:prstGeom prst="rect">
            <a:avLst/>
          </a:prstGeom>
          <a:noFill/>
        </p:spPr>
        <p:txBody>
          <a:bodyPr wrap="square">
            <a:spAutoFit/>
          </a:bodyPr>
          <a:lstStyle/>
          <a:p>
            <a:pPr algn="l"/>
            <a:r>
              <a:rPr lang="en-GB" sz="1400" dirty="0"/>
              <a:t>Formal tests, completed on-line or on an answer sheet. To test your reasoning and cognitive capability, usually to a strict deadline. Often multiple choice questions. You will be given instructions and there will be some example questions to try.</a:t>
            </a:r>
          </a:p>
          <a:p>
            <a:pPr algn="l"/>
            <a:endParaRPr lang="en-GB" sz="1400" dirty="0"/>
          </a:p>
          <a:p>
            <a:pPr algn="l"/>
            <a:r>
              <a:rPr lang="en-GB" sz="1400" dirty="0"/>
              <a:t>Verbal tests - such as verbal reasoning, analysis and word sort; </a:t>
            </a:r>
          </a:p>
          <a:p>
            <a:pPr algn="l"/>
            <a:r>
              <a:rPr lang="en-GB" sz="1400" dirty="0"/>
              <a:t>Numerical tests - such as reasoning, analysis and sequential tests; </a:t>
            </a:r>
          </a:p>
          <a:p>
            <a:pPr algn="l"/>
            <a:r>
              <a:rPr lang="en-GB" sz="1400" dirty="0"/>
              <a:t>Diagrammatic and spatial reasoning - testing your sense of logic and visual thinking and organisation skills; </a:t>
            </a:r>
          </a:p>
          <a:p>
            <a:pPr algn="l"/>
            <a:r>
              <a:rPr lang="en-GB" sz="1400" dirty="0"/>
              <a:t>Specific tests - for example syntax for computer programming, data checking or mechanics.</a:t>
            </a:r>
          </a:p>
        </p:txBody>
      </p:sp>
    </p:spTree>
    <p:extLst>
      <p:ext uri="{BB962C8B-B14F-4D97-AF65-F5344CB8AC3E}">
        <p14:creationId xmlns:p14="http://schemas.microsoft.com/office/powerpoint/2010/main" val="106877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A981189-9280-48E8-90AE-7F25E741BE94}"/>
              </a:ext>
            </a:extLst>
          </p:cNvPr>
          <p:cNvSpPr>
            <a:spLocks noGrp="1"/>
          </p:cNvSpPr>
          <p:nvPr>
            <p:ph type="title"/>
          </p:nvPr>
        </p:nvSpPr>
        <p:spPr>
          <a:xfrm>
            <a:off x="844946" y="1193765"/>
            <a:ext cx="4385843" cy="1325563"/>
          </a:xfrm>
        </p:spPr>
        <p:txBody>
          <a:bodyPr>
            <a:normAutofit/>
          </a:bodyPr>
          <a:lstStyle/>
          <a:p>
            <a:r>
              <a:rPr lang="en-US" sz="4000" dirty="0">
                <a:solidFill>
                  <a:srgbClr val="004C6C"/>
                </a:solidFill>
                <a:cs typeface="Arial"/>
              </a:rPr>
              <a:t>Performing on the Day</a:t>
            </a:r>
          </a:p>
        </p:txBody>
      </p:sp>
      <p:pic>
        <p:nvPicPr>
          <p:cNvPr id="21" name="Picture Placeholder 20" descr="A group of people sitting at a table ">
            <a:extLst>
              <a:ext uri="{FF2B5EF4-FFF2-40B4-BE49-F238E27FC236}">
                <a16:creationId xmlns:a16="http://schemas.microsoft.com/office/drawing/2014/main" id="{ED555F39-395C-4F00-87D7-A02A9B88355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6454" r="6454"/>
          <a:stretch>
            <a:fillRect/>
          </a:stretch>
        </p:blipFill>
        <p:spPr>
          <a:xfrm>
            <a:off x="844947" y="2632337"/>
            <a:ext cx="4385841" cy="3357563"/>
          </a:xfrm>
        </p:spPr>
      </p:pic>
      <p:sp>
        <p:nvSpPr>
          <p:cNvPr id="16" name="Text Placeholder 15">
            <a:extLst>
              <a:ext uri="{FF2B5EF4-FFF2-40B4-BE49-F238E27FC236}">
                <a16:creationId xmlns:a16="http://schemas.microsoft.com/office/drawing/2014/main" id="{5E9ED32E-028C-428E-97AF-168C8D6F92A9}"/>
              </a:ext>
            </a:extLst>
          </p:cNvPr>
          <p:cNvSpPr>
            <a:spLocks noGrp="1"/>
          </p:cNvSpPr>
          <p:nvPr>
            <p:ph type="body" sz="quarter" idx="15"/>
          </p:nvPr>
        </p:nvSpPr>
        <p:spPr>
          <a:xfrm>
            <a:off x="5765381" y="1072055"/>
            <a:ext cx="6333483" cy="5738648"/>
          </a:xfrm>
        </p:spPr>
        <p:txBody>
          <a:bodyPr>
            <a:normAutofit fontScale="85000" lnSpcReduction="20000"/>
          </a:bodyPr>
          <a:lstStyle/>
          <a:p>
            <a:pPr algn="l" rtl="0" fontAlgn="base">
              <a:buFont typeface="Arial" panose="020B0604020202020204" pitchFamily="34" charset="0"/>
              <a:buChar char="•"/>
            </a:pPr>
            <a:r>
              <a:rPr lang="en-GB" sz="2400" b="0" i="0" dirty="0">
                <a:solidFill>
                  <a:srgbClr val="485D65"/>
                </a:solidFill>
                <a:effectLst/>
                <a:latin typeface="Source Sans Pro" panose="020B0604020202020204" pitchFamily="34" charset="0"/>
              </a:rPr>
              <a:t>Be </a:t>
            </a:r>
            <a:r>
              <a:rPr lang="en-GB" sz="2400" dirty="0">
                <a:solidFill>
                  <a:srgbClr val="485D65"/>
                </a:solidFill>
                <a:latin typeface="Source Sans Pro" panose="020B0604020202020204" pitchFamily="34" charset="0"/>
              </a:rPr>
              <a:t>authentic - be yourself.</a:t>
            </a:r>
          </a:p>
          <a:p>
            <a:pPr algn="l" rtl="0" fontAlgn="base">
              <a:buFont typeface="Arial" panose="020B0604020202020204" pitchFamily="34" charset="0"/>
              <a:buChar char="•"/>
            </a:pPr>
            <a:r>
              <a:rPr lang="en-GB" sz="2400" b="0" i="0" dirty="0">
                <a:solidFill>
                  <a:srgbClr val="485D65"/>
                </a:solidFill>
                <a:effectLst/>
                <a:latin typeface="Source Sans Pro" panose="020B0604020202020204" pitchFamily="34" charset="0"/>
              </a:rPr>
              <a:t>Alternate between taking charge and taking a back seat to show you can both take initiative and follow orders. </a:t>
            </a:r>
          </a:p>
          <a:p>
            <a:pPr algn="l" rtl="0" fontAlgn="base">
              <a:buFont typeface="Arial" panose="020B0604020202020204" pitchFamily="34" charset="0"/>
              <a:buChar char="•"/>
            </a:pPr>
            <a:r>
              <a:rPr lang="en-GB" sz="2400" b="0" i="0" dirty="0">
                <a:solidFill>
                  <a:srgbClr val="485D65"/>
                </a:solidFill>
                <a:effectLst/>
                <a:latin typeface="Source Sans Pro" panose="020B0604020202020204" pitchFamily="34" charset="0"/>
              </a:rPr>
              <a:t>Focus on each task independently, if you feel one didn’t go well, don’t dwell on it, move on and approach the next task optimistically.</a:t>
            </a:r>
            <a:endParaRPr lang="en-GB" sz="24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2400" b="0" i="0" dirty="0">
                <a:solidFill>
                  <a:srgbClr val="485D65"/>
                </a:solidFill>
                <a:effectLst/>
                <a:latin typeface="Source Sans Pro" panose="020B0604020202020204" pitchFamily="34" charset="0"/>
              </a:rPr>
              <a:t>Let your thought processes show and don’t be afraid to voice your opinions but yet be mindful to avoid overpowering the discussion.</a:t>
            </a:r>
            <a:endParaRPr lang="en-GB" sz="24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2400" b="0" i="0" dirty="0">
                <a:solidFill>
                  <a:srgbClr val="485D65"/>
                </a:solidFill>
                <a:effectLst/>
                <a:latin typeface="Source Sans Pro" panose="020B0604020202020204" pitchFamily="34" charset="0"/>
              </a:rPr>
              <a:t>Don’t focus on the other candidates, generally you are not in competition with others.</a:t>
            </a:r>
            <a:endParaRPr lang="en-GB" sz="24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2400" b="0" i="0" dirty="0">
                <a:solidFill>
                  <a:srgbClr val="485D65"/>
                </a:solidFill>
                <a:effectLst/>
                <a:latin typeface="Source Sans Pro" panose="020B0604020202020204" pitchFamily="34" charset="0"/>
              </a:rPr>
              <a:t>Involve others group discussions. </a:t>
            </a:r>
            <a:endParaRPr lang="en-GB" sz="24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2400" dirty="0">
                <a:solidFill>
                  <a:srgbClr val="485D65"/>
                </a:solidFill>
                <a:latin typeface="Source Sans Pro" panose="020B0604020202020204" pitchFamily="34" charset="0"/>
              </a:rPr>
              <a:t>Calmly read  the </a:t>
            </a:r>
            <a:r>
              <a:rPr lang="en-GB" sz="2400" b="0" i="0" dirty="0">
                <a:solidFill>
                  <a:srgbClr val="485D65"/>
                </a:solidFill>
                <a:effectLst/>
                <a:latin typeface="Source Sans Pro" panose="020B0604020202020204" pitchFamily="34" charset="0"/>
              </a:rPr>
              <a:t>brief for each task and maintain focus on the objectives.</a:t>
            </a:r>
            <a:endParaRPr lang="en-GB" sz="24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2400" b="0" i="0" dirty="0">
                <a:solidFill>
                  <a:srgbClr val="485D65"/>
                </a:solidFill>
                <a:effectLst/>
                <a:latin typeface="Source Sans Pro" panose="020B0604020202020204" pitchFamily="34" charset="0"/>
              </a:rPr>
              <a:t>During social breaks such as lunchtime, try to engage in conversation with others.</a:t>
            </a:r>
            <a:endParaRPr lang="en-GB" sz="24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2400" b="0" i="0" dirty="0">
                <a:solidFill>
                  <a:srgbClr val="485D65"/>
                </a:solidFill>
                <a:effectLst/>
                <a:latin typeface="Source Sans Pro" panose="020B0604020202020204" pitchFamily="34" charset="0"/>
              </a:rPr>
              <a:t>Be positive and as engaging as you can be for the duration.</a:t>
            </a:r>
            <a:endParaRPr lang="en-GB" sz="24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2400" b="0" i="0" dirty="0">
                <a:solidFill>
                  <a:srgbClr val="485D65"/>
                </a:solidFill>
                <a:effectLst/>
                <a:latin typeface="Source Sans Pro" panose="020B0604020202020204" pitchFamily="34" charset="0"/>
              </a:rPr>
              <a:t>Remember your body language and facial expressions speak volumes.</a:t>
            </a:r>
            <a:endParaRPr lang="en-GB" sz="2400" b="0" i="0" dirty="0">
              <a:solidFill>
                <a:srgbClr val="000000"/>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1432479699"/>
      </p:ext>
    </p:extLst>
  </p:cSld>
  <p:clrMapOvr>
    <a:masterClrMapping/>
  </p:clrMapOvr>
</p:sld>
</file>

<file path=ppt/theme/theme1.xml><?xml version="1.0" encoding="utf-8"?>
<a:theme xmlns:a="http://schemas.openxmlformats.org/drawingml/2006/main" name="Office Theme">
  <a:themeElements>
    <a:clrScheme name="MSFT_ELT_Template01">
      <a:dk1>
        <a:srgbClr val="3F3F3F"/>
      </a:dk1>
      <a:lt1>
        <a:srgbClr val="FFFFFF"/>
      </a:lt1>
      <a:dk2>
        <a:srgbClr val="000000"/>
      </a:dk2>
      <a:lt2>
        <a:srgbClr val="A5A5A5"/>
      </a:lt2>
      <a:accent1>
        <a:srgbClr val="5DAAB0"/>
      </a:accent1>
      <a:accent2>
        <a:srgbClr val="DFE3E9"/>
      </a:accent2>
      <a:accent3>
        <a:srgbClr val="BBC3CD"/>
      </a:accent3>
      <a:accent4>
        <a:srgbClr val="484848"/>
      </a:accent4>
      <a:accent5>
        <a:srgbClr val="1F1F26"/>
      </a:accent5>
      <a:accent6>
        <a:srgbClr val="F2CAA2"/>
      </a:accent6>
      <a:hlink>
        <a:srgbClr val="00194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F1EBDCD4-0DFE-4BFC-B527-76D7C1C6466B}" vid="{B36D0821-FAFD-4A44-B0A3-9261322768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clean sophisticated presentation</Template>
  <TotalTime>226</TotalTime>
  <Words>1135</Words>
  <Application>Microsoft Office PowerPoint</Application>
  <PresentationFormat>Widescreen</PresentationFormat>
  <Paragraphs>102</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vt:lpstr>
      <vt:lpstr>Helvetica Light</vt:lpstr>
      <vt:lpstr>Source Sans Pro</vt:lpstr>
      <vt:lpstr>Office Theme</vt:lpstr>
      <vt:lpstr>ASSESSMENT CENTRES</vt:lpstr>
      <vt:lpstr>What will we cover?</vt:lpstr>
      <vt:lpstr>  What are Assessment Centres?</vt:lpstr>
      <vt:lpstr>Examples of Assessment Centre exercises:</vt:lpstr>
      <vt:lpstr>How do I Prepare?</vt:lpstr>
      <vt:lpstr>On the Day</vt:lpstr>
      <vt:lpstr>Key exercises</vt:lpstr>
      <vt:lpstr>Key exercises</vt:lpstr>
      <vt:lpstr>Performing on the Day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Helen Vahey</dc:creator>
  <cp:lastModifiedBy>Jennifer Mcconnell</cp:lastModifiedBy>
  <cp:revision>26</cp:revision>
  <dcterms:created xsi:type="dcterms:W3CDTF">2021-08-30T14:41:58Z</dcterms:created>
  <dcterms:modified xsi:type="dcterms:W3CDTF">2021-09-23T13:44:31Z</dcterms:modified>
</cp:coreProperties>
</file>