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5" r:id="rId5"/>
  </p:sldMasterIdLst>
  <p:notesMasterIdLst>
    <p:notesMasterId r:id="rId31"/>
  </p:notesMasterIdLst>
  <p:handoutMasterIdLst>
    <p:handoutMasterId r:id="rId32"/>
  </p:handoutMasterIdLst>
  <p:sldIdLst>
    <p:sldId id="1047" r:id="rId6"/>
    <p:sldId id="985" r:id="rId7"/>
    <p:sldId id="957" r:id="rId8"/>
    <p:sldId id="981" r:id="rId9"/>
    <p:sldId id="469" r:id="rId10"/>
    <p:sldId id="954" r:id="rId11"/>
    <p:sldId id="1049" r:id="rId12"/>
    <p:sldId id="510" r:id="rId13"/>
    <p:sldId id="544" r:id="rId14"/>
    <p:sldId id="917" r:id="rId15"/>
    <p:sldId id="551" r:id="rId16"/>
    <p:sldId id="471" r:id="rId17"/>
    <p:sldId id="987" r:id="rId18"/>
    <p:sldId id="482" r:id="rId19"/>
    <p:sldId id="982" r:id="rId20"/>
    <p:sldId id="983" r:id="rId21"/>
    <p:sldId id="506" r:id="rId22"/>
    <p:sldId id="479" r:id="rId23"/>
    <p:sldId id="1052" r:id="rId24"/>
    <p:sldId id="1051" r:id="rId25"/>
    <p:sldId id="1048" r:id="rId26"/>
    <p:sldId id="360" r:id="rId27"/>
    <p:sldId id="1012" r:id="rId28"/>
    <p:sldId id="1053" r:id="rId29"/>
    <p:sldId id="530" r:id="rId30"/>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89" userDrawn="1">
          <p15:clr>
            <a:srgbClr val="A4A3A4"/>
          </p15:clr>
        </p15:guide>
        <p15:guide id="2" pos="2103" userDrawn="1">
          <p15:clr>
            <a:srgbClr val="A4A3A4"/>
          </p15:clr>
        </p15:guide>
        <p15:guide id="3" orient="horz" pos="3108" userDrawn="1">
          <p15:clr>
            <a:srgbClr val="A4A3A4"/>
          </p15:clr>
        </p15:guide>
        <p15:guide id="4"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0BE5"/>
    <a:srgbClr val="000000"/>
    <a:srgbClr val="008A3E"/>
    <a:srgbClr val="10A8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76" autoAdjust="0"/>
    <p:restoredTop sz="85635" autoAdjust="0"/>
  </p:normalViewPr>
  <p:slideViewPr>
    <p:cSldViewPr>
      <p:cViewPr varScale="1">
        <p:scale>
          <a:sx n="62" d="100"/>
          <a:sy n="62" d="100"/>
        </p:scale>
        <p:origin x="906" y="66"/>
      </p:cViewPr>
      <p:guideLst>
        <p:guide orient="horz" pos="2205"/>
        <p:guide pos="3840"/>
      </p:guideLst>
    </p:cSldViewPr>
  </p:slideViewPr>
  <p:outlineViewPr>
    <p:cViewPr>
      <p:scale>
        <a:sx n="33" d="100"/>
        <a:sy n="33" d="100"/>
      </p:scale>
      <p:origin x="0" y="-15096"/>
    </p:cViewPr>
  </p:outlineViewPr>
  <p:notesTextViewPr>
    <p:cViewPr>
      <p:scale>
        <a:sx n="100" d="100"/>
        <a:sy n="100" d="100"/>
      </p:scale>
      <p:origin x="0" y="0"/>
    </p:cViewPr>
  </p:notesTextViewPr>
  <p:sorterViewPr>
    <p:cViewPr varScale="1">
      <p:scale>
        <a:sx n="1" d="1"/>
        <a:sy n="1" d="1"/>
      </p:scale>
      <p:origin x="0" y="-3132"/>
    </p:cViewPr>
  </p:sorterViewPr>
  <p:notesViewPr>
    <p:cSldViewPr>
      <p:cViewPr varScale="1">
        <p:scale>
          <a:sx n="85" d="100"/>
          <a:sy n="85" d="100"/>
        </p:scale>
        <p:origin x="-3870" y="-90"/>
      </p:cViewPr>
      <p:guideLst>
        <p:guide orient="horz" pos="3089"/>
        <p:guide pos="2103"/>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73AFAE-BA55-4A12-B6A6-438150BDE54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B5F841A-EFEC-4BC6-BA24-EEA8B6BB908F}">
      <dgm:prSet/>
      <dgm:spPr/>
      <dgm:t>
        <a:bodyPr/>
        <a:lstStyle/>
        <a:p>
          <a:pPr>
            <a:lnSpc>
              <a:spcPct val="100000"/>
            </a:lnSpc>
          </a:pPr>
          <a:r>
            <a:rPr lang="en-IE" dirty="0"/>
            <a:t>Immediate Graduate Role/Summer internship</a:t>
          </a:r>
          <a:endParaRPr lang="en-US" dirty="0"/>
        </a:p>
      </dgm:t>
    </dgm:pt>
    <dgm:pt modelId="{8E529891-780C-4FC6-8A40-C855011083AE}" type="parTrans" cxnId="{BC0D7EF1-2500-4EE7-ACA9-A575D5F3B909}">
      <dgm:prSet/>
      <dgm:spPr/>
      <dgm:t>
        <a:bodyPr/>
        <a:lstStyle/>
        <a:p>
          <a:endParaRPr lang="en-US"/>
        </a:p>
      </dgm:t>
    </dgm:pt>
    <dgm:pt modelId="{E5B95698-5216-4CF4-9CC0-66D973EE2EE9}" type="sibTrans" cxnId="{BC0D7EF1-2500-4EE7-ACA9-A575D5F3B909}">
      <dgm:prSet/>
      <dgm:spPr/>
      <dgm:t>
        <a:bodyPr/>
        <a:lstStyle/>
        <a:p>
          <a:pPr>
            <a:lnSpc>
              <a:spcPct val="100000"/>
            </a:lnSpc>
          </a:pPr>
          <a:endParaRPr lang="en-US"/>
        </a:p>
      </dgm:t>
    </dgm:pt>
    <dgm:pt modelId="{B91DE545-2DD9-4C3A-BF56-087D82F553D7}">
      <dgm:prSet/>
      <dgm:spPr/>
      <dgm:t>
        <a:bodyPr/>
        <a:lstStyle/>
        <a:p>
          <a:pPr>
            <a:lnSpc>
              <a:spcPct val="100000"/>
            </a:lnSpc>
          </a:pPr>
          <a:r>
            <a:rPr lang="en-IE" dirty="0"/>
            <a:t>Graduate Programme</a:t>
          </a:r>
        </a:p>
        <a:p>
          <a:pPr>
            <a:lnSpc>
              <a:spcPct val="100000"/>
            </a:lnSpc>
          </a:pPr>
          <a:r>
            <a:rPr lang="en-US" dirty="0"/>
            <a:t>Graduate </a:t>
          </a:r>
          <a:r>
            <a:rPr lang="en-US" dirty="0" err="1"/>
            <a:t>Programme</a:t>
          </a:r>
          <a:r>
            <a:rPr lang="en-US" dirty="0"/>
            <a:t> with PG Study</a:t>
          </a:r>
        </a:p>
      </dgm:t>
    </dgm:pt>
    <dgm:pt modelId="{03BD2030-08DE-43BD-B3B5-5226DA145300}" type="parTrans" cxnId="{01A750E6-E358-46F9-B10E-DFA7547D678B}">
      <dgm:prSet/>
      <dgm:spPr/>
      <dgm:t>
        <a:bodyPr/>
        <a:lstStyle/>
        <a:p>
          <a:endParaRPr lang="en-US"/>
        </a:p>
      </dgm:t>
    </dgm:pt>
    <dgm:pt modelId="{ED961646-F4F1-4AFD-8F1E-B7B029CCAA17}" type="sibTrans" cxnId="{01A750E6-E358-46F9-B10E-DFA7547D678B}">
      <dgm:prSet/>
      <dgm:spPr/>
      <dgm:t>
        <a:bodyPr/>
        <a:lstStyle/>
        <a:p>
          <a:pPr>
            <a:lnSpc>
              <a:spcPct val="100000"/>
            </a:lnSpc>
          </a:pPr>
          <a:endParaRPr lang="en-US"/>
        </a:p>
      </dgm:t>
    </dgm:pt>
    <dgm:pt modelId="{A6FD090B-FB5D-4267-885D-BCFBADC93EE5}">
      <dgm:prSet/>
      <dgm:spPr/>
      <dgm:t>
        <a:bodyPr/>
        <a:lstStyle/>
        <a:p>
          <a:pPr>
            <a:lnSpc>
              <a:spcPct val="100000"/>
            </a:lnSpc>
          </a:pPr>
          <a:r>
            <a:rPr lang="en-IE"/>
            <a:t>Internship</a:t>
          </a:r>
          <a:endParaRPr lang="en-US"/>
        </a:p>
      </dgm:t>
    </dgm:pt>
    <dgm:pt modelId="{C3944545-9F23-432F-9472-3A669EBABA60}" type="parTrans" cxnId="{71BCB205-B4D3-4F41-AC86-713256FE1F19}">
      <dgm:prSet/>
      <dgm:spPr/>
      <dgm:t>
        <a:bodyPr/>
        <a:lstStyle/>
        <a:p>
          <a:endParaRPr lang="en-US"/>
        </a:p>
      </dgm:t>
    </dgm:pt>
    <dgm:pt modelId="{B66A743F-9503-4283-92B5-E2D9A5B9A977}" type="sibTrans" cxnId="{71BCB205-B4D3-4F41-AC86-713256FE1F19}">
      <dgm:prSet/>
      <dgm:spPr/>
      <dgm:t>
        <a:bodyPr/>
        <a:lstStyle/>
        <a:p>
          <a:pPr>
            <a:lnSpc>
              <a:spcPct val="100000"/>
            </a:lnSpc>
          </a:pPr>
          <a:endParaRPr lang="en-US"/>
        </a:p>
      </dgm:t>
    </dgm:pt>
    <dgm:pt modelId="{3374F319-8943-47D4-B6A4-C0C0F79AABC3}">
      <dgm:prSet/>
      <dgm:spPr/>
      <dgm:t>
        <a:bodyPr/>
        <a:lstStyle/>
        <a:p>
          <a:pPr>
            <a:lnSpc>
              <a:spcPct val="100000"/>
            </a:lnSpc>
          </a:pPr>
          <a:r>
            <a:rPr lang="en-IE" dirty="0"/>
            <a:t>Traineeship, e.g. Accountancy, Law, etc.</a:t>
          </a:r>
          <a:endParaRPr lang="en-US" dirty="0"/>
        </a:p>
      </dgm:t>
    </dgm:pt>
    <dgm:pt modelId="{506E7469-6F86-48AC-BE9E-C59ECE0585B2}" type="parTrans" cxnId="{442FDAE0-9DFA-4E2C-9EAB-9ABC01BCDCFC}">
      <dgm:prSet/>
      <dgm:spPr/>
      <dgm:t>
        <a:bodyPr/>
        <a:lstStyle/>
        <a:p>
          <a:endParaRPr lang="en-US"/>
        </a:p>
      </dgm:t>
    </dgm:pt>
    <dgm:pt modelId="{FADDDCCE-C98D-46CA-88F3-9AFA43E79099}" type="sibTrans" cxnId="{442FDAE0-9DFA-4E2C-9EAB-9ABC01BCDCFC}">
      <dgm:prSet/>
      <dgm:spPr/>
      <dgm:t>
        <a:bodyPr/>
        <a:lstStyle/>
        <a:p>
          <a:pPr>
            <a:lnSpc>
              <a:spcPct val="100000"/>
            </a:lnSpc>
          </a:pPr>
          <a:endParaRPr lang="en-US"/>
        </a:p>
      </dgm:t>
    </dgm:pt>
    <dgm:pt modelId="{B23ED13D-25B3-4662-AD53-A7EC68766C4C}">
      <dgm:prSet/>
      <dgm:spPr/>
      <dgm:t>
        <a:bodyPr/>
        <a:lstStyle/>
        <a:p>
          <a:pPr>
            <a:lnSpc>
              <a:spcPct val="100000"/>
            </a:lnSpc>
          </a:pPr>
          <a:r>
            <a:rPr lang="en-IE"/>
            <a:t>Set up Own Business</a:t>
          </a:r>
          <a:endParaRPr lang="en-US"/>
        </a:p>
      </dgm:t>
    </dgm:pt>
    <dgm:pt modelId="{5CB16E85-B544-403C-8891-0DDA233C2464}" type="parTrans" cxnId="{B205F7B8-2ADA-4186-8C21-FA688EF4A2FD}">
      <dgm:prSet/>
      <dgm:spPr/>
      <dgm:t>
        <a:bodyPr/>
        <a:lstStyle/>
        <a:p>
          <a:endParaRPr lang="en-US"/>
        </a:p>
      </dgm:t>
    </dgm:pt>
    <dgm:pt modelId="{84415D26-819E-4D44-B9DF-882E50E6FA92}" type="sibTrans" cxnId="{B205F7B8-2ADA-4186-8C21-FA688EF4A2FD}">
      <dgm:prSet/>
      <dgm:spPr/>
      <dgm:t>
        <a:bodyPr/>
        <a:lstStyle/>
        <a:p>
          <a:pPr>
            <a:lnSpc>
              <a:spcPct val="100000"/>
            </a:lnSpc>
          </a:pPr>
          <a:endParaRPr lang="en-US"/>
        </a:p>
      </dgm:t>
    </dgm:pt>
    <dgm:pt modelId="{9D02F25E-69FE-4B75-85C6-A77449CE146C}">
      <dgm:prSet/>
      <dgm:spPr/>
      <dgm:t>
        <a:bodyPr/>
        <a:lstStyle/>
        <a:p>
          <a:pPr>
            <a:lnSpc>
              <a:spcPct val="100000"/>
            </a:lnSpc>
          </a:pPr>
          <a:r>
            <a:rPr lang="en-IE"/>
            <a:t>Travel</a:t>
          </a:r>
          <a:endParaRPr lang="en-US"/>
        </a:p>
      </dgm:t>
    </dgm:pt>
    <dgm:pt modelId="{BD7E1616-B49A-4066-8B2F-68CCBB1F6BBF}" type="parTrans" cxnId="{029C1365-27DB-4D0C-896F-6F7DB0B1CB01}">
      <dgm:prSet/>
      <dgm:spPr/>
      <dgm:t>
        <a:bodyPr/>
        <a:lstStyle/>
        <a:p>
          <a:endParaRPr lang="en-US"/>
        </a:p>
      </dgm:t>
    </dgm:pt>
    <dgm:pt modelId="{1F770AF0-072E-4BA8-9C51-7DF9100820A9}" type="sibTrans" cxnId="{029C1365-27DB-4D0C-896F-6F7DB0B1CB01}">
      <dgm:prSet/>
      <dgm:spPr/>
      <dgm:t>
        <a:bodyPr/>
        <a:lstStyle/>
        <a:p>
          <a:pPr>
            <a:lnSpc>
              <a:spcPct val="100000"/>
            </a:lnSpc>
          </a:pPr>
          <a:endParaRPr lang="en-US"/>
        </a:p>
      </dgm:t>
    </dgm:pt>
    <dgm:pt modelId="{37120A99-99A1-44EC-BD08-D1DE0720E7C0}">
      <dgm:prSet/>
      <dgm:spPr/>
      <dgm:t>
        <a:bodyPr/>
        <a:lstStyle/>
        <a:p>
          <a:pPr>
            <a:lnSpc>
              <a:spcPct val="100000"/>
            </a:lnSpc>
          </a:pPr>
          <a:r>
            <a:rPr lang="en-IE" dirty="0"/>
            <a:t>Postgrad Study</a:t>
          </a:r>
        </a:p>
        <a:p>
          <a:pPr>
            <a:lnSpc>
              <a:spcPct val="100000"/>
            </a:lnSpc>
          </a:pPr>
          <a:r>
            <a:rPr lang="en-IE" dirty="0"/>
            <a:t>Conversion Course</a:t>
          </a:r>
          <a:endParaRPr lang="en-US" dirty="0"/>
        </a:p>
      </dgm:t>
    </dgm:pt>
    <dgm:pt modelId="{CFE8ED7F-5582-4F83-9C72-70140B455C5B}" type="parTrans" cxnId="{298F8316-8817-4240-9235-C9F9A2DFBEC7}">
      <dgm:prSet/>
      <dgm:spPr/>
      <dgm:t>
        <a:bodyPr/>
        <a:lstStyle/>
        <a:p>
          <a:endParaRPr lang="en-US"/>
        </a:p>
      </dgm:t>
    </dgm:pt>
    <dgm:pt modelId="{59EE8240-61E5-4445-801B-0BFA7DF2A690}" type="sibTrans" cxnId="{298F8316-8817-4240-9235-C9F9A2DFBEC7}">
      <dgm:prSet/>
      <dgm:spPr/>
      <dgm:t>
        <a:bodyPr/>
        <a:lstStyle/>
        <a:p>
          <a:endParaRPr lang="en-US"/>
        </a:p>
      </dgm:t>
    </dgm:pt>
    <dgm:pt modelId="{C9CC5100-FF7F-45A6-8AAA-E55C236F8B6C}" type="pres">
      <dgm:prSet presAssocID="{8D73AFAE-BA55-4A12-B6A6-438150BDE54F}" presName="root" presStyleCnt="0">
        <dgm:presLayoutVars>
          <dgm:dir/>
          <dgm:resizeHandles val="exact"/>
        </dgm:presLayoutVars>
      </dgm:prSet>
      <dgm:spPr/>
    </dgm:pt>
    <dgm:pt modelId="{C08BFAEB-1B1D-4383-8431-FC74CC104882}" type="pres">
      <dgm:prSet presAssocID="{8D73AFAE-BA55-4A12-B6A6-438150BDE54F}" presName="container" presStyleCnt="0">
        <dgm:presLayoutVars>
          <dgm:dir/>
          <dgm:resizeHandles val="exact"/>
        </dgm:presLayoutVars>
      </dgm:prSet>
      <dgm:spPr/>
    </dgm:pt>
    <dgm:pt modelId="{052AA725-56A8-4EBD-9321-326F71A27281}" type="pres">
      <dgm:prSet presAssocID="{DB5F841A-EFEC-4BC6-BA24-EEA8B6BB908F}" presName="compNode" presStyleCnt="0"/>
      <dgm:spPr/>
    </dgm:pt>
    <dgm:pt modelId="{C2F315E6-248E-41D8-896E-92A9030E5551}" type="pres">
      <dgm:prSet presAssocID="{DB5F841A-EFEC-4BC6-BA24-EEA8B6BB908F}" presName="iconBgRect" presStyleLbl="bgShp" presStyleIdx="0" presStyleCnt="7"/>
      <dgm:spPr/>
    </dgm:pt>
    <dgm:pt modelId="{A68F3BC5-3EA9-4E2E-92F7-4A3E32FE4D85}" type="pres">
      <dgm:prSet presAssocID="{DB5F841A-EFEC-4BC6-BA24-EEA8B6BB908F}"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CA1F4B13-396B-4B85-9A95-39353AD0FDEF}" type="pres">
      <dgm:prSet presAssocID="{DB5F841A-EFEC-4BC6-BA24-EEA8B6BB908F}" presName="spaceRect" presStyleCnt="0"/>
      <dgm:spPr/>
    </dgm:pt>
    <dgm:pt modelId="{9F6092C1-9C85-4838-BF66-F18C93A8C8E9}" type="pres">
      <dgm:prSet presAssocID="{DB5F841A-EFEC-4BC6-BA24-EEA8B6BB908F}" presName="textRect" presStyleLbl="revTx" presStyleIdx="0" presStyleCnt="7">
        <dgm:presLayoutVars>
          <dgm:chMax val="1"/>
          <dgm:chPref val="1"/>
        </dgm:presLayoutVars>
      </dgm:prSet>
      <dgm:spPr/>
    </dgm:pt>
    <dgm:pt modelId="{6B7A9856-26BE-4045-ABF3-D7D69064A021}" type="pres">
      <dgm:prSet presAssocID="{E5B95698-5216-4CF4-9CC0-66D973EE2EE9}" presName="sibTrans" presStyleLbl="sibTrans2D1" presStyleIdx="0" presStyleCnt="0"/>
      <dgm:spPr/>
    </dgm:pt>
    <dgm:pt modelId="{1AD82DCC-9916-4015-A61B-29FAA32574B4}" type="pres">
      <dgm:prSet presAssocID="{B91DE545-2DD9-4C3A-BF56-087D82F553D7}" presName="compNode" presStyleCnt="0"/>
      <dgm:spPr/>
    </dgm:pt>
    <dgm:pt modelId="{40917CF4-33ED-486F-8E0F-D53995DB7D13}" type="pres">
      <dgm:prSet presAssocID="{B91DE545-2DD9-4C3A-BF56-087D82F553D7}" presName="iconBgRect" presStyleLbl="bgShp" presStyleIdx="1" presStyleCnt="7"/>
      <dgm:spPr/>
    </dgm:pt>
    <dgm:pt modelId="{7EA30DC7-6AB2-4733-B2AA-3004CC2E5AEA}" type="pres">
      <dgm:prSet presAssocID="{B91DE545-2DD9-4C3A-BF56-087D82F553D7}"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aduation Cap"/>
        </a:ext>
      </dgm:extLst>
    </dgm:pt>
    <dgm:pt modelId="{CEEC4FE6-4A71-452D-8FD0-85BF27AE3069}" type="pres">
      <dgm:prSet presAssocID="{B91DE545-2DD9-4C3A-BF56-087D82F553D7}" presName="spaceRect" presStyleCnt="0"/>
      <dgm:spPr/>
    </dgm:pt>
    <dgm:pt modelId="{EBC4BE54-35AC-4F22-9134-C89A21351995}" type="pres">
      <dgm:prSet presAssocID="{B91DE545-2DD9-4C3A-BF56-087D82F553D7}" presName="textRect" presStyleLbl="revTx" presStyleIdx="1" presStyleCnt="7">
        <dgm:presLayoutVars>
          <dgm:chMax val="1"/>
          <dgm:chPref val="1"/>
        </dgm:presLayoutVars>
      </dgm:prSet>
      <dgm:spPr/>
    </dgm:pt>
    <dgm:pt modelId="{42E96474-A5BC-4917-AE40-9918481C6A1D}" type="pres">
      <dgm:prSet presAssocID="{ED961646-F4F1-4AFD-8F1E-B7B029CCAA17}" presName="sibTrans" presStyleLbl="sibTrans2D1" presStyleIdx="0" presStyleCnt="0"/>
      <dgm:spPr/>
    </dgm:pt>
    <dgm:pt modelId="{44BFE221-95E4-4374-A174-A0D2781DC418}" type="pres">
      <dgm:prSet presAssocID="{A6FD090B-FB5D-4267-885D-BCFBADC93EE5}" presName="compNode" presStyleCnt="0"/>
      <dgm:spPr/>
    </dgm:pt>
    <dgm:pt modelId="{2BE73AB1-EB8C-4A4C-8225-6B2E025F23B0}" type="pres">
      <dgm:prSet presAssocID="{A6FD090B-FB5D-4267-885D-BCFBADC93EE5}" presName="iconBgRect" presStyleLbl="bgShp" presStyleIdx="2" presStyleCnt="7"/>
      <dgm:spPr/>
    </dgm:pt>
    <dgm:pt modelId="{E5A0C04E-D6EC-41B9-81D9-FF323BA48CA1}" type="pres">
      <dgm:prSet presAssocID="{A6FD090B-FB5D-4267-885D-BCFBADC93EE5}"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iefcase"/>
        </a:ext>
      </dgm:extLst>
    </dgm:pt>
    <dgm:pt modelId="{11E71E96-844A-4099-86F3-C14899A5858A}" type="pres">
      <dgm:prSet presAssocID="{A6FD090B-FB5D-4267-885D-BCFBADC93EE5}" presName="spaceRect" presStyleCnt="0"/>
      <dgm:spPr/>
    </dgm:pt>
    <dgm:pt modelId="{21B0A11E-ED24-42AD-8B05-59EEC709B4E6}" type="pres">
      <dgm:prSet presAssocID="{A6FD090B-FB5D-4267-885D-BCFBADC93EE5}" presName="textRect" presStyleLbl="revTx" presStyleIdx="2" presStyleCnt="7">
        <dgm:presLayoutVars>
          <dgm:chMax val="1"/>
          <dgm:chPref val="1"/>
        </dgm:presLayoutVars>
      </dgm:prSet>
      <dgm:spPr/>
    </dgm:pt>
    <dgm:pt modelId="{A784894D-63C3-4258-8755-47294F2F9296}" type="pres">
      <dgm:prSet presAssocID="{B66A743F-9503-4283-92B5-E2D9A5B9A977}" presName="sibTrans" presStyleLbl="sibTrans2D1" presStyleIdx="0" presStyleCnt="0"/>
      <dgm:spPr/>
    </dgm:pt>
    <dgm:pt modelId="{7C74C3A8-3339-4E00-80F1-CFD5E4BCF144}" type="pres">
      <dgm:prSet presAssocID="{3374F319-8943-47D4-B6A4-C0C0F79AABC3}" presName="compNode" presStyleCnt="0"/>
      <dgm:spPr/>
    </dgm:pt>
    <dgm:pt modelId="{CDFE8E72-2C8E-46AF-9BD8-CDC1CB60C8BD}" type="pres">
      <dgm:prSet presAssocID="{3374F319-8943-47D4-B6A4-C0C0F79AABC3}" presName="iconBgRect" presStyleLbl="bgShp" presStyleIdx="3" presStyleCnt="7"/>
      <dgm:spPr/>
    </dgm:pt>
    <dgm:pt modelId="{DADC4DFF-1121-48F8-BEC3-6BC79F3E53BB}" type="pres">
      <dgm:prSet presAssocID="{3374F319-8943-47D4-B6A4-C0C0F79AABC3}"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itcoin"/>
        </a:ext>
      </dgm:extLst>
    </dgm:pt>
    <dgm:pt modelId="{345116AD-6F4B-4809-A508-B5167332B40F}" type="pres">
      <dgm:prSet presAssocID="{3374F319-8943-47D4-B6A4-C0C0F79AABC3}" presName="spaceRect" presStyleCnt="0"/>
      <dgm:spPr/>
    </dgm:pt>
    <dgm:pt modelId="{F3108DF3-17CD-4F41-A624-A712BED28B3E}" type="pres">
      <dgm:prSet presAssocID="{3374F319-8943-47D4-B6A4-C0C0F79AABC3}" presName="textRect" presStyleLbl="revTx" presStyleIdx="3" presStyleCnt="7" custScaleX="105491">
        <dgm:presLayoutVars>
          <dgm:chMax val="1"/>
          <dgm:chPref val="1"/>
        </dgm:presLayoutVars>
      </dgm:prSet>
      <dgm:spPr/>
    </dgm:pt>
    <dgm:pt modelId="{45E5F587-D86B-4B20-BB20-3F7A3688B3FA}" type="pres">
      <dgm:prSet presAssocID="{FADDDCCE-C98D-46CA-88F3-9AFA43E79099}" presName="sibTrans" presStyleLbl="sibTrans2D1" presStyleIdx="0" presStyleCnt="0"/>
      <dgm:spPr/>
    </dgm:pt>
    <dgm:pt modelId="{BEA73278-6320-493C-A60C-EBB86ED0D3F2}" type="pres">
      <dgm:prSet presAssocID="{B23ED13D-25B3-4662-AD53-A7EC68766C4C}" presName="compNode" presStyleCnt="0"/>
      <dgm:spPr/>
    </dgm:pt>
    <dgm:pt modelId="{688DF236-3FA3-4334-9905-526B28D8CF44}" type="pres">
      <dgm:prSet presAssocID="{B23ED13D-25B3-4662-AD53-A7EC68766C4C}" presName="iconBgRect" presStyleLbl="bgShp" presStyleIdx="4" presStyleCnt="7"/>
      <dgm:spPr/>
    </dgm:pt>
    <dgm:pt modelId="{7BCED1EE-448F-4292-A7D1-8425CA68B8B7}" type="pres">
      <dgm:prSet presAssocID="{B23ED13D-25B3-4662-AD53-A7EC68766C4C}"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egister"/>
        </a:ext>
      </dgm:extLst>
    </dgm:pt>
    <dgm:pt modelId="{987F6002-13CE-4147-9D51-BB27D287C35E}" type="pres">
      <dgm:prSet presAssocID="{B23ED13D-25B3-4662-AD53-A7EC68766C4C}" presName="spaceRect" presStyleCnt="0"/>
      <dgm:spPr/>
    </dgm:pt>
    <dgm:pt modelId="{1A426D4D-1C37-4DCB-A4D3-5FE717611ABF}" type="pres">
      <dgm:prSet presAssocID="{B23ED13D-25B3-4662-AD53-A7EC68766C4C}" presName="textRect" presStyleLbl="revTx" presStyleIdx="4" presStyleCnt="7">
        <dgm:presLayoutVars>
          <dgm:chMax val="1"/>
          <dgm:chPref val="1"/>
        </dgm:presLayoutVars>
      </dgm:prSet>
      <dgm:spPr/>
    </dgm:pt>
    <dgm:pt modelId="{0489C181-5067-43B9-BE8E-E4E3C27F8F89}" type="pres">
      <dgm:prSet presAssocID="{84415D26-819E-4D44-B9DF-882E50E6FA92}" presName="sibTrans" presStyleLbl="sibTrans2D1" presStyleIdx="0" presStyleCnt="0"/>
      <dgm:spPr/>
    </dgm:pt>
    <dgm:pt modelId="{D718F953-8467-4315-870A-07D429534A01}" type="pres">
      <dgm:prSet presAssocID="{9D02F25E-69FE-4B75-85C6-A77449CE146C}" presName="compNode" presStyleCnt="0"/>
      <dgm:spPr/>
    </dgm:pt>
    <dgm:pt modelId="{C8E9FFCB-C9D4-473F-9F1C-AB9AE953B5C6}" type="pres">
      <dgm:prSet presAssocID="{9D02F25E-69FE-4B75-85C6-A77449CE146C}" presName="iconBgRect" presStyleLbl="bgShp" presStyleIdx="5" presStyleCnt="7"/>
      <dgm:spPr/>
    </dgm:pt>
    <dgm:pt modelId="{A27F6A33-A248-46CB-9328-55A0748406F1}" type="pres">
      <dgm:prSet presAssocID="{9D02F25E-69FE-4B75-85C6-A77449CE146C}"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Airplane"/>
        </a:ext>
      </dgm:extLst>
    </dgm:pt>
    <dgm:pt modelId="{0AAA1A8C-E617-4EC9-AC58-26BC804E0147}" type="pres">
      <dgm:prSet presAssocID="{9D02F25E-69FE-4B75-85C6-A77449CE146C}" presName="spaceRect" presStyleCnt="0"/>
      <dgm:spPr/>
    </dgm:pt>
    <dgm:pt modelId="{B64A1178-2324-49AF-9E44-DF886ED62FB6}" type="pres">
      <dgm:prSet presAssocID="{9D02F25E-69FE-4B75-85C6-A77449CE146C}" presName="textRect" presStyleLbl="revTx" presStyleIdx="5" presStyleCnt="7">
        <dgm:presLayoutVars>
          <dgm:chMax val="1"/>
          <dgm:chPref val="1"/>
        </dgm:presLayoutVars>
      </dgm:prSet>
      <dgm:spPr/>
    </dgm:pt>
    <dgm:pt modelId="{F6DA91B0-DB47-42B8-95CB-282FF145DD39}" type="pres">
      <dgm:prSet presAssocID="{1F770AF0-072E-4BA8-9C51-7DF9100820A9}" presName="sibTrans" presStyleLbl="sibTrans2D1" presStyleIdx="0" presStyleCnt="0"/>
      <dgm:spPr/>
    </dgm:pt>
    <dgm:pt modelId="{BE8BC487-A0F1-4310-9A1F-6102217CC93B}" type="pres">
      <dgm:prSet presAssocID="{37120A99-99A1-44EC-BD08-D1DE0720E7C0}" presName="compNode" presStyleCnt="0"/>
      <dgm:spPr/>
    </dgm:pt>
    <dgm:pt modelId="{657E10C4-05D9-488C-BB6B-773B3EF304BB}" type="pres">
      <dgm:prSet presAssocID="{37120A99-99A1-44EC-BD08-D1DE0720E7C0}" presName="iconBgRect" presStyleLbl="bgShp" presStyleIdx="6" presStyleCnt="7"/>
      <dgm:spPr/>
    </dgm:pt>
    <dgm:pt modelId="{3483BB74-271D-41B0-AB04-D40D38133501}" type="pres">
      <dgm:prSet presAssocID="{37120A99-99A1-44EC-BD08-D1DE0720E7C0}"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Questions"/>
        </a:ext>
      </dgm:extLst>
    </dgm:pt>
    <dgm:pt modelId="{77C45147-595A-464A-9EE7-F6E5452D1390}" type="pres">
      <dgm:prSet presAssocID="{37120A99-99A1-44EC-BD08-D1DE0720E7C0}" presName="spaceRect" presStyleCnt="0"/>
      <dgm:spPr/>
    </dgm:pt>
    <dgm:pt modelId="{1F79E4FA-862F-4FAE-BEA1-AB7F0DEE1513}" type="pres">
      <dgm:prSet presAssocID="{37120A99-99A1-44EC-BD08-D1DE0720E7C0}" presName="textRect" presStyleLbl="revTx" presStyleIdx="6" presStyleCnt="7">
        <dgm:presLayoutVars>
          <dgm:chMax val="1"/>
          <dgm:chPref val="1"/>
        </dgm:presLayoutVars>
      </dgm:prSet>
      <dgm:spPr/>
    </dgm:pt>
  </dgm:ptLst>
  <dgm:cxnLst>
    <dgm:cxn modelId="{71BCB205-B4D3-4F41-AC86-713256FE1F19}" srcId="{8D73AFAE-BA55-4A12-B6A6-438150BDE54F}" destId="{A6FD090B-FB5D-4267-885D-BCFBADC93EE5}" srcOrd="2" destOrd="0" parTransId="{C3944545-9F23-432F-9472-3A669EBABA60}" sibTransId="{B66A743F-9503-4283-92B5-E2D9A5B9A977}"/>
    <dgm:cxn modelId="{3A69C511-5732-412D-AB45-FAB20444B627}" type="presOf" srcId="{3374F319-8943-47D4-B6A4-C0C0F79AABC3}" destId="{F3108DF3-17CD-4F41-A624-A712BED28B3E}" srcOrd="0" destOrd="0" presId="urn:microsoft.com/office/officeart/2018/2/layout/IconCircleList"/>
    <dgm:cxn modelId="{298F8316-8817-4240-9235-C9F9A2DFBEC7}" srcId="{8D73AFAE-BA55-4A12-B6A6-438150BDE54F}" destId="{37120A99-99A1-44EC-BD08-D1DE0720E7C0}" srcOrd="6" destOrd="0" parTransId="{CFE8ED7F-5582-4F83-9C72-70140B455C5B}" sibTransId="{59EE8240-61E5-4445-801B-0BFA7DF2A690}"/>
    <dgm:cxn modelId="{48A6E83D-99B7-404F-9A45-67A016EE6F70}" type="presOf" srcId="{E5B95698-5216-4CF4-9CC0-66D973EE2EE9}" destId="{6B7A9856-26BE-4045-ABF3-D7D69064A021}" srcOrd="0" destOrd="0" presId="urn:microsoft.com/office/officeart/2018/2/layout/IconCircleList"/>
    <dgm:cxn modelId="{B6E8583F-85AB-4F7E-BC45-C8A5CA4C7C67}" type="presOf" srcId="{B23ED13D-25B3-4662-AD53-A7EC68766C4C}" destId="{1A426D4D-1C37-4DCB-A4D3-5FE717611ABF}" srcOrd="0" destOrd="0" presId="urn:microsoft.com/office/officeart/2018/2/layout/IconCircleList"/>
    <dgm:cxn modelId="{EB164F62-3324-480B-9B49-C89AE7932ED3}" type="presOf" srcId="{8D73AFAE-BA55-4A12-B6A6-438150BDE54F}" destId="{C9CC5100-FF7F-45A6-8AAA-E55C236F8B6C}" srcOrd="0" destOrd="0" presId="urn:microsoft.com/office/officeart/2018/2/layout/IconCircleList"/>
    <dgm:cxn modelId="{029C1365-27DB-4D0C-896F-6F7DB0B1CB01}" srcId="{8D73AFAE-BA55-4A12-B6A6-438150BDE54F}" destId="{9D02F25E-69FE-4B75-85C6-A77449CE146C}" srcOrd="5" destOrd="0" parTransId="{BD7E1616-B49A-4066-8B2F-68CCBB1F6BBF}" sibTransId="{1F770AF0-072E-4BA8-9C51-7DF9100820A9}"/>
    <dgm:cxn modelId="{14F14278-619D-40A0-8198-9C6B65C3F4F9}" type="presOf" srcId="{84415D26-819E-4D44-B9DF-882E50E6FA92}" destId="{0489C181-5067-43B9-BE8E-E4E3C27F8F89}" srcOrd="0" destOrd="0" presId="urn:microsoft.com/office/officeart/2018/2/layout/IconCircleList"/>
    <dgm:cxn modelId="{CD835787-FDB0-4BAA-9BFF-C3F322E2A931}" type="presOf" srcId="{9D02F25E-69FE-4B75-85C6-A77449CE146C}" destId="{B64A1178-2324-49AF-9E44-DF886ED62FB6}" srcOrd="0" destOrd="0" presId="urn:microsoft.com/office/officeart/2018/2/layout/IconCircleList"/>
    <dgm:cxn modelId="{20110690-E70A-4388-8226-C5AE2001E400}" type="presOf" srcId="{ED961646-F4F1-4AFD-8F1E-B7B029CCAA17}" destId="{42E96474-A5BC-4917-AE40-9918481C6A1D}" srcOrd="0" destOrd="0" presId="urn:microsoft.com/office/officeart/2018/2/layout/IconCircleList"/>
    <dgm:cxn modelId="{2AADB290-474F-4E39-BEE9-933D992AFB69}" type="presOf" srcId="{A6FD090B-FB5D-4267-885D-BCFBADC93EE5}" destId="{21B0A11E-ED24-42AD-8B05-59EEC709B4E6}" srcOrd="0" destOrd="0" presId="urn:microsoft.com/office/officeart/2018/2/layout/IconCircleList"/>
    <dgm:cxn modelId="{A581FAA8-0861-4F29-AFAA-5AEF95C4AE4B}" type="presOf" srcId="{DB5F841A-EFEC-4BC6-BA24-EEA8B6BB908F}" destId="{9F6092C1-9C85-4838-BF66-F18C93A8C8E9}" srcOrd="0" destOrd="0" presId="urn:microsoft.com/office/officeart/2018/2/layout/IconCircleList"/>
    <dgm:cxn modelId="{70C836AA-17C2-4356-B5AF-041D5DC29D75}" type="presOf" srcId="{1F770AF0-072E-4BA8-9C51-7DF9100820A9}" destId="{F6DA91B0-DB47-42B8-95CB-282FF145DD39}" srcOrd="0" destOrd="0" presId="urn:microsoft.com/office/officeart/2018/2/layout/IconCircleList"/>
    <dgm:cxn modelId="{B205F7B8-2ADA-4186-8C21-FA688EF4A2FD}" srcId="{8D73AFAE-BA55-4A12-B6A6-438150BDE54F}" destId="{B23ED13D-25B3-4662-AD53-A7EC68766C4C}" srcOrd="4" destOrd="0" parTransId="{5CB16E85-B544-403C-8891-0DDA233C2464}" sibTransId="{84415D26-819E-4D44-B9DF-882E50E6FA92}"/>
    <dgm:cxn modelId="{0F9367C7-40C8-4AE5-A5AD-D59F9E2DF042}" type="presOf" srcId="{B91DE545-2DD9-4C3A-BF56-087D82F553D7}" destId="{EBC4BE54-35AC-4F22-9134-C89A21351995}" srcOrd="0" destOrd="0" presId="urn:microsoft.com/office/officeart/2018/2/layout/IconCircleList"/>
    <dgm:cxn modelId="{442FDAE0-9DFA-4E2C-9EAB-9ABC01BCDCFC}" srcId="{8D73AFAE-BA55-4A12-B6A6-438150BDE54F}" destId="{3374F319-8943-47D4-B6A4-C0C0F79AABC3}" srcOrd="3" destOrd="0" parTransId="{506E7469-6F86-48AC-BE9E-C59ECE0585B2}" sibTransId="{FADDDCCE-C98D-46CA-88F3-9AFA43E79099}"/>
    <dgm:cxn modelId="{01A750E6-E358-46F9-B10E-DFA7547D678B}" srcId="{8D73AFAE-BA55-4A12-B6A6-438150BDE54F}" destId="{B91DE545-2DD9-4C3A-BF56-087D82F553D7}" srcOrd="1" destOrd="0" parTransId="{03BD2030-08DE-43BD-B3B5-5226DA145300}" sibTransId="{ED961646-F4F1-4AFD-8F1E-B7B029CCAA17}"/>
    <dgm:cxn modelId="{93B8FBE9-F003-44C9-84A4-359843375AA7}" type="presOf" srcId="{B66A743F-9503-4283-92B5-E2D9A5B9A977}" destId="{A784894D-63C3-4258-8755-47294F2F9296}" srcOrd="0" destOrd="0" presId="urn:microsoft.com/office/officeart/2018/2/layout/IconCircleList"/>
    <dgm:cxn modelId="{AA16ABEF-AA38-4CFA-962F-5F5D2CB0ED6F}" type="presOf" srcId="{FADDDCCE-C98D-46CA-88F3-9AFA43E79099}" destId="{45E5F587-D86B-4B20-BB20-3F7A3688B3FA}" srcOrd="0" destOrd="0" presId="urn:microsoft.com/office/officeart/2018/2/layout/IconCircleList"/>
    <dgm:cxn modelId="{BC0D7EF1-2500-4EE7-ACA9-A575D5F3B909}" srcId="{8D73AFAE-BA55-4A12-B6A6-438150BDE54F}" destId="{DB5F841A-EFEC-4BC6-BA24-EEA8B6BB908F}" srcOrd="0" destOrd="0" parTransId="{8E529891-780C-4FC6-8A40-C855011083AE}" sibTransId="{E5B95698-5216-4CF4-9CC0-66D973EE2EE9}"/>
    <dgm:cxn modelId="{3472FFFC-C6A8-4F15-A906-DE2E9ADF43EF}" type="presOf" srcId="{37120A99-99A1-44EC-BD08-D1DE0720E7C0}" destId="{1F79E4FA-862F-4FAE-BEA1-AB7F0DEE1513}" srcOrd="0" destOrd="0" presId="urn:microsoft.com/office/officeart/2018/2/layout/IconCircleList"/>
    <dgm:cxn modelId="{748433F7-1AB1-4F38-80F4-CF87A97785DC}" type="presParOf" srcId="{C9CC5100-FF7F-45A6-8AAA-E55C236F8B6C}" destId="{C08BFAEB-1B1D-4383-8431-FC74CC104882}" srcOrd="0" destOrd="0" presId="urn:microsoft.com/office/officeart/2018/2/layout/IconCircleList"/>
    <dgm:cxn modelId="{925029A6-2044-47CF-8814-DD30BBC0B528}" type="presParOf" srcId="{C08BFAEB-1B1D-4383-8431-FC74CC104882}" destId="{052AA725-56A8-4EBD-9321-326F71A27281}" srcOrd="0" destOrd="0" presId="urn:microsoft.com/office/officeart/2018/2/layout/IconCircleList"/>
    <dgm:cxn modelId="{33436F63-AB69-4635-A7E6-C6ABC5CEB3D8}" type="presParOf" srcId="{052AA725-56A8-4EBD-9321-326F71A27281}" destId="{C2F315E6-248E-41D8-896E-92A9030E5551}" srcOrd="0" destOrd="0" presId="urn:microsoft.com/office/officeart/2018/2/layout/IconCircleList"/>
    <dgm:cxn modelId="{02857FDD-EC9D-4966-9E5E-9B107706E353}" type="presParOf" srcId="{052AA725-56A8-4EBD-9321-326F71A27281}" destId="{A68F3BC5-3EA9-4E2E-92F7-4A3E32FE4D85}" srcOrd="1" destOrd="0" presId="urn:microsoft.com/office/officeart/2018/2/layout/IconCircleList"/>
    <dgm:cxn modelId="{F2F54E43-FBDC-4F88-A924-C69D496A58B9}" type="presParOf" srcId="{052AA725-56A8-4EBD-9321-326F71A27281}" destId="{CA1F4B13-396B-4B85-9A95-39353AD0FDEF}" srcOrd="2" destOrd="0" presId="urn:microsoft.com/office/officeart/2018/2/layout/IconCircleList"/>
    <dgm:cxn modelId="{E7BE1498-AA1F-4F75-95FC-E06AA1893077}" type="presParOf" srcId="{052AA725-56A8-4EBD-9321-326F71A27281}" destId="{9F6092C1-9C85-4838-BF66-F18C93A8C8E9}" srcOrd="3" destOrd="0" presId="urn:microsoft.com/office/officeart/2018/2/layout/IconCircleList"/>
    <dgm:cxn modelId="{B270471B-1216-4E74-B0B7-6FCE4170760A}" type="presParOf" srcId="{C08BFAEB-1B1D-4383-8431-FC74CC104882}" destId="{6B7A9856-26BE-4045-ABF3-D7D69064A021}" srcOrd="1" destOrd="0" presId="urn:microsoft.com/office/officeart/2018/2/layout/IconCircleList"/>
    <dgm:cxn modelId="{C65A60A4-44BB-474F-8869-C3C2027E9889}" type="presParOf" srcId="{C08BFAEB-1B1D-4383-8431-FC74CC104882}" destId="{1AD82DCC-9916-4015-A61B-29FAA32574B4}" srcOrd="2" destOrd="0" presId="urn:microsoft.com/office/officeart/2018/2/layout/IconCircleList"/>
    <dgm:cxn modelId="{98F9245F-6AFC-441C-80DE-C7616E79446E}" type="presParOf" srcId="{1AD82DCC-9916-4015-A61B-29FAA32574B4}" destId="{40917CF4-33ED-486F-8E0F-D53995DB7D13}" srcOrd="0" destOrd="0" presId="urn:microsoft.com/office/officeart/2018/2/layout/IconCircleList"/>
    <dgm:cxn modelId="{5B3845B0-DC88-4998-BB7F-0D4BC924C5CE}" type="presParOf" srcId="{1AD82DCC-9916-4015-A61B-29FAA32574B4}" destId="{7EA30DC7-6AB2-4733-B2AA-3004CC2E5AEA}" srcOrd="1" destOrd="0" presId="urn:microsoft.com/office/officeart/2018/2/layout/IconCircleList"/>
    <dgm:cxn modelId="{35620111-4ED3-4A9B-B940-79E2F02F809D}" type="presParOf" srcId="{1AD82DCC-9916-4015-A61B-29FAA32574B4}" destId="{CEEC4FE6-4A71-452D-8FD0-85BF27AE3069}" srcOrd="2" destOrd="0" presId="urn:microsoft.com/office/officeart/2018/2/layout/IconCircleList"/>
    <dgm:cxn modelId="{0EA2DCA3-F474-4E5D-9237-D739548EF7E4}" type="presParOf" srcId="{1AD82DCC-9916-4015-A61B-29FAA32574B4}" destId="{EBC4BE54-35AC-4F22-9134-C89A21351995}" srcOrd="3" destOrd="0" presId="urn:microsoft.com/office/officeart/2018/2/layout/IconCircleList"/>
    <dgm:cxn modelId="{AF7715F6-1EC8-491C-B228-DFFD0E5D4592}" type="presParOf" srcId="{C08BFAEB-1B1D-4383-8431-FC74CC104882}" destId="{42E96474-A5BC-4917-AE40-9918481C6A1D}" srcOrd="3" destOrd="0" presId="urn:microsoft.com/office/officeart/2018/2/layout/IconCircleList"/>
    <dgm:cxn modelId="{F3FD90F4-0884-4A91-BBB4-1A8F8061F884}" type="presParOf" srcId="{C08BFAEB-1B1D-4383-8431-FC74CC104882}" destId="{44BFE221-95E4-4374-A174-A0D2781DC418}" srcOrd="4" destOrd="0" presId="urn:microsoft.com/office/officeart/2018/2/layout/IconCircleList"/>
    <dgm:cxn modelId="{AC5E9697-C276-405F-8892-AED2B100989E}" type="presParOf" srcId="{44BFE221-95E4-4374-A174-A0D2781DC418}" destId="{2BE73AB1-EB8C-4A4C-8225-6B2E025F23B0}" srcOrd="0" destOrd="0" presId="urn:microsoft.com/office/officeart/2018/2/layout/IconCircleList"/>
    <dgm:cxn modelId="{1807E42E-0994-4842-87F4-86490F8961D5}" type="presParOf" srcId="{44BFE221-95E4-4374-A174-A0D2781DC418}" destId="{E5A0C04E-D6EC-41B9-81D9-FF323BA48CA1}" srcOrd="1" destOrd="0" presId="urn:microsoft.com/office/officeart/2018/2/layout/IconCircleList"/>
    <dgm:cxn modelId="{80DB6016-5835-4F63-92D2-C959B1E39182}" type="presParOf" srcId="{44BFE221-95E4-4374-A174-A0D2781DC418}" destId="{11E71E96-844A-4099-86F3-C14899A5858A}" srcOrd="2" destOrd="0" presId="urn:microsoft.com/office/officeart/2018/2/layout/IconCircleList"/>
    <dgm:cxn modelId="{BC2BDCA7-4C20-4706-85AB-08BD6DD6EB15}" type="presParOf" srcId="{44BFE221-95E4-4374-A174-A0D2781DC418}" destId="{21B0A11E-ED24-42AD-8B05-59EEC709B4E6}" srcOrd="3" destOrd="0" presId="urn:microsoft.com/office/officeart/2018/2/layout/IconCircleList"/>
    <dgm:cxn modelId="{8E9115EF-BBA6-479D-A0D5-880B7139414F}" type="presParOf" srcId="{C08BFAEB-1B1D-4383-8431-FC74CC104882}" destId="{A784894D-63C3-4258-8755-47294F2F9296}" srcOrd="5" destOrd="0" presId="urn:microsoft.com/office/officeart/2018/2/layout/IconCircleList"/>
    <dgm:cxn modelId="{A2ABE760-5C06-45A9-ACD5-5874D05C2367}" type="presParOf" srcId="{C08BFAEB-1B1D-4383-8431-FC74CC104882}" destId="{7C74C3A8-3339-4E00-80F1-CFD5E4BCF144}" srcOrd="6" destOrd="0" presId="urn:microsoft.com/office/officeart/2018/2/layout/IconCircleList"/>
    <dgm:cxn modelId="{23879FDC-CE9F-445F-9708-A180F8ED1216}" type="presParOf" srcId="{7C74C3A8-3339-4E00-80F1-CFD5E4BCF144}" destId="{CDFE8E72-2C8E-46AF-9BD8-CDC1CB60C8BD}" srcOrd="0" destOrd="0" presId="urn:microsoft.com/office/officeart/2018/2/layout/IconCircleList"/>
    <dgm:cxn modelId="{4FC9497B-671B-4FBE-BE8D-C0679A8E6D89}" type="presParOf" srcId="{7C74C3A8-3339-4E00-80F1-CFD5E4BCF144}" destId="{DADC4DFF-1121-48F8-BEC3-6BC79F3E53BB}" srcOrd="1" destOrd="0" presId="urn:microsoft.com/office/officeart/2018/2/layout/IconCircleList"/>
    <dgm:cxn modelId="{E233B41C-C510-4BEF-8A84-14968885A013}" type="presParOf" srcId="{7C74C3A8-3339-4E00-80F1-CFD5E4BCF144}" destId="{345116AD-6F4B-4809-A508-B5167332B40F}" srcOrd="2" destOrd="0" presId="urn:microsoft.com/office/officeart/2018/2/layout/IconCircleList"/>
    <dgm:cxn modelId="{55AB9007-0991-4066-9A18-03A0FFD609B1}" type="presParOf" srcId="{7C74C3A8-3339-4E00-80F1-CFD5E4BCF144}" destId="{F3108DF3-17CD-4F41-A624-A712BED28B3E}" srcOrd="3" destOrd="0" presId="urn:microsoft.com/office/officeart/2018/2/layout/IconCircleList"/>
    <dgm:cxn modelId="{2D009D56-A712-4D8F-941E-B8DC62D67DCC}" type="presParOf" srcId="{C08BFAEB-1B1D-4383-8431-FC74CC104882}" destId="{45E5F587-D86B-4B20-BB20-3F7A3688B3FA}" srcOrd="7" destOrd="0" presId="urn:microsoft.com/office/officeart/2018/2/layout/IconCircleList"/>
    <dgm:cxn modelId="{D478E791-6AD6-4EB7-B8F7-9BC621FC9682}" type="presParOf" srcId="{C08BFAEB-1B1D-4383-8431-FC74CC104882}" destId="{BEA73278-6320-493C-A60C-EBB86ED0D3F2}" srcOrd="8" destOrd="0" presId="urn:microsoft.com/office/officeart/2018/2/layout/IconCircleList"/>
    <dgm:cxn modelId="{14172F01-67E8-4A63-B562-47F4B87F19A6}" type="presParOf" srcId="{BEA73278-6320-493C-A60C-EBB86ED0D3F2}" destId="{688DF236-3FA3-4334-9905-526B28D8CF44}" srcOrd="0" destOrd="0" presId="urn:microsoft.com/office/officeart/2018/2/layout/IconCircleList"/>
    <dgm:cxn modelId="{6CB13B91-8749-43AC-9BD5-1C092C7549D1}" type="presParOf" srcId="{BEA73278-6320-493C-A60C-EBB86ED0D3F2}" destId="{7BCED1EE-448F-4292-A7D1-8425CA68B8B7}" srcOrd="1" destOrd="0" presId="urn:microsoft.com/office/officeart/2018/2/layout/IconCircleList"/>
    <dgm:cxn modelId="{96FC3D16-7DFE-4AC9-9751-62EF511040C6}" type="presParOf" srcId="{BEA73278-6320-493C-A60C-EBB86ED0D3F2}" destId="{987F6002-13CE-4147-9D51-BB27D287C35E}" srcOrd="2" destOrd="0" presId="urn:microsoft.com/office/officeart/2018/2/layout/IconCircleList"/>
    <dgm:cxn modelId="{08847437-D33E-49B6-9789-C9D1666FE26D}" type="presParOf" srcId="{BEA73278-6320-493C-A60C-EBB86ED0D3F2}" destId="{1A426D4D-1C37-4DCB-A4D3-5FE717611ABF}" srcOrd="3" destOrd="0" presId="urn:microsoft.com/office/officeart/2018/2/layout/IconCircleList"/>
    <dgm:cxn modelId="{832D9516-021B-4988-8B6D-027B36C0F494}" type="presParOf" srcId="{C08BFAEB-1B1D-4383-8431-FC74CC104882}" destId="{0489C181-5067-43B9-BE8E-E4E3C27F8F89}" srcOrd="9" destOrd="0" presId="urn:microsoft.com/office/officeart/2018/2/layout/IconCircleList"/>
    <dgm:cxn modelId="{61BBBC7A-DB50-45D7-B1BC-9BDD75F50763}" type="presParOf" srcId="{C08BFAEB-1B1D-4383-8431-FC74CC104882}" destId="{D718F953-8467-4315-870A-07D429534A01}" srcOrd="10" destOrd="0" presId="urn:microsoft.com/office/officeart/2018/2/layout/IconCircleList"/>
    <dgm:cxn modelId="{700AA90A-9DBB-47F1-A3B3-90AFB3707F2C}" type="presParOf" srcId="{D718F953-8467-4315-870A-07D429534A01}" destId="{C8E9FFCB-C9D4-473F-9F1C-AB9AE953B5C6}" srcOrd="0" destOrd="0" presId="urn:microsoft.com/office/officeart/2018/2/layout/IconCircleList"/>
    <dgm:cxn modelId="{4249C9F3-36CA-4211-AB76-B01B8C6DEF5F}" type="presParOf" srcId="{D718F953-8467-4315-870A-07D429534A01}" destId="{A27F6A33-A248-46CB-9328-55A0748406F1}" srcOrd="1" destOrd="0" presId="urn:microsoft.com/office/officeart/2018/2/layout/IconCircleList"/>
    <dgm:cxn modelId="{40C70A57-B354-4400-B418-2A2327481B45}" type="presParOf" srcId="{D718F953-8467-4315-870A-07D429534A01}" destId="{0AAA1A8C-E617-4EC9-AC58-26BC804E0147}" srcOrd="2" destOrd="0" presId="urn:microsoft.com/office/officeart/2018/2/layout/IconCircleList"/>
    <dgm:cxn modelId="{3BF3E03F-8B12-45E5-B384-6707BB3CB166}" type="presParOf" srcId="{D718F953-8467-4315-870A-07D429534A01}" destId="{B64A1178-2324-49AF-9E44-DF886ED62FB6}" srcOrd="3" destOrd="0" presId="urn:microsoft.com/office/officeart/2018/2/layout/IconCircleList"/>
    <dgm:cxn modelId="{D8DA5AE6-2FDA-49FF-BE88-80DC022AF779}" type="presParOf" srcId="{C08BFAEB-1B1D-4383-8431-FC74CC104882}" destId="{F6DA91B0-DB47-42B8-95CB-282FF145DD39}" srcOrd="11" destOrd="0" presId="urn:microsoft.com/office/officeart/2018/2/layout/IconCircleList"/>
    <dgm:cxn modelId="{DF0931FE-102B-412F-A439-841819736244}" type="presParOf" srcId="{C08BFAEB-1B1D-4383-8431-FC74CC104882}" destId="{BE8BC487-A0F1-4310-9A1F-6102217CC93B}" srcOrd="12" destOrd="0" presId="urn:microsoft.com/office/officeart/2018/2/layout/IconCircleList"/>
    <dgm:cxn modelId="{8FBE6D9F-87AA-4740-A93F-C9F3E8E0F299}" type="presParOf" srcId="{BE8BC487-A0F1-4310-9A1F-6102217CC93B}" destId="{657E10C4-05D9-488C-BB6B-773B3EF304BB}" srcOrd="0" destOrd="0" presId="urn:microsoft.com/office/officeart/2018/2/layout/IconCircleList"/>
    <dgm:cxn modelId="{60982F06-411B-412B-A263-86F20C1F847B}" type="presParOf" srcId="{BE8BC487-A0F1-4310-9A1F-6102217CC93B}" destId="{3483BB74-271D-41B0-AB04-D40D38133501}" srcOrd="1" destOrd="0" presId="urn:microsoft.com/office/officeart/2018/2/layout/IconCircleList"/>
    <dgm:cxn modelId="{FB315DA7-95F4-4361-9F8F-4D5A3A81D009}" type="presParOf" srcId="{BE8BC487-A0F1-4310-9A1F-6102217CC93B}" destId="{77C45147-595A-464A-9EE7-F6E5452D1390}" srcOrd="2" destOrd="0" presId="urn:microsoft.com/office/officeart/2018/2/layout/IconCircleList"/>
    <dgm:cxn modelId="{4EE9E209-C4DF-4EB3-85E9-D0E669B4B92D}" type="presParOf" srcId="{BE8BC487-A0F1-4310-9A1F-6102217CC93B}" destId="{1F79E4FA-862F-4FAE-BEA1-AB7F0DEE1513}"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EB94E0-CE0D-4590-B03E-23588047A436}" type="doc">
      <dgm:prSet loTypeId="urn:microsoft.com/office/officeart/2005/8/layout/pyramid2" loCatId="list" qsTypeId="urn:microsoft.com/office/officeart/2005/8/quickstyle/simple1" qsCatId="simple" csTypeId="urn:microsoft.com/office/officeart/2005/8/colors/accent1_2" csCatId="accent1" phldr="1"/>
      <dgm:spPr/>
    </dgm:pt>
    <dgm:pt modelId="{8EB8D9E3-7FCF-4DB1-BF41-3C7F4915F6E7}">
      <dgm:prSet phldrT="[Text]" custT="1"/>
      <dgm:spPr/>
      <dgm:t>
        <a:bodyPr/>
        <a:lstStyle/>
        <a:p>
          <a:r>
            <a:rPr lang="en-IE" sz="4000" dirty="0"/>
            <a:t>Education</a:t>
          </a:r>
          <a:endParaRPr lang="en-US" sz="4000" dirty="0"/>
        </a:p>
      </dgm:t>
    </dgm:pt>
    <dgm:pt modelId="{62F0DF8A-16AD-41DF-90B8-F9EE4026E520}" type="parTrans" cxnId="{453EB6D2-BCD3-4C39-BC14-B21300753F5B}">
      <dgm:prSet/>
      <dgm:spPr/>
      <dgm:t>
        <a:bodyPr/>
        <a:lstStyle/>
        <a:p>
          <a:endParaRPr lang="en-US"/>
        </a:p>
      </dgm:t>
    </dgm:pt>
    <dgm:pt modelId="{845C655E-38CE-479F-A943-0548BE4F96D9}" type="sibTrans" cxnId="{453EB6D2-BCD3-4C39-BC14-B21300753F5B}">
      <dgm:prSet/>
      <dgm:spPr/>
      <dgm:t>
        <a:bodyPr/>
        <a:lstStyle/>
        <a:p>
          <a:endParaRPr lang="en-US"/>
        </a:p>
      </dgm:t>
    </dgm:pt>
    <dgm:pt modelId="{85C85464-C9B9-4F97-B4AB-AE2A50A7AF5E}">
      <dgm:prSet phldrT="[Text]" custT="1"/>
      <dgm:spPr/>
      <dgm:t>
        <a:bodyPr/>
        <a:lstStyle/>
        <a:p>
          <a:pPr algn="l"/>
          <a:r>
            <a:rPr lang="en-IE" sz="3600" dirty="0"/>
            <a:t>Experience (Work/Travel/Interests)</a:t>
          </a:r>
          <a:endParaRPr lang="en-US" sz="3600" dirty="0"/>
        </a:p>
      </dgm:t>
    </dgm:pt>
    <dgm:pt modelId="{0D345E98-6850-419B-A4BB-8DF5DA4E123E}" type="parTrans" cxnId="{0B2D1C93-D3BE-4897-8375-CBCBEC885110}">
      <dgm:prSet/>
      <dgm:spPr/>
      <dgm:t>
        <a:bodyPr/>
        <a:lstStyle/>
        <a:p>
          <a:endParaRPr lang="en-US"/>
        </a:p>
      </dgm:t>
    </dgm:pt>
    <dgm:pt modelId="{47851C62-12EC-41BB-AFDF-2D812115D769}" type="sibTrans" cxnId="{0B2D1C93-D3BE-4897-8375-CBCBEC885110}">
      <dgm:prSet/>
      <dgm:spPr/>
      <dgm:t>
        <a:bodyPr/>
        <a:lstStyle/>
        <a:p>
          <a:endParaRPr lang="en-US"/>
        </a:p>
      </dgm:t>
    </dgm:pt>
    <dgm:pt modelId="{8EF9E703-647C-440B-A3DB-DA1D4D6A3BBF}">
      <dgm:prSet phldrT="[Text]" custT="1"/>
      <dgm:spPr/>
      <dgm:t>
        <a:bodyPr/>
        <a:lstStyle/>
        <a:p>
          <a:pPr algn="l"/>
          <a:r>
            <a:rPr lang="en-IE" sz="4400" dirty="0"/>
            <a:t>Skills</a:t>
          </a:r>
        </a:p>
        <a:p>
          <a:pPr algn="ctr"/>
          <a:endParaRPr lang="en-US" sz="1700" u="sng" dirty="0"/>
        </a:p>
      </dgm:t>
    </dgm:pt>
    <dgm:pt modelId="{5B5CC621-3735-4215-8A11-E5611D990C70}" type="parTrans" cxnId="{057B04DC-6B1E-4356-97B5-1477CE3A9971}">
      <dgm:prSet/>
      <dgm:spPr/>
      <dgm:t>
        <a:bodyPr/>
        <a:lstStyle/>
        <a:p>
          <a:endParaRPr lang="en-US"/>
        </a:p>
      </dgm:t>
    </dgm:pt>
    <dgm:pt modelId="{C8D5CEE4-BFE9-40CB-8CF2-E9A40F649974}" type="sibTrans" cxnId="{057B04DC-6B1E-4356-97B5-1477CE3A9971}">
      <dgm:prSet/>
      <dgm:spPr/>
      <dgm:t>
        <a:bodyPr/>
        <a:lstStyle/>
        <a:p>
          <a:endParaRPr lang="en-US"/>
        </a:p>
      </dgm:t>
    </dgm:pt>
    <dgm:pt modelId="{34A08CE9-9F7D-4E2F-8DB2-66F6EC627CBC}">
      <dgm:prSet phldrT="[Text]"/>
      <dgm:spPr/>
      <dgm:t>
        <a:bodyPr/>
        <a:lstStyle/>
        <a:p>
          <a:r>
            <a:rPr lang="en-IE" dirty="0"/>
            <a:t>YOUR USP?</a:t>
          </a:r>
          <a:endParaRPr lang="en-US" dirty="0"/>
        </a:p>
      </dgm:t>
    </dgm:pt>
    <dgm:pt modelId="{FBF27DFA-E5B0-4091-B7B0-04C47277E263}" type="parTrans" cxnId="{C3B8C934-0EC0-4BB7-B961-A7F8819EA598}">
      <dgm:prSet/>
      <dgm:spPr/>
      <dgm:t>
        <a:bodyPr/>
        <a:lstStyle/>
        <a:p>
          <a:endParaRPr lang="en-US"/>
        </a:p>
      </dgm:t>
    </dgm:pt>
    <dgm:pt modelId="{D846DF74-388E-4354-8DDE-79DD56743822}" type="sibTrans" cxnId="{C3B8C934-0EC0-4BB7-B961-A7F8819EA598}">
      <dgm:prSet/>
      <dgm:spPr/>
      <dgm:t>
        <a:bodyPr/>
        <a:lstStyle/>
        <a:p>
          <a:endParaRPr lang="en-US"/>
        </a:p>
      </dgm:t>
    </dgm:pt>
    <dgm:pt modelId="{8BB776EA-9344-4666-A440-434F0883059B}" type="pres">
      <dgm:prSet presAssocID="{D0EB94E0-CE0D-4590-B03E-23588047A436}" presName="compositeShape" presStyleCnt="0">
        <dgm:presLayoutVars>
          <dgm:dir/>
          <dgm:resizeHandles/>
        </dgm:presLayoutVars>
      </dgm:prSet>
      <dgm:spPr/>
    </dgm:pt>
    <dgm:pt modelId="{ECE37852-5F38-4626-B19C-455BAC6459C9}" type="pres">
      <dgm:prSet presAssocID="{D0EB94E0-CE0D-4590-B03E-23588047A436}" presName="pyramid" presStyleLbl="node1" presStyleIdx="0" presStyleCnt="1" custScaleX="128852" custLinFactNeighborX="5606"/>
      <dgm:spPr/>
    </dgm:pt>
    <dgm:pt modelId="{2E7C15D1-16C1-4680-956E-5CCC234FCC69}" type="pres">
      <dgm:prSet presAssocID="{D0EB94E0-CE0D-4590-B03E-23588047A436}" presName="theList" presStyleCnt="0"/>
      <dgm:spPr/>
    </dgm:pt>
    <dgm:pt modelId="{8404E9E4-753C-4C76-849A-2A19B31001EF}" type="pres">
      <dgm:prSet presAssocID="{8EB8D9E3-7FCF-4DB1-BF41-3C7F4915F6E7}" presName="aNode" presStyleLbl="fgAcc1" presStyleIdx="0" presStyleCnt="4" custLinFactX="-24681" custLinFactY="-6556" custLinFactNeighborX="-100000" custLinFactNeighborY="-100000">
        <dgm:presLayoutVars>
          <dgm:bulletEnabled val="1"/>
        </dgm:presLayoutVars>
      </dgm:prSet>
      <dgm:spPr/>
    </dgm:pt>
    <dgm:pt modelId="{09D89147-6DA4-4BF5-ADDC-7D654DC4C5A7}" type="pres">
      <dgm:prSet presAssocID="{8EB8D9E3-7FCF-4DB1-BF41-3C7F4915F6E7}" presName="aSpace" presStyleCnt="0"/>
      <dgm:spPr/>
    </dgm:pt>
    <dgm:pt modelId="{907767C6-AE60-4264-94FA-74FC00855D49}" type="pres">
      <dgm:prSet presAssocID="{85C85464-C9B9-4F97-B4AB-AE2A50A7AF5E}" presName="aNode" presStyleLbl="fgAcc1" presStyleIdx="1" presStyleCnt="4" custScaleX="205128" custScaleY="196217" custLinFactY="-17287" custLinFactNeighborX="-55373" custLinFactNeighborY="-100000">
        <dgm:presLayoutVars>
          <dgm:bulletEnabled val="1"/>
        </dgm:presLayoutVars>
      </dgm:prSet>
      <dgm:spPr/>
    </dgm:pt>
    <dgm:pt modelId="{1B676815-1A98-4295-87E0-BE1AA124879B}" type="pres">
      <dgm:prSet presAssocID="{85C85464-C9B9-4F97-B4AB-AE2A50A7AF5E}" presName="aSpace" presStyleCnt="0"/>
      <dgm:spPr/>
    </dgm:pt>
    <dgm:pt modelId="{A436F70E-3E2B-4F5C-8EB0-351C64DD2010}" type="pres">
      <dgm:prSet presAssocID="{8EF9E703-647C-440B-A3DB-DA1D4D6A3BBF}" presName="aNode" presStyleLbl="fgAcc1" presStyleIdx="2" presStyleCnt="4" custAng="0" custScaleX="105598" custScaleY="206349" custLinFactY="27688" custLinFactNeighborX="-81299" custLinFactNeighborY="100000">
        <dgm:presLayoutVars>
          <dgm:bulletEnabled val="1"/>
        </dgm:presLayoutVars>
      </dgm:prSet>
      <dgm:spPr/>
    </dgm:pt>
    <dgm:pt modelId="{20969579-1780-4B06-B5C9-02976E7B2A19}" type="pres">
      <dgm:prSet presAssocID="{8EF9E703-647C-440B-A3DB-DA1D4D6A3BBF}" presName="aSpace" presStyleCnt="0"/>
      <dgm:spPr/>
    </dgm:pt>
    <dgm:pt modelId="{B29482D8-9D85-4D6B-862B-E0FA4A61FD58}" type="pres">
      <dgm:prSet presAssocID="{34A08CE9-9F7D-4E2F-8DB2-66F6EC627CBC}" presName="aNode" presStyleLbl="fgAcc1" presStyleIdx="3" presStyleCnt="4" custScaleY="179859" custLinFactX="-7937" custLinFactY="9915" custLinFactNeighborX="-100000" custLinFactNeighborY="100000">
        <dgm:presLayoutVars>
          <dgm:bulletEnabled val="1"/>
        </dgm:presLayoutVars>
      </dgm:prSet>
      <dgm:spPr/>
    </dgm:pt>
    <dgm:pt modelId="{B0E0AE28-9F16-4F73-9E97-40FF232728E1}" type="pres">
      <dgm:prSet presAssocID="{34A08CE9-9F7D-4E2F-8DB2-66F6EC627CBC}" presName="aSpace" presStyleCnt="0"/>
      <dgm:spPr/>
    </dgm:pt>
  </dgm:ptLst>
  <dgm:cxnLst>
    <dgm:cxn modelId="{6977E20C-2575-4256-8916-A1B7B1BB42E4}" type="presOf" srcId="{8EB8D9E3-7FCF-4DB1-BF41-3C7F4915F6E7}" destId="{8404E9E4-753C-4C76-849A-2A19B31001EF}" srcOrd="0" destOrd="0" presId="urn:microsoft.com/office/officeart/2005/8/layout/pyramid2"/>
    <dgm:cxn modelId="{C3B8C934-0EC0-4BB7-B961-A7F8819EA598}" srcId="{D0EB94E0-CE0D-4590-B03E-23588047A436}" destId="{34A08CE9-9F7D-4E2F-8DB2-66F6EC627CBC}" srcOrd="3" destOrd="0" parTransId="{FBF27DFA-E5B0-4091-B7B0-04C47277E263}" sibTransId="{D846DF74-388E-4354-8DDE-79DD56743822}"/>
    <dgm:cxn modelId="{7EB2F772-42DA-4669-B7F0-767ABEAD5337}" type="presOf" srcId="{85C85464-C9B9-4F97-B4AB-AE2A50A7AF5E}" destId="{907767C6-AE60-4264-94FA-74FC00855D49}" srcOrd="0" destOrd="0" presId="urn:microsoft.com/office/officeart/2005/8/layout/pyramid2"/>
    <dgm:cxn modelId="{FF4D7055-F08F-494C-940D-60B7F44A68ED}" type="presOf" srcId="{34A08CE9-9F7D-4E2F-8DB2-66F6EC627CBC}" destId="{B29482D8-9D85-4D6B-862B-E0FA4A61FD58}" srcOrd="0" destOrd="0" presId="urn:microsoft.com/office/officeart/2005/8/layout/pyramid2"/>
    <dgm:cxn modelId="{0B2D1C93-D3BE-4897-8375-CBCBEC885110}" srcId="{D0EB94E0-CE0D-4590-B03E-23588047A436}" destId="{85C85464-C9B9-4F97-B4AB-AE2A50A7AF5E}" srcOrd="1" destOrd="0" parTransId="{0D345E98-6850-419B-A4BB-8DF5DA4E123E}" sibTransId="{47851C62-12EC-41BB-AFDF-2D812115D769}"/>
    <dgm:cxn modelId="{CACFC799-8C97-4A84-A068-B41E9673076B}" type="presOf" srcId="{8EF9E703-647C-440B-A3DB-DA1D4D6A3BBF}" destId="{A436F70E-3E2B-4F5C-8EB0-351C64DD2010}" srcOrd="0" destOrd="0" presId="urn:microsoft.com/office/officeart/2005/8/layout/pyramid2"/>
    <dgm:cxn modelId="{453EB6D2-BCD3-4C39-BC14-B21300753F5B}" srcId="{D0EB94E0-CE0D-4590-B03E-23588047A436}" destId="{8EB8D9E3-7FCF-4DB1-BF41-3C7F4915F6E7}" srcOrd="0" destOrd="0" parTransId="{62F0DF8A-16AD-41DF-90B8-F9EE4026E520}" sibTransId="{845C655E-38CE-479F-A943-0548BE4F96D9}"/>
    <dgm:cxn modelId="{057B04DC-6B1E-4356-97B5-1477CE3A9971}" srcId="{D0EB94E0-CE0D-4590-B03E-23588047A436}" destId="{8EF9E703-647C-440B-A3DB-DA1D4D6A3BBF}" srcOrd="2" destOrd="0" parTransId="{5B5CC621-3735-4215-8A11-E5611D990C70}" sibTransId="{C8D5CEE4-BFE9-40CB-8CF2-E9A40F649974}"/>
    <dgm:cxn modelId="{6B70D7FF-F8DD-4782-BFEE-06BF7F56B354}" type="presOf" srcId="{D0EB94E0-CE0D-4590-B03E-23588047A436}" destId="{8BB776EA-9344-4666-A440-434F0883059B}" srcOrd="0" destOrd="0" presId="urn:microsoft.com/office/officeart/2005/8/layout/pyramid2"/>
    <dgm:cxn modelId="{29103DAC-4A3F-447E-A12C-77D272723BF7}" type="presParOf" srcId="{8BB776EA-9344-4666-A440-434F0883059B}" destId="{ECE37852-5F38-4626-B19C-455BAC6459C9}" srcOrd="0" destOrd="0" presId="urn:microsoft.com/office/officeart/2005/8/layout/pyramid2"/>
    <dgm:cxn modelId="{693B8D64-A180-4E73-9202-4959B2A1398B}" type="presParOf" srcId="{8BB776EA-9344-4666-A440-434F0883059B}" destId="{2E7C15D1-16C1-4680-956E-5CCC234FCC69}" srcOrd="1" destOrd="0" presId="urn:microsoft.com/office/officeart/2005/8/layout/pyramid2"/>
    <dgm:cxn modelId="{2D869920-451A-4021-B428-1DBBA48BD9ED}" type="presParOf" srcId="{2E7C15D1-16C1-4680-956E-5CCC234FCC69}" destId="{8404E9E4-753C-4C76-849A-2A19B31001EF}" srcOrd="0" destOrd="0" presId="urn:microsoft.com/office/officeart/2005/8/layout/pyramid2"/>
    <dgm:cxn modelId="{123FA25F-7DD3-4053-A362-CAC897BAA835}" type="presParOf" srcId="{2E7C15D1-16C1-4680-956E-5CCC234FCC69}" destId="{09D89147-6DA4-4BF5-ADDC-7D654DC4C5A7}" srcOrd="1" destOrd="0" presId="urn:microsoft.com/office/officeart/2005/8/layout/pyramid2"/>
    <dgm:cxn modelId="{CC6B8C20-BD76-46B6-848D-8F31681CCC43}" type="presParOf" srcId="{2E7C15D1-16C1-4680-956E-5CCC234FCC69}" destId="{907767C6-AE60-4264-94FA-74FC00855D49}" srcOrd="2" destOrd="0" presId="urn:microsoft.com/office/officeart/2005/8/layout/pyramid2"/>
    <dgm:cxn modelId="{40C93ECA-1C12-4606-9866-6A456A0655AA}" type="presParOf" srcId="{2E7C15D1-16C1-4680-956E-5CCC234FCC69}" destId="{1B676815-1A98-4295-87E0-BE1AA124879B}" srcOrd="3" destOrd="0" presId="urn:microsoft.com/office/officeart/2005/8/layout/pyramid2"/>
    <dgm:cxn modelId="{43CACC7F-C94B-4F58-8A21-50C19DFC9649}" type="presParOf" srcId="{2E7C15D1-16C1-4680-956E-5CCC234FCC69}" destId="{A436F70E-3E2B-4F5C-8EB0-351C64DD2010}" srcOrd="4" destOrd="0" presId="urn:microsoft.com/office/officeart/2005/8/layout/pyramid2"/>
    <dgm:cxn modelId="{811FAC73-5F3D-4224-9C95-FA8790E1FDB2}" type="presParOf" srcId="{2E7C15D1-16C1-4680-956E-5CCC234FCC69}" destId="{20969579-1780-4B06-B5C9-02976E7B2A19}" srcOrd="5" destOrd="0" presId="urn:microsoft.com/office/officeart/2005/8/layout/pyramid2"/>
    <dgm:cxn modelId="{8BFC040D-EB99-41D1-A1DE-2CF4608811FA}" type="presParOf" srcId="{2E7C15D1-16C1-4680-956E-5CCC234FCC69}" destId="{B29482D8-9D85-4D6B-862B-E0FA4A61FD58}" srcOrd="6" destOrd="0" presId="urn:microsoft.com/office/officeart/2005/8/layout/pyramid2"/>
    <dgm:cxn modelId="{9F7C0BDC-E7E4-43BF-BFB3-26D3BC113779}" type="presParOf" srcId="{2E7C15D1-16C1-4680-956E-5CCC234FCC69}" destId="{B0E0AE28-9F16-4F73-9E97-40FF232728E1}"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FB8E4E-5358-4B7E-B217-49FCD95D0395}"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383516CB-5564-401B-A64C-0D7DC9E09BCC}">
      <dgm:prSet phldrT="[Text]" custT="1"/>
      <dgm:spPr/>
      <dgm:t>
        <a:bodyPr/>
        <a:lstStyle/>
        <a:p>
          <a:r>
            <a:rPr lang="en-IE" sz="3200" dirty="0"/>
            <a:t>Relevant Experience</a:t>
          </a:r>
          <a:endParaRPr lang="en-US" sz="3200" dirty="0"/>
        </a:p>
      </dgm:t>
    </dgm:pt>
    <dgm:pt modelId="{317A2BD9-F242-47F2-B927-41D45EDDA1BB}" type="parTrans" cxnId="{546F5275-1256-49FC-AAE0-76FAED31895C}">
      <dgm:prSet/>
      <dgm:spPr/>
      <dgm:t>
        <a:bodyPr/>
        <a:lstStyle/>
        <a:p>
          <a:endParaRPr lang="en-US"/>
        </a:p>
      </dgm:t>
    </dgm:pt>
    <dgm:pt modelId="{6AFF2723-AD38-4D1D-85D8-0F4AD9C53008}" type="sibTrans" cxnId="{546F5275-1256-49FC-AAE0-76FAED31895C}">
      <dgm:prSet/>
      <dgm:spPr/>
      <dgm:t>
        <a:bodyPr/>
        <a:lstStyle/>
        <a:p>
          <a:endParaRPr lang="en-US"/>
        </a:p>
      </dgm:t>
    </dgm:pt>
    <dgm:pt modelId="{77149D72-9B58-4A1B-9ED5-6874F214F78E}">
      <dgm:prSet phldrT="[Text]" custT="1"/>
      <dgm:spPr/>
      <dgm:t>
        <a:bodyPr/>
        <a:lstStyle/>
        <a:p>
          <a:r>
            <a:rPr lang="en-IE" sz="3200" dirty="0"/>
            <a:t>Connecting with Industry</a:t>
          </a:r>
          <a:endParaRPr lang="en-US" sz="3200" dirty="0"/>
        </a:p>
      </dgm:t>
    </dgm:pt>
    <dgm:pt modelId="{DB6316EA-2F67-4338-AEDB-17FC8F5000EB}" type="parTrans" cxnId="{563471FE-2DAD-43ED-BFA7-B20508B9760D}">
      <dgm:prSet/>
      <dgm:spPr/>
      <dgm:t>
        <a:bodyPr/>
        <a:lstStyle/>
        <a:p>
          <a:endParaRPr lang="en-US"/>
        </a:p>
      </dgm:t>
    </dgm:pt>
    <dgm:pt modelId="{EDCA9845-F581-4FF3-839A-936FE69D6F6B}" type="sibTrans" cxnId="{563471FE-2DAD-43ED-BFA7-B20508B9760D}">
      <dgm:prSet/>
      <dgm:spPr/>
      <dgm:t>
        <a:bodyPr/>
        <a:lstStyle/>
        <a:p>
          <a:endParaRPr lang="en-US"/>
        </a:p>
      </dgm:t>
    </dgm:pt>
    <dgm:pt modelId="{967918F2-6368-4971-A60F-7AE4CF2B4D79}">
      <dgm:prSet phldrT="[Text]" custT="1"/>
      <dgm:spPr/>
      <dgm:t>
        <a:bodyPr/>
        <a:lstStyle/>
        <a:p>
          <a:r>
            <a:rPr lang="en-IE" sz="3200" dirty="0"/>
            <a:t>Related Interests</a:t>
          </a:r>
          <a:endParaRPr lang="en-US" sz="3200" dirty="0"/>
        </a:p>
      </dgm:t>
    </dgm:pt>
    <dgm:pt modelId="{E3295DAC-39BE-4C25-A97E-82DC57C01FD0}" type="parTrans" cxnId="{77F2F2F4-0167-4141-AAD1-6D9417C5FDDE}">
      <dgm:prSet/>
      <dgm:spPr/>
      <dgm:t>
        <a:bodyPr/>
        <a:lstStyle/>
        <a:p>
          <a:endParaRPr lang="en-US"/>
        </a:p>
      </dgm:t>
    </dgm:pt>
    <dgm:pt modelId="{B4CD8984-E3D6-49BA-B839-CCE8BCA89A4B}" type="sibTrans" cxnId="{77F2F2F4-0167-4141-AAD1-6D9417C5FDDE}">
      <dgm:prSet/>
      <dgm:spPr/>
      <dgm:t>
        <a:bodyPr/>
        <a:lstStyle/>
        <a:p>
          <a:endParaRPr lang="en-US"/>
        </a:p>
      </dgm:t>
    </dgm:pt>
    <dgm:pt modelId="{1061DB21-4FBC-477E-B73B-A373F5399FAA}">
      <dgm:prSet phldrT="[Text]" custT="1"/>
      <dgm:spPr/>
      <dgm:t>
        <a:bodyPr/>
        <a:lstStyle/>
        <a:p>
          <a:r>
            <a:rPr lang="en-IE" sz="3200" dirty="0"/>
            <a:t>*Tailor your applications</a:t>
          </a:r>
          <a:endParaRPr lang="en-US" sz="3200" dirty="0"/>
        </a:p>
      </dgm:t>
    </dgm:pt>
    <dgm:pt modelId="{980590E9-36DD-4527-B281-0F43766E7B6F}" type="parTrans" cxnId="{C212AB45-A66C-4799-9223-B989D9804A46}">
      <dgm:prSet/>
      <dgm:spPr/>
      <dgm:t>
        <a:bodyPr/>
        <a:lstStyle/>
        <a:p>
          <a:endParaRPr lang="en-US"/>
        </a:p>
      </dgm:t>
    </dgm:pt>
    <dgm:pt modelId="{9507B82F-FA6C-454F-89CC-1CD8BAF3A4F0}" type="sibTrans" cxnId="{C212AB45-A66C-4799-9223-B989D9804A46}">
      <dgm:prSet/>
      <dgm:spPr/>
      <dgm:t>
        <a:bodyPr/>
        <a:lstStyle/>
        <a:p>
          <a:endParaRPr lang="en-US"/>
        </a:p>
      </dgm:t>
    </dgm:pt>
    <dgm:pt modelId="{09625B78-E443-48A2-8F8C-AE09E6675648}" type="pres">
      <dgm:prSet presAssocID="{24FB8E4E-5358-4B7E-B217-49FCD95D0395}" presName="compositeShape" presStyleCnt="0">
        <dgm:presLayoutVars>
          <dgm:dir/>
          <dgm:resizeHandles/>
        </dgm:presLayoutVars>
      </dgm:prSet>
      <dgm:spPr/>
    </dgm:pt>
    <dgm:pt modelId="{185C3FD7-C585-4D2F-88DB-CD9F5E0D5869}" type="pres">
      <dgm:prSet presAssocID="{24FB8E4E-5358-4B7E-B217-49FCD95D0395}" presName="pyramid" presStyleLbl="node1" presStyleIdx="0" presStyleCnt="1" custLinFactNeighborX="-3186" custLinFactNeighborY="-3182"/>
      <dgm:spPr/>
    </dgm:pt>
    <dgm:pt modelId="{E30D059C-F0B6-42E7-8D5D-B9FCEF54FDBA}" type="pres">
      <dgm:prSet presAssocID="{24FB8E4E-5358-4B7E-B217-49FCD95D0395}" presName="theList" presStyleCnt="0"/>
      <dgm:spPr/>
    </dgm:pt>
    <dgm:pt modelId="{BB46C889-C71D-4CED-BAD5-E69B627D5B03}" type="pres">
      <dgm:prSet presAssocID="{383516CB-5564-401B-A64C-0D7DC9E09BCC}" presName="aNode" presStyleLbl="fgAcc1" presStyleIdx="0" presStyleCnt="4">
        <dgm:presLayoutVars>
          <dgm:bulletEnabled val="1"/>
        </dgm:presLayoutVars>
      </dgm:prSet>
      <dgm:spPr/>
    </dgm:pt>
    <dgm:pt modelId="{1475E418-6A9F-4745-BC34-B267010E092E}" type="pres">
      <dgm:prSet presAssocID="{383516CB-5564-401B-A64C-0D7DC9E09BCC}" presName="aSpace" presStyleCnt="0"/>
      <dgm:spPr/>
    </dgm:pt>
    <dgm:pt modelId="{A536699E-FA33-40E2-9318-2A693E4F73D9}" type="pres">
      <dgm:prSet presAssocID="{77149D72-9B58-4A1B-9ED5-6874F214F78E}" presName="aNode" presStyleLbl="fgAcc1" presStyleIdx="1" presStyleCnt="4">
        <dgm:presLayoutVars>
          <dgm:bulletEnabled val="1"/>
        </dgm:presLayoutVars>
      </dgm:prSet>
      <dgm:spPr/>
    </dgm:pt>
    <dgm:pt modelId="{1A429043-8E55-4631-AC0D-BA5DA6EA94AA}" type="pres">
      <dgm:prSet presAssocID="{77149D72-9B58-4A1B-9ED5-6874F214F78E}" presName="aSpace" presStyleCnt="0"/>
      <dgm:spPr/>
    </dgm:pt>
    <dgm:pt modelId="{85968038-1B24-4415-826F-6C6DC6879C55}" type="pres">
      <dgm:prSet presAssocID="{967918F2-6368-4971-A60F-7AE4CF2B4D79}" presName="aNode" presStyleLbl="fgAcc1" presStyleIdx="2" presStyleCnt="4">
        <dgm:presLayoutVars>
          <dgm:bulletEnabled val="1"/>
        </dgm:presLayoutVars>
      </dgm:prSet>
      <dgm:spPr/>
    </dgm:pt>
    <dgm:pt modelId="{39D177CE-D8C4-4D4E-AE79-22FABB282DF4}" type="pres">
      <dgm:prSet presAssocID="{967918F2-6368-4971-A60F-7AE4CF2B4D79}" presName="aSpace" presStyleCnt="0"/>
      <dgm:spPr/>
    </dgm:pt>
    <dgm:pt modelId="{FC360497-0853-4B5C-ACE5-3E3CAAEDD441}" type="pres">
      <dgm:prSet presAssocID="{1061DB21-4FBC-477E-B73B-A373F5399FAA}" presName="aNode" presStyleLbl="fgAcc1" presStyleIdx="3" presStyleCnt="4" custScaleY="89627" custLinFactY="15011" custLinFactNeighborX="7819" custLinFactNeighborY="100000">
        <dgm:presLayoutVars>
          <dgm:bulletEnabled val="1"/>
        </dgm:presLayoutVars>
      </dgm:prSet>
      <dgm:spPr/>
    </dgm:pt>
    <dgm:pt modelId="{54A4DFAA-4526-47AF-BD30-39D575CA432F}" type="pres">
      <dgm:prSet presAssocID="{1061DB21-4FBC-477E-B73B-A373F5399FAA}" presName="aSpace" presStyleCnt="0"/>
      <dgm:spPr/>
    </dgm:pt>
  </dgm:ptLst>
  <dgm:cxnLst>
    <dgm:cxn modelId="{95748901-F60B-40D7-AADA-1F88C7E72BCF}" type="presOf" srcId="{77149D72-9B58-4A1B-9ED5-6874F214F78E}" destId="{A536699E-FA33-40E2-9318-2A693E4F73D9}" srcOrd="0" destOrd="0" presId="urn:microsoft.com/office/officeart/2005/8/layout/pyramid2"/>
    <dgm:cxn modelId="{38EA1C03-61BB-4DB7-9B8A-1A9BC9A5C4F9}" type="presOf" srcId="{24FB8E4E-5358-4B7E-B217-49FCD95D0395}" destId="{09625B78-E443-48A2-8F8C-AE09E6675648}" srcOrd="0" destOrd="0" presId="urn:microsoft.com/office/officeart/2005/8/layout/pyramid2"/>
    <dgm:cxn modelId="{C212AB45-A66C-4799-9223-B989D9804A46}" srcId="{24FB8E4E-5358-4B7E-B217-49FCD95D0395}" destId="{1061DB21-4FBC-477E-B73B-A373F5399FAA}" srcOrd="3" destOrd="0" parTransId="{980590E9-36DD-4527-B281-0F43766E7B6F}" sibTransId="{9507B82F-FA6C-454F-89CC-1CD8BAF3A4F0}"/>
    <dgm:cxn modelId="{0D916566-4C7E-4ADC-A3DF-277908A05D48}" type="presOf" srcId="{1061DB21-4FBC-477E-B73B-A373F5399FAA}" destId="{FC360497-0853-4B5C-ACE5-3E3CAAEDD441}" srcOrd="0" destOrd="0" presId="urn:microsoft.com/office/officeart/2005/8/layout/pyramid2"/>
    <dgm:cxn modelId="{546F5275-1256-49FC-AAE0-76FAED31895C}" srcId="{24FB8E4E-5358-4B7E-B217-49FCD95D0395}" destId="{383516CB-5564-401B-A64C-0D7DC9E09BCC}" srcOrd="0" destOrd="0" parTransId="{317A2BD9-F242-47F2-B927-41D45EDDA1BB}" sibTransId="{6AFF2723-AD38-4D1D-85D8-0F4AD9C53008}"/>
    <dgm:cxn modelId="{D5952E7C-23D5-465A-AFFF-114C1C1B61F4}" type="presOf" srcId="{967918F2-6368-4971-A60F-7AE4CF2B4D79}" destId="{85968038-1B24-4415-826F-6C6DC6879C55}" srcOrd="0" destOrd="0" presId="urn:microsoft.com/office/officeart/2005/8/layout/pyramid2"/>
    <dgm:cxn modelId="{42014FE2-BD5A-4282-9409-1547A523F690}" type="presOf" srcId="{383516CB-5564-401B-A64C-0D7DC9E09BCC}" destId="{BB46C889-C71D-4CED-BAD5-E69B627D5B03}" srcOrd="0" destOrd="0" presId="urn:microsoft.com/office/officeart/2005/8/layout/pyramid2"/>
    <dgm:cxn modelId="{77F2F2F4-0167-4141-AAD1-6D9417C5FDDE}" srcId="{24FB8E4E-5358-4B7E-B217-49FCD95D0395}" destId="{967918F2-6368-4971-A60F-7AE4CF2B4D79}" srcOrd="2" destOrd="0" parTransId="{E3295DAC-39BE-4C25-A97E-82DC57C01FD0}" sibTransId="{B4CD8984-E3D6-49BA-B839-CCE8BCA89A4B}"/>
    <dgm:cxn modelId="{563471FE-2DAD-43ED-BFA7-B20508B9760D}" srcId="{24FB8E4E-5358-4B7E-B217-49FCD95D0395}" destId="{77149D72-9B58-4A1B-9ED5-6874F214F78E}" srcOrd="1" destOrd="0" parTransId="{DB6316EA-2F67-4338-AEDB-17FC8F5000EB}" sibTransId="{EDCA9845-F581-4FF3-839A-936FE69D6F6B}"/>
    <dgm:cxn modelId="{D6ABFD1E-8A91-4F3E-87FD-E8C55649F267}" type="presParOf" srcId="{09625B78-E443-48A2-8F8C-AE09E6675648}" destId="{185C3FD7-C585-4D2F-88DB-CD9F5E0D5869}" srcOrd="0" destOrd="0" presId="urn:microsoft.com/office/officeart/2005/8/layout/pyramid2"/>
    <dgm:cxn modelId="{2E1A22B5-62A7-4C54-B679-E383914E0C1E}" type="presParOf" srcId="{09625B78-E443-48A2-8F8C-AE09E6675648}" destId="{E30D059C-F0B6-42E7-8D5D-B9FCEF54FDBA}" srcOrd="1" destOrd="0" presId="urn:microsoft.com/office/officeart/2005/8/layout/pyramid2"/>
    <dgm:cxn modelId="{04FCD371-219C-4C4F-BB3B-39AAEBDA238A}" type="presParOf" srcId="{E30D059C-F0B6-42E7-8D5D-B9FCEF54FDBA}" destId="{BB46C889-C71D-4CED-BAD5-E69B627D5B03}" srcOrd="0" destOrd="0" presId="urn:microsoft.com/office/officeart/2005/8/layout/pyramid2"/>
    <dgm:cxn modelId="{BA8D14A7-26FB-4C9E-B7E5-9167C3393279}" type="presParOf" srcId="{E30D059C-F0B6-42E7-8D5D-B9FCEF54FDBA}" destId="{1475E418-6A9F-4745-BC34-B267010E092E}" srcOrd="1" destOrd="0" presId="urn:microsoft.com/office/officeart/2005/8/layout/pyramid2"/>
    <dgm:cxn modelId="{3A55365D-2558-45D6-947A-B35837D6A539}" type="presParOf" srcId="{E30D059C-F0B6-42E7-8D5D-B9FCEF54FDBA}" destId="{A536699E-FA33-40E2-9318-2A693E4F73D9}" srcOrd="2" destOrd="0" presId="urn:microsoft.com/office/officeart/2005/8/layout/pyramid2"/>
    <dgm:cxn modelId="{E7150252-68EC-46A1-A811-726A266AAF04}" type="presParOf" srcId="{E30D059C-F0B6-42E7-8D5D-B9FCEF54FDBA}" destId="{1A429043-8E55-4631-AC0D-BA5DA6EA94AA}" srcOrd="3" destOrd="0" presId="urn:microsoft.com/office/officeart/2005/8/layout/pyramid2"/>
    <dgm:cxn modelId="{C169C4E6-873C-4E54-A6CA-94635E795012}" type="presParOf" srcId="{E30D059C-F0B6-42E7-8D5D-B9FCEF54FDBA}" destId="{85968038-1B24-4415-826F-6C6DC6879C55}" srcOrd="4" destOrd="0" presId="urn:microsoft.com/office/officeart/2005/8/layout/pyramid2"/>
    <dgm:cxn modelId="{028275F4-F078-4541-BF15-2591CB4B5FD8}" type="presParOf" srcId="{E30D059C-F0B6-42E7-8D5D-B9FCEF54FDBA}" destId="{39D177CE-D8C4-4D4E-AE79-22FABB282DF4}" srcOrd="5" destOrd="0" presId="urn:microsoft.com/office/officeart/2005/8/layout/pyramid2"/>
    <dgm:cxn modelId="{42676249-BACA-4BEF-96D7-4807D3F49428}" type="presParOf" srcId="{E30D059C-F0B6-42E7-8D5D-B9FCEF54FDBA}" destId="{FC360497-0853-4B5C-ACE5-3E3CAAEDD441}" srcOrd="6" destOrd="0" presId="urn:microsoft.com/office/officeart/2005/8/layout/pyramid2"/>
    <dgm:cxn modelId="{8EC76BA3-4400-4865-919D-3C24CC812B5A}" type="presParOf" srcId="{E30D059C-F0B6-42E7-8D5D-B9FCEF54FDBA}" destId="{54A4DFAA-4526-47AF-BD30-39D575CA432F}"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DDDF48-1819-466C-94E0-6A94283B0AB7}" type="doc">
      <dgm:prSet loTypeId="urn:microsoft.com/office/officeart/2005/8/layout/pyramid2" loCatId="pyramid" qsTypeId="urn:microsoft.com/office/officeart/2005/8/quickstyle/simple1" qsCatId="simple" csTypeId="urn:microsoft.com/office/officeart/2005/8/colors/accent1_2" csCatId="accent1" phldr="1"/>
      <dgm:spPr/>
    </dgm:pt>
    <dgm:pt modelId="{848B8997-F852-4FD6-84D9-E791656E8642}">
      <dgm:prSet phldrT="[Text]"/>
      <dgm:spPr/>
      <dgm:t>
        <a:bodyPr/>
        <a:lstStyle/>
        <a:p>
          <a:r>
            <a:rPr lang="en-IE" dirty="0"/>
            <a:t>Personality ‘fit’</a:t>
          </a:r>
          <a:endParaRPr lang="en-US" dirty="0"/>
        </a:p>
      </dgm:t>
    </dgm:pt>
    <dgm:pt modelId="{388F1117-A075-4C05-9CE1-4522C5395CCB}" type="parTrans" cxnId="{58A16E57-BDC7-431C-AA44-2D72E1A5BFF6}">
      <dgm:prSet/>
      <dgm:spPr/>
      <dgm:t>
        <a:bodyPr/>
        <a:lstStyle/>
        <a:p>
          <a:endParaRPr lang="en-US"/>
        </a:p>
      </dgm:t>
    </dgm:pt>
    <dgm:pt modelId="{A8F45F7C-C0E6-4BAB-B4CE-FD8E396B673F}" type="sibTrans" cxnId="{58A16E57-BDC7-431C-AA44-2D72E1A5BFF6}">
      <dgm:prSet/>
      <dgm:spPr/>
      <dgm:t>
        <a:bodyPr/>
        <a:lstStyle/>
        <a:p>
          <a:endParaRPr lang="en-US"/>
        </a:p>
      </dgm:t>
    </dgm:pt>
    <dgm:pt modelId="{779F6103-F010-43BD-ABC6-302D05F46195}">
      <dgm:prSet phldrT="[Text]" custT="1"/>
      <dgm:spPr/>
      <dgm:t>
        <a:bodyPr/>
        <a:lstStyle/>
        <a:p>
          <a:pPr algn="l"/>
          <a:r>
            <a:rPr lang="en-IE" sz="2800" b="1" dirty="0"/>
            <a:t>Interests/Achievements</a:t>
          </a:r>
        </a:p>
        <a:p>
          <a:pPr algn="l"/>
          <a:r>
            <a:rPr lang="en-IE" sz="2800" b="1" dirty="0"/>
            <a:t>Qualities/Skills</a:t>
          </a:r>
        </a:p>
        <a:p>
          <a:pPr algn="l"/>
          <a:r>
            <a:rPr lang="en-IE" sz="2800" b="1" dirty="0"/>
            <a:t>Attitude/Aptitude</a:t>
          </a:r>
        </a:p>
        <a:p>
          <a:pPr algn="l"/>
          <a:endParaRPr lang="en-IE" sz="2800" b="1" dirty="0"/>
        </a:p>
      </dgm:t>
    </dgm:pt>
    <dgm:pt modelId="{D4469735-59CB-4A93-9201-A49F245471EB}" type="parTrans" cxnId="{0A5E5982-BEF4-4619-AC52-BC09774B78D0}">
      <dgm:prSet/>
      <dgm:spPr/>
      <dgm:t>
        <a:bodyPr/>
        <a:lstStyle/>
        <a:p>
          <a:endParaRPr lang="en-US"/>
        </a:p>
      </dgm:t>
    </dgm:pt>
    <dgm:pt modelId="{BD803029-6CA6-4F92-AC13-8758627D1439}" type="sibTrans" cxnId="{0A5E5982-BEF4-4619-AC52-BC09774B78D0}">
      <dgm:prSet/>
      <dgm:spPr/>
      <dgm:t>
        <a:bodyPr/>
        <a:lstStyle/>
        <a:p>
          <a:endParaRPr lang="en-US"/>
        </a:p>
      </dgm:t>
    </dgm:pt>
    <dgm:pt modelId="{B92CD272-48CD-44C0-826C-C4F3393887CD}" type="pres">
      <dgm:prSet presAssocID="{88DDDF48-1819-466C-94E0-6A94283B0AB7}" presName="compositeShape" presStyleCnt="0">
        <dgm:presLayoutVars>
          <dgm:dir/>
          <dgm:resizeHandles/>
        </dgm:presLayoutVars>
      </dgm:prSet>
      <dgm:spPr/>
    </dgm:pt>
    <dgm:pt modelId="{E251C7DD-0F6A-44AD-B9C1-12154EFA0B81}" type="pres">
      <dgm:prSet presAssocID="{88DDDF48-1819-466C-94E0-6A94283B0AB7}" presName="pyramid" presStyleLbl="node1" presStyleIdx="0" presStyleCnt="1" custScaleX="126609" custLinFactNeighborX="3054" custLinFactNeighborY="7500"/>
      <dgm:spPr/>
    </dgm:pt>
    <dgm:pt modelId="{FDF77C30-D259-4599-A1D8-B3D1C009A566}" type="pres">
      <dgm:prSet presAssocID="{88DDDF48-1819-466C-94E0-6A94283B0AB7}" presName="theList" presStyleCnt="0"/>
      <dgm:spPr/>
    </dgm:pt>
    <dgm:pt modelId="{FC5E0B3C-4B45-4BA4-BC65-4E9E0E7D2AB2}" type="pres">
      <dgm:prSet presAssocID="{848B8997-F852-4FD6-84D9-E791656E8642}" presName="aNode" presStyleLbl="fgAcc1" presStyleIdx="0" presStyleCnt="2" custScaleX="147635" custScaleY="25528" custLinFactY="18629" custLinFactNeighborX="-51990" custLinFactNeighborY="100000">
        <dgm:presLayoutVars>
          <dgm:bulletEnabled val="1"/>
        </dgm:presLayoutVars>
      </dgm:prSet>
      <dgm:spPr/>
    </dgm:pt>
    <dgm:pt modelId="{5068F2EF-DB99-4F23-8B7D-640F1828AD89}" type="pres">
      <dgm:prSet presAssocID="{848B8997-F852-4FD6-84D9-E791656E8642}" presName="aSpace" presStyleCnt="0"/>
      <dgm:spPr/>
    </dgm:pt>
    <dgm:pt modelId="{C991F206-6648-421A-9B45-6044DCDE5DB5}" type="pres">
      <dgm:prSet presAssocID="{779F6103-F010-43BD-ABC6-302D05F46195}" presName="aNode" presStyleLbl="fgAcc1" presStyleIdx="1" presStyleCnt="2" custScaleX="150371" custScaleY="45907" custLinFactY="24351" custLinFactNeighborX="-42086" custLinFactNeighborY="100000">
        <dgm:presLayoutVars>
          <dgm:bulletEnabled val="1"/>
        </dgm:presLayoutVars>
      </dgm:prSet>
      <dgm:spPr/>
    </dgm:pt>
    <dgm:pt modelId="{8B38165F-EF30-40B7-9381-1D9DA48D3900}" type="pres">
      <dgm:prSet presAssocID="{779F6103-F010-43BD-ABC6-302D05F46195}" presName="aSpace" presStyleCnt="0"/>
      <dgm:spPr/>
    </dgm:pt>
  </dgm:ptLst>
  <dgm:cxnLst>
    <dgm:cxn modelId="{81B41424-4A23-4A80-9603-B589D81E7B4D}" type="presOf" srcId="{88DDDF48-1819-466C-94E0-6A94283B0AB7}" destId="{B92CD272-48CD-44C0-826C-C4F3393887CD}" srcOrd="0" destOrd="0" presId="urn:microsoft.com/office/officeart/2005/8/layout/pyramid2"/>
    <dgm:cxn modelId="{58A16E57-BDC7-431C-AA44-2D72E1A5BFF6}" srcId="{88DDDF48-1819-466C-94E0-6A94283B0AB7}" destId="{848B8997-F852-4FD6-84D9-E791656E8642}" srcOrd="0" destOrd="0" parTransId="{388F1117-A075-4C05-9CE1-4522C5395CCB}" sibTransId="{A8F45F7C-C0E6-4BAB-B4CE-FD8E396B673F}"/>
    <dgm:cxn modelId="{0A5E5982-BEF4-4619-AC52-BC09774B78D0}" srcId="{88DDDF48-1819-466C-94E0-6A94283B0AB7}" destId="{779F6103-F010-43BD-ABC6-302D05F46195}" srcOrd="1" destOrd="0" parTransId="{D4469735-59CB-4A93-9201-A49F245471EB}" sibTransId="{BD803029-6CA6-4F92-AC13-8758627D1439}"/>
    <dgm:cxn modelId="{D25BFAB2-C7D3-41D4-98FF-10425F42F90F}" type="presOf" srcId="{779F6103-F010-43BD-ABC6-302D05F46195}" destId="{C991F206-6648-421A-9B45-6044DCDE5DB5}" srcOrd="0" destOrd="0" presId="urn:microsoft.com/office/officeart/2005/8/layout/pyramid2"/>
    <dgm:cxn modelId="{686A59F5-E919-426D-8072-620D158884CB}" type="presOf" srcId="{848B8997-F852-4FD6-84D9-E791656E8642}" destId="{FC5E0B3C-4B45-4BA4-BC65-4E9E0E7D2AB2}" srcOrd="0" destOrd="0" presId="urn:microsoft.com/office/officeart/2005/8/layout/pyramid2"/>
    <dgm:cxn modelId="{09FF65E4-E4A8-4E40-9EAD-6687781E3C7A}" type="presParOf" srcId="{B92CD272-48CD-44C0-826C-C4F3393887CD}" destId="{E251C7DD-0F6A-44AD-B9C1-12154EFA0B81}" srcOrd="0" destOrd="0" presId="urn:microsoft.com/office/officeart/2005/8/layout/pyramid2"/>
    <dgm:cxn modelId="{C5C09528-8EA8-444C-B083-DCE60CEFA75E}" type="presParOf" srcId="{B92CD272-48CD-44C0-826C-C4F3393887CD}" destId="{FDF77C30-D259-4599-A1D8-B3D1C009A566}" srcOrd="1" destOrd="0" presId="urn:microsoft.com/office/officeart/2005/8/layout/pyramid2"/>
    <dgm:cxn modelId="{2E312F36-5B18-4E58-B2DF-429FC0C8AB0F}" type="presParOf" srcId="{FDF77C30-D259-4599-A1D8-B3D1C009A566}" destId="{FC5E0B3C-4B45-4BA4-BC65-4E9E0E7D2AB2}" srcOrd="0" destOrd="0" presId="urn:microsoft.com/office/officeart/2005/8/layout/pyramid2"/>
    <dgm:cxn modelId="{06766709-8BFF-47EE-9935-BB30C48B8A12}" type="presParOf" srcId="{FDF77C30-D259-4599-A1D8-B3D1C009A566}" destId="{5068F2EF-DB99-4F23-8B7D-640F1828AD89}" srcOrd="1" destOrd="0" presId="urn:microsoft.com/office/officeart/2005/8/layout/pyramid2"/>
    <dgm:cxn modelId="{DEEEC674-2FD6-47FF-9C8B-6F648D59DB4A}" type="presParOf" srcId="{FDF77C30-D259-4599-A1D8-B3D1C009A566}" destId="{C991F206-6648-421A-9B45-6044DCDE5DB5}" srcOrd="2" destOrd="0" presId="urn:microsoft.com/office/officeart/2005/8/layout/pyramid2"/>
    <dgm:cxn modelId="{8566ADCB-70B6-4AB4-BAB4-3ACD6CFBC8B9}" type="presParOf" srcId="{FDF77C30-D259-4599-A1D8-B3D1C009A566}" destId="{8B38165F-EF30-40B7-9381-1D9DA48D3900}"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315E6-248E-41D8-896E-92A9030E5551}">
      <dsp:nvSpPr>
        <dsp:cNvPr id="0" name=""/>
        <dsp:cNvSpPr/>
      </dsp:nvSpPr>
      <dsp:spPr>
        <a:xfrm>
          <a:off x="370412" y="91691"/>
          <a:ext cx="934584" cy="93458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8F3BC5-3EA9-4E2E-92F7-4A3E32FE4D85}">
      <dsp:nvSpPr>
        <dsp:cNvPr id="0" name=""/>
        <dsp:cNvSpPr/>
      </dsp:nvSpPr>
      <dsp:spPr>
        <a:xfrm>
          <a:off x="566674" y="287954"/>
          <a:ext cx="542058" cy="5420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6092C1-9C85-4838-BF66-F18C93A8C8E9}">
      <dsp:nvSpPr>
        <dsp:cNvPr id="0" name=""/>
        <dsp:cNvSpPr/>
      </dsp:nvSpPr>
      <dsp:spPr>
        <a:xfrm>
          <a:off x="1505264" y="91691"/>
          <a:ext cx="2202948" cy="934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IE" sz="1700" kern="1200" dirty="0"/>
            <a:t>Immediate Graduate Role/Summer internship</a:t>
          </a:r>
          <a:endParaRPr lang="en-US" sz="1700" kern="1200" dirty="0"/>
        </a:p>
      </dsp:txBody>
      <dsp:txXfrm>
        <a:off x="1505264" y="91691"/>
        <a:ext cx="2202948" cy="934584"/>
      </dsp:txXfrm>
    </dsp:sp>
    <dsp:sp modelId="{40917CF4-33ED-486F-8E0F-D53995DB7D13}">
      <dsp:nvSpPr>
        <dsp:cNvPr id="0" name=""/>
        <dsp:cNvSpPr/>
      </dsp:nvSpPr>
      <dsp:spPr>
        <a:xfrm>
          <a:off x="4092059" y="91691"/>
          <a:ext cx="934584" cy="93458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A30DC7-6AB2-4733-B2AA-3004CC2E5AEA}">
      <dsp:nvSpPr>
        <dsp:cNvPr id="0" name=""/>
        <dsp:cNvSpPr/>
      </dsp:nvSpPr>
      <dsp:spPr>
        <a:xfrm>
          <a:off x="4288321" y="287954"/>
          <a:ext cx="542058" cy="5420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C4BE54-35AC-4F22-9134-C89A21351995}">
      <dsp:nvSpPr>
        <dsp:cNvPr id="0" name=""/>
        <dsp:cNvSpPr/>
      </dsp:nvSpPr>
      <dsp:spPr>
        <a:xfrm>
          <a:off x="5226911" y="91691"/>
          <a:ext cx="2202948" cy="934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IE" sz="1700" kern="1200" dirty="0"/>
            <a:t>Graduate Programme</a:t>
          </a:r>
        </a:p>
        <a:p>
          <a:pPr marL="0" lvl="0" indent="0" algn="l" defTabSz="755650">
            <a:lnSpc>
              <a:spcPct val="100000"/>
            </a:lnSpc>
            <a:spcBef>
              <a:spcPct val="0"/>
            </a:spcBef>
            <a:spcAft>
              <a:spcPct val="35000"/>
            </a:spcAft>
            <a:buNone/>
          </a:pPr>
          <a:r>
            <a:rPr lang="en-US" sz="1700" kern="1200" dirty="0"/>
            <a:t>Graduate </a:t>
          </a:r>
          <a:r>
            <a:rPr lang="en-US" sz="1700" kern="1200" dirty="0" err="1"/>
            <a:t>Programme</a:t>
          </a:r>
          <a:r>
            <a:rPr lang="en-US" sz="1700" kern="1200" dirty="0"/>
            <a:t> with PG Study</a:t>
          </a:r>
        </a:p>
      </dsp:txBody>
      <dsp:txXfrm>
        <a:off x="5226911" y="91691"/>
        <a:ext cx="2202948" cy="934584"/>
      </dsp:txXfrm>
    </dsp:sp>
    <dsp:sp modelId="{2BE73AB1-EB8C-4A4C-8225-6B2E025F23B0}">
      <dsp:nvSpPr>
        <dsp:cNvPr id="0" name=""/>
        <dsp:cNvSpPr/>
      </dsp:nvSpPr>
      <dsp:spPr>
        <a:xfrm>
          <a:off x="7813706" y="91691"/>
          <a:ext cx="934584" cy="93458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A0C04E-D6EC-41B9-81D9-FF323BA48CA1}">
      <dsp:nvSpPr>
        <dsp:cNvPr id="0" name=""/>
        <dsp:cNvSpPr/>
      </dsp:nvSpPr>
      <dsp:spPr>
        <a:xfrm>
          <a:off x="8009968" y="287954"/>
          <a:ext cx="542058" cy="5420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B0A11E-ED24-42AD-8B05-59EEC709B4E6}">
      <dsp:nvSpPr>
        <dsp:cNvPr id="0" name=""/>
        <dsp:cNvSpPr/>
      </dsp:nvSpPr>
      <dsp:spPr>
        <a:xfrm>
          <a:off x="8948558" y="91691"/>
          <a:ext cx="2202948" cy="934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IE" sz="1700" kern="1200"/>
            <a:t>Internship</a:t>
          </a:r>
          <a:endParaRPr lang="en-US" sz="1700" kern="1200"/>
        </a:p>
      </dsp:txBody>
      <dsp:txXfrm>
        <a:off x="8948558" y="91691"/>
        <a:ext cx="2202948" cy="934584"/>
      </dsp:txXfrm>
    </dsp:sp>
    <dsp:sp modelId="{CDFE8E72-2C8E-46AF-9BD8-CDC1CB60C8BD}">
      <dsp:nvSpPr>
        <dsp:cNvPr id="0" name=""/>
        <dsp:cNvSpPr/>
      </dsp:nvSpPr>
      <dsp:spPr>
        <a:xfrm>
          <a:off x="370412" y="1795689"/>
          <a:ext cx="934584" cy="93458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DC4DFF-1121-48F8-BEC3-6BC79F3E53BB}">
      <dsp:nvSpPr>
        <dsp:cNvPr id="0" name=""/>
        <dsp:cNvSpPr/>
      </dsp:nvSpPr>
      <dsp:spPr>
        <a:xfrm>
          <a:off x="566674" y="1991952"/>
          <a:ext cx="542058" cy="5420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108DF3-17CD-4F41-A624-A712BED28B3E}">
      <dsp:nvSpPr>
        <dsp:cNvPr id="0" name=""/>
        <dsp:cNvSpPr/>
      </dsp:nvSpPr>
      <dsp:spPr>
        <a:xfrm>
          <a:off x="1444782" y="1795689"/>
          <a:ext cx="2323911" cy="934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IE" sz="1700" kern="1200" dirty="0"/>
            <a:t>Traineeship, e.g. Accountancy, Law, etc.</a:t>
          </a:r>
          <a:endParaRPr lang="en-US" sz="1700" kern="1200" dirty="0"/>
        </a:p>
      </dsp:txBody>
      <dsp:txXfrm>
        <a:off x="1444782" y="1795689"/>
        <a:ext cx="2323911" cy="934584"/>
      </dsp:txXfrm>
    </dsp:sp>
    <dsp:sp modelId="{688DF236-3FA3-4334-9905-526B28D8CF44}">
      <dsp:nvSpPr>
        <dsp:cNvPr id="0" name=""/>
        <dsp:cNvSpPr/>
      </dsp:nvSpPr>
      <dsp:spPr>
        <a:xfrm>
          <a:off x="4152540" y="1795689"/>
          <a:ext cx="934584" cy="93458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CED1EE-448F-4292-A7D1-8425CA68B8B7}">
      <dsp:nvSpPr>
        <dsp:cNvPr id="0" name=""/>
        <dsp:cNvSpPr/>
      </dsp:nvSpPr>
      <dsp:spPr>
        <a:xfrm>
          <a:off x="4348803" y="1991952"/>
          <a:ext cx="542058" cy="54205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426D4D-1C37-4DCB-A4D3-5FE717611ABF}">
      <dsp:nvSpPr>
        <dsp:cNvPr id="0" name=""/>
        <dsp:cNvSpPr/>
      </dsp:nvSpPr>
      <dsp:spPr>
        <a:xfrm>
          <a:off x="5287392" y="1795689"/>
          <a:ext cx="2202948" cy="934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IE" sz="1700" kern="1200"/>
            <a:t>Set up Own Business</a:t>
          </a:r>
          <a:endParaRPr lang="en-US" sz="1700" kern="1200"/>
        </a:p>
      </dsp:txBody>
      <dsp:txXfrm>
        <a:off x="5287392" y="1795689"/>
        <a:ext cx="2202948" cy="934584"/>
      </dsp:txXfrm>
    </dsp:sp>
    <dsp:sp modelId="{C8E9FFCB-C9D4-473F-9F1C-AB9AE953B5C6}">
      <dsp:nvSpPr>
        <dsp:cNvPr id="0" name=""/>
        <dsp:cNvSpPr/>
      </dsp:nvSpPr>
      <dsp:spPr>
        <a:xfrm>
          <a:off x="7874187" y="1795689"/>
          <a:ext cx="934584" cy="93458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7F6A33-A248-46CB-9328-55A0748406F1}">
      <dsp:nvSpPr>
        <dsp:cNvPr id="0" name=""/>
        <dsp:cNvSpPr/>
      </dsp:nvSpPr>
      <dsp:spPr>
        <a:xfrm>
          <a:off x="8070450" y="1991952"/>
          <a:ext cx="542058" cy="54205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4A1178-2324-49AF-9E44-DF886ED62FB6}">
      <dsp:nvSpPr>
        <dsp:cNvPr id="0" name=""/>
        <dsp:cNvSpPr/>
      </dsp:nvSpPr>
      <dsp:spPr>
        <a:xfrm>
          <a:off x="9009039" y="1795689"/>
          <a:ext cx="2202948" cy="934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IE" sz="1700" kern="1200"/>
            <a:t>Travel</a:t>
          </a:r>
          <a:endParaRPr lang="en-US" sz="1700" kern="1200"/>
        </a:p>
      </dsp:txBody>
      <dsp:txXfrm>
        <a:off x="9009039" y="1795689"/>
        <a:ext cx="2202948" cy="934584"/>
      </dsp:txXfrm>
    </dsp:sp>
    <dsp:sp modelId="{657E10C4-05D9-488C-BB6B-773B3EF304BB}">
      <dsp:nvSpPr>
        <dsp:cNvPr id="0" name=""/>
        <dsp:cNvSpPr/>
      </dsp:nvSpPr>
      <dsp:spPr>
        <a:xfrm>
          <a:off x="370412" y="3499687"/>
          <a:ext cx="934584" cy="93458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83BB74-271D-41B0-AB04-D40D38133501}">
      <dsp:nvSpPr>
        <dsp:cNvPr id="0" name=""/>
        <dsp:cNvSpPr/>
      </dsp:nvSpPr>
      <dsp:spPr>
        <a:xfrm>
          <a:off x="566674" y="3695949"/>
          <a:ext cx="542058" cy="54205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F79E4FA-862F-4FAE-BEA1-AB7F0DEE1513}">
      <dsp:nvSpPr>
        <dsp:cNvPr id="0" name=""/>
        <dsp:cNvSpPr/>
      </dsp:nvSpPr>
      <dsp:spPr>
        <a:xfrm>
          <a:off x="1505264" y="3499687"/>
          <a:ext cx="2202948" cy="934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IE" sz="1700" kern="1200" dirty="0"/>
            <a:t>Postgrad Study</a:t>
          </a:r>
        </a:p>
        <a:p>
          <a:pPr marL="0" lvl="0" indent="0" algn="l" defTabSz="755650">
            <a:lnSpc>
              <a:spcPct val="100000"/>
            </a:lnSpc>
            <a:spcBef>
              <a:spcPct val="0"/>
            </a:spcBef>
            <a:spcAft>
              <a:spcPct val="35000"/>
            </a:spcAft>
            <a:buNone/>
          </a:pPr>
          <a:r>
            <a:rPr lang="en-IE" sz="1700" kern="1200" dirty="0"/>
            <a:t>Conversion Course</a:t>
          </a:r>
          <a:endParaRPr lang="en-US" sz="1700" kern="1200" dirty="0"/>
        </a:p>
      </dsp:txBody>
      <dsp:txXfrm>
        <a:off x="1505264" y="3499687"/>
        <a:ext cx="2202948" cy="9345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37852-5F38-4626-B19C-455BAC6459C9}">
      <dsp:nvSpPr>
        <dsp:cNvPr id="0" name=""/>
        <dsp:cNvSpPr/>
      </dsp:nvSpPr>
      <dsp:spPr>
        <a:xfrm>
          <a:off x="-432040" y="0"/>
          <a:ext cx="5845376" cy="4536504"/>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04E9E4-753C-4C76-849A-2A19B31001EF}">
      <dsp:nvSpPr>
        <dsp:cNvPr id="0" name=""/>
        <dsp:cNvSpPr/>
      </dsp:nvSpPr>
      <dsp:spPr>
        <a:xfrm>
          <a:off x="0" y="360039"/>
          <a:ext cx="2948727" cy="49529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IE" sz="4000" kern="1200" dirty="0"/>
            <a:t>Education</a:t>
          </a:r>
          <a:endParaRPr lang="en-US" sz="4000" kern="1200" dirty="0"/>
        </a:p>
      </dsp:txBody>
      <dsp:txXfrm>
        <a:off x="24178" y="384217"/>
        <a:ext cx="2900371" cy="446938"/>
      </dsp:txXfrm>
    </dsp:sp>
    <dsp:sp modelId="{907767C6-AE60-4264-94FA-74FC00855D49}">
      <dsp:nvSpPr>
        <dsp:cNvPr id="0" name=""/>
        <dsp:cNvSpPr/>
      </dsp:nvSpPr>
      <dsp:spPr>
        <a:xfrm>
          <a:off x="0" y="864095"/>
          <a:ext cx="6048665" cy="97185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IE" sz="3600" kern="1200" dirty="0"/>
            <a:t>Experience (Work/Travel/Interests)</a:t>
          </a:r>
          <a:endParaRPr lang="en-US" sz="3600" kern="1200" dirty="0"/>
        </a:p>
      </dsp:txBody>
      <dsp:txXfrm>
        <a:off x="47442" y="911537"/>
        <a:ext cx="5953781" cy="876967"/>
      </dsp:txXfrm>
    </dsp:sp>
    <dsp:sp modelId="{A436F70E-3E2B-4F5C-8EB0-351C64DD2010}">
      <dsp:nvSpPr>
        <dsp:cNvPr id="0" name=""/>
        <dsp:cNvSpPr/>
      </dsp:nvSpPr>
      <dsp:spPr>
        <a:xfrm>
          <a:off x="0" y="2244440"/>
          <a:ext cx="3113797" cy="102203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IE" sz="4400" kern="1200" dirty="0"/>
            <a:t>Skills</a:t>
          </a:r>
        </a:p>
        <a:p>
          <a:pPr marL="0" lvl="0" indent="0" algn="ctr" defTabSz="1955800">
            <a:lnSpc>
              <a:spcPct val="90000"/>
            </a:lnSpc>
            <a:spcBef>
              <a:spcPct val="0"/>
            </a:spcBef>
            <a:spcAft>
              <a:spcPct val="35000"/>
            </a:spcAft>
            <a:buNone/>
          </a:pPr>
          <a:endParaRPr lang="en-US" sz="1700" u="sng" kern="1200" dirty="0"/>
        </a:p>
      </dsp:txBody>
      <dsp:txXfrm>
        <a:off x="49892" y="2294332"/>
        <a:ext cx="3014013" cy="922250"/>
      </dsp:txXfrm>
    </dsp:sp>
    <dsp:sp modelId="{B29482D8-9D85-4D6B-862B-E0FA4A61FD58}">
      <dsp:nvSpPr>
        <dsp:cNvPr id="0" name=""/>
        <dsp:cNvSpPr/>
      </dsp:nvSpPr>
      <dsp:spPr>
        <a:xfrm>
          <a:off x="0" y="3240358"/>
          <a:ext cx="2948727" cy="89083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IE" sz="3700" kern="1200" dirty="0"/>
            <a:t>YOUR USP?</a:t>
          </a:r>
          <a:endParaRPr lang="en-US" sz="3700" kern="1200" dirty="0"/>
        </a:p>
      </dsp:txBody>
      <dsp:txXfrm>
        <a:off x="43487" y="3283845"/>
        <a:ext cx="2861753" cy="8038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C3FD7-C585-4D2F-88DB-CD9F5E0D5869}">
      <dsp:nvSpPr>
        <dsp:cNvPr id="0" name=""/>
        <dsp:cNvSpPr/>
      </dsp:nvSpPr>
      <dsp:spPr>
        <a:xfrm>
          <a:off x="1368174" y="0"/>
          <a:ext cx="4525963" cy="452596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46C889-C71D-4CED-BAD5-E69B627D5B03}">
      <dsp:nvSpPr>
        <dsp:cNvPr id="0" name=""/>
        <dsp:cNvSpPr/>
      </dsp:nvSpPr>
      <dsp:spPr>
        <a:xfrm>
          <a:off x="3775352" y="453954"/>
          <a:ext cx="2941875" cy="82298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IE" sz="3200" kern="1200" dirty="0"/>
            <a:t>Relevant Experience</a:t>
          </a:r>
          <a:endParaRPr lang="en-US" sz="3200" kern="1200" dirty="0"/>
        </a:p>
      </dsp:txBody>
      <dsp:txXfrm>
        <a:off x="3815527" y="494129"/>
        <a:ext cx="2861525" cy="742632"/>
      </dsp:txXfrm>
    </dsp:sp>
    <dsp:sp modelId="{A536699E-FA33-40E2-9318-2A693E4F73D9}">
      <dsp:nvSpPr>
        <dsp:cNvPr id="0" name=""/>
        <dsp:cNvSpPr/>
      </dsp:nvSpPr>
      <dsp:spPr>
        <a:xfrm>
          <a:off x="3775352" y="1379809"/>
          <a:ext cx="2941875" cy="82298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IE" sz="3200" kern="1200" dirty="0"/>
            <a:t>Connecting with Industry</a:t>
          </a:r>
          <a:endParaRPr lang="en-US" sz="3200" kern="1200" dirty="0"/>
        </a:p>
      </dsp:txBody>
      <dsp:txXfrm>
        <a:off x="3815527" y="1419984"/>
        <a:ext cx="2861525" cy="742632"/>
      </dsp:txXfrm>
    </dsp:sp>
    <dsp:sp modelId="{85968038-1B24-4415-826F-6C6DC6879C55}">
      <dsp:nvSpPr>
        <dsp:cNvPr id="0" name=""/>
        <dsp:cNvSpPr/>
      </dsp:nvSpPr>
      <dsp:spPr>
        <a:xfrm>
          <a:off x="3775352" y="2305665"/>
          <a:ext cx="2941875" cy="82298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IE" sz="3200" kern="1200" dirty="0"/>
            <a:t>Related Interests</a:t>
          </a:r>
          <a:endParaRPr lang="en-US" sz="3200" kern="1200" dirty="0"/>
        </a:p>
      </dsp:txBody>
      <dsp:txXfrm>
        <a:off x="3815527" y="2345840"/>
        <a:ext cx="2861525" cy="742632"/>
      </dsp:txXfrm>
    </dsp:sp>
    <dsp:sp modelId="{FC360497-0853-4B5C-ACE5-3E3CAAEDD441}">
      <dsp:nvSpPr>
        <dsp:cNvPr id="0" name=""/>
        <dsp:cNvSpPr/>
      </dsp:nvSpPr>
      <dsp:spPr>
        <a:xfrm>
          <a:off x="4005378" y="3457931"/>
          <a:ext cx="2941875" cy="73761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IE" sz="3200" kern="1200" dirty="0"/>
            <a:t>*Tailor your applications</a:t>
          </a:r>
          <a:endParaRPr lang="en-US" sz="3200" kern="1200" dirty="0"/>
        </a:p>
      </dsp:txBody>
      <dsp:txXfrm>
        <a:off x="4041385" y="3493938"/>
        <a:ext cx="2869861" cy="665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1C7DD-0F6A-44AD-B9C1-12154EFA0B81}">
      <dsp:nvSpPr>
        <dsp:cNvPr id="0" name=""/>
        <dsp:cNvSpPr/>
      </dsp:nvSpPr>
      <dsp:spPr>
        <a:xfrm>
          <a:off x="750161" y="0"/>
          <a:ext cx="6740698" cy="5324028"/>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5E0B3C-4B45-4BA4-BC65-4E9E0E7D2AB2}">
      <dsp:nvSpPr>
        <dsp:cNvPr id="0" name=""/>
        <dsp:cNvSpPr/>
      </dsp:nvSpPr>
      <dsp:spPr>
        <a:xfrm>
          <a:off x="1334506" y="1934176"/>
          <a:ext cx="5109083" cy="108729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IE" sz="4500" kern="1200" dirty="0"/>
            <a:t>Personality ‘fit’</a:t>
          </a:r>
          <a:endParaRPr lang="en-US" sz="4500" kern="1200" dirty="0"/>
        </a:p>
      </dsp:txBody>
      <dsp:txXfrm>
        <a:off x="1387583" y="1987253"/>
        <a:ext cx="5002929" cy="981140"/>
      </dsp:txXfrm>
    </dsp:sp>
    <dsp:sp modelId="{C991F206-6648-421A-9B45-6044DCDE5DB5}">
      <dsp:nvSpPr>
        <dsp:cNvPr id="0" name=""/>
        <dsp:cNvSpPr/>
      </dsp:nvSpPr>
      <dsp:spPr>
        <a:xfrm>
          <a:off x="1629904" y="3368746"/>
          <a:ext cx="5203766" cy="195528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b="1" kern="1200" dirty="0"/>
            <a:t>Interests/Achievements</a:t>
          </a:r>
        </a:p>
        <a:p>
          <a:pPr marL="0" lvl="0" indent="0" algn="l" defTabSz="1244600">
            <a:lnSpc>
              <a:spcPct val="90000"/>
            </a:lnSpc>
            <a:spcBef>
              <a:spcPct val="0"/>
            </a:spcBef>
            <a:spcAft>
              <a:spcPct val="35000"/>
            </a:spcAft>
            <a:buNone/>
          </a:pPr>
          <a:r>
            <a:rPr lang="en-IE" sz="2800" b="1" kern="1200" dirty="0"/>
            <a:t>Qualities/Skills</a:t>
          </a:r>
        </a:p>
        <a:p>
          <a:pPr marL="0" lvl="0" indent="0" algn="l" defTabSz="1244600">
            <a:lnSpc>
              <a:spcPct val="90000"/>
            </a:lnSpc>
            <a:spcBef>
              <a:spcPct val="0"/>
            </a:spcBef>
            <a:spcAft>
              <a:spcPct val="35000"/>
            </a:spcAft>
            <a:buNone/>
          </a:pPr>
          <a:r>
            <a:rPr lang="en-IE" sz="2800" b="1" kern="1200" dirty="0"/>
            <a:t>Attitude/Aptitude</a:t>
          </a:r>
        </a:p>
        <a:p>
          <a:pPr marL="0" lvl="0" indent="0" algn="l" defTabSz="1244600">
            <a:lnSpc>
              <a:spcPct val="90000"/>
            </a:lnSpc>
            <a:spcBef>
              <a:spcPct val="0"/>
            </a:spcBef>
            <a:spcAft>
              <a:spcPct val="35000"/>
            </a:spcAft>
            <a:buNone/>
          </a:pPr>
          <a:endParaRPr lang="en-IE" sz="2800" b="1" kern="1200" dirty="0"/>
        </a:p>
      </dsp:txBody>
      <dsp:txXfrm>
        <a:off x="1725353" y="3464195"/>
        <a:ext cx="5012868" cy="176438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26" tIns="45713" rIns="91426" bIns="45713" rtlCol="0"/>
          <a:lstStyle>
            <a:lvl1pPr algn="l">
              <a:defRPr sz="1200"/>
            </a:lvl1pPr>
          </a:lstStyle>
          <a:p>
            <a:endParaRPr lang="en-GB"/>
          </a:p>
        </p:txBody>
      </p:sp>
      <p:sp>
        <p:nvSpPr>
          <p:cNvPr id="3" name="Date Placeholder 2"/>
          <p:cNvSpPr>
            <a:spLocks noGrp="1"/>
          </p:cNvSpPr>
          <p:nvPr>
            <p:ph type="dt" sz="quarter" idx="1"/>
          </p:nvPr>
        </p:nvSpPr>
        <p:spPr>
          <a:xfrm>
            <a:off x="3815373" y="0"/>
            <a:ext cx="2918831" cy="493316"/>
          </a:xfrm>
          <a:prstGeom prst="rect">
            <a:avLst/>
          </a:prstGeom>
        </p:spPr>
        <p:txBody>
          <a:bodyPr vert="horz" lIns="91426" tIns="45713" rIns="91426" bIns="45713" rtlCol="0"/>
          <a:lstStyle>
            <a:lvl1pPr algn="r">
              <a:defRPr sz="1200"/>
            </a:lvl1pPr>
          </a:lstStyle>
          <a:p>
            <a:fld id="{3A1F60A1-BD3F-4171-9091-8322DFC179E2}" type="datetimeFigureOut">
              <a:rPr lang="en-GB" smtClean="0"/>
              <a:pPr/>
              <a:t>23/09/2021</a:t>
            </a:fld>
            <a:endParaRPr lang="en-GB"/>
          </a:p>
        </p:txBody>
      </p:sp>
      <p:sp>
        <p:nvSpPr>
          <p:cNvPr id="4" name="Footer Placeholder 3"/>
          <p:cNvSpPr>
            <a:spLocks noGrp="1"/>
          </p:cNvSpPr>
          <p:nvPr>
            <p:ph type="ftr" sz="quarter" idx="2"/>
          </p:nvPr>
        </p:nvSpPr>
        <p:spPr>
          <a:xfrm>
            <a:off x="0" y="9371285"/>
            <a:ext cx="2918831" cy="493316"/>
          </a:xfrm>
          <a:prstGeom prst="rect">
            <a:avLst/>
          </a:prstGeom>
        </p:spPr>
        <p:txBody>
          <a:bodyPr vert="horz" lIns="91426" tIns="45713" rIns="91426" bIns="45713" rtlCol="0" anchor="b"/>
          <a:lstStyle>
            <a:lvl1pPr algn="l">
              <a:defRPr sz="1200"/>
            </a:lvl1pPr>
          </a:lstStyle>
          <a:p>
            <a:endParaRPr lang="en-GB"/>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26" tIns="45713" rIns="91426" bIns="45713" rtlCol="0" anchor="b"/>
          <a:lstStyle>
            <a:lvl1pPr algn="r">
              <a:defRPr sz="1200"/>
            </a:lvl1pPr>
          </a:lstStyle>
          <a:p>
            <a:fld id="{85FBF29B-D262-4091-8D84-AA7FA548D07E}" type="slidenum">
              <a:rPr lang="en-GB" smtClean="0"/>
              <a:pPr/>
              <a:t>‹#›</a:t>
            </a:fld>
            <a:endParaRPr lang="en-GB"/>
          </a:p>
        </p:txBody>
      </p:sp>
    </p:spTree>
    <p:extLst>
      <p:ext uri="{BB962C8B-B14F-4D97-AF65-F5344CB8AC3E}">
        <p14:creationId xmlns:p14="http://schemas.microsoft.com/office/powerpoint/2010/main" val="683084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26" tIns="45713" rIns="91426" bIns="45713" rtlCol="0"/>
          <a:lstStyle>
            <a:lvl1pPr algn="l">
              <a:defRPr sz="1200"/>
            </a:lvl1pPr>
          </a:lstStyle>
          <a:p>
            <a:endParaRPr lang="en-IE"/>
          </a:p>
        </p:txBody>
      </p:sp>
      <p:sp>
        <p:nvSpPr>
          <p:cNvPr id="3" name="Date Placeholder 2"/>
          <p:cNvSpPr>
            <a:spLocks noGrp="1"/>
          </p:cNvSpPr>
          <p:nvPr>
            <p:ph type="dt" idx="1"/>
          </p:nvPr>
        </p:nvSpPr>
        <p:spPr>
          <a:xfrm>
            <a:off x="3815373" y="0"/>
            <a:ext cx="2918831" cy="493316"/>
          </a:xfrm>
          <a:prstGeom prst="rect">
            <a:avLst/>
          </a:prstGeom>
        </p:spPr>
        <p:txBody>
          <a:bodyPr vert="horz" lIns="91426" tIns="45713" rIns="91426" bIns="45713" rtlCol="0"/>
          <a:lstStyle>
            <a:lvl1pPr algn="r">
              <a:defRPr sz="1200"/>
            </a:lvl1pPr>
          </a:lstStyle>
          <a:p>
            <a:fld id="{900D3F09-96BC-4E47-9934-6AEACC398E3A}" type="datetimeFigureOut">
              <a:rPr lang="en-IE" smtClean="0"/>
              <a:pPr/>
              <a:t>23/09/2021</a:t>
            </a:fld>
            <a:endParaRPr lang="en-IE"/>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26" tIns="45713" rIns="91426" bIns="45713" rtlCol="0" anchor="ctr"/>
          <a:lstStyle/>
          <a:p>
            <a:endParaRPr lang="en-IE"/>
          </a:p>
        </p:txBody>
      </p:sp>
      <p:sp>
        <p:nvSpPr>
          <p:cNvPr id="5" name="Notes Placeholder 4"/>
          <p:cNvSpPr>
            <a:spLocks noGrp="1"/>
          </p:cNvSpPr>
          <p:nvPr>
            <p:ph type="body" sz="quarter" idx="3"/>
          </p:nvPr>
        </p:nvSpPr>
        <p:spPr>
          <a:xfrm>
            <a:off x="673577" y="4686500"/>
            <a:ext cx="5388610" cy="4439841"/>
          </a:xfrm>
          <a:prstGeom prst="rect">
            <a:avLst/>
          </a:prstGeom>
        </p:spPr>
        <p:txBody>
          <a:bodyPr vert="horz" lIns="91426" tIns="45713" rIns="91426"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371285"/>
            <a:ext cx="2918831" cy="493316"/>
          </a:xfrm>
          <a:prstGeom prst="rect">
            <a:avLst/>
          </a:prstGeom>
        </p:spPr>
        <p:txBody>
          <a:bodyPr vert="horz" lIns="91426" tIns="45713" rIns="91426" bIns="45713" rtlCol="0" anchor="b"/>
          <a:lstStyle>
            <a:lvl1pPr algn="l">
              <a:defRPr sz="1200"/>
            </a:lvl1pPr>
          </a:lstStyle>
          <a:p>
            <a:endParaRPr lang="en-IE"/>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26" tIns="45713" rIns="91426" bIns="45713" rtlCol="0" anchor="b"/>
          <a:lstStyle>
            <a:lvl1pPr algn="r">
              <a:defRPr sz="1200"/>
            </a:lvl1pPr>
          </a:lstStyle>
          <a:p>
            <a:fld id="{88AC88B1-A769-4A8B-ABEA-7297DEBAD947}" type="slidenum">
              <a:rPr lang="en-IE" smtClean="0"/>
              <a:pPr/>
              <a:t>‹#›</a:t>
            </a:fld>
            <a:endParaRPr lang="en-IE"/>
          </a:p>
        </p:txBody>
      </p:sp>
    </p:spTree>
    <p:extLst>
      <p:ext uri="{BB962C8B-B14F-4D97-AF65-F5344CB8AC3E}">
        <p14:creationId xmlns:p14="http://schemas.microsoft.com/office/powerpoint/2010/main" val="143231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AC88B1-A769-4A8B-ABEA-7297DEBAD947}" type="slidenum">
              <a:rPr lang="en-IE" smtClean="0"/>
              <a:pPr/>
              <a:t>1</a:t>
            </a:fld>
            <a:endParaRPr lang="en-IE"/>
          </a:p>
        </p:txBody>
      </p:sp>
    </p:spTree>
    <p:extLst>
      <p:ext uri="{BB962C8B-B14F-4D97-AF65-F5344CB8AC3E}">
        <p14:creationId xmlns:p14="http://schemas.microsoft.com/office/powerpoint/2010/main" val="2709503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AC88B1-A769-4A8B-ABEA-7297DEBAD947}" type="slidenum">
              <a:rPr lang="en-IE" smtClean="0"/>
              <a:pPr/>
              <a:t>11</a:t>
            </a:fld>
            <a:endParaRPr lang="en-IE"/>
          </a:p>
        </p:txBody>
      </p:sp>
    </p:spTree>
    <p:extLst>
      <p:ext uri="{BB962C8B-B14F-4D97-AF65-F5344CB8AC3E}">
        <p14:creationId xmlns:p14="http://schemas.microsoft.com/office/powerpoint/2010/main" val="1679137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AC88B1-A769-4A8B-ABEA-7297DEBAD947}" type="slidenum">
              <a:rPr lang="en-IE" smtClean="0"/>
              <a:pPr/>
              <a:t>12</a:t>
            </a:fld>
            <a:endParaRPr lang="en-IE"/>
          </a:p>
        </p:txBody>
      </p:sp>
    </p:spTree>
    <p:extLst>
      <p:ext uri="{BB962C8B-B14F-4D97-AF65-F5344CB8AC3E}">
        <p14:creationId xmlns:p14="http://schemas.microsoft.com/office/powerpoint/2010/main" val="702898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CA9D6-7CD0-47B2-A567-11225DF404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360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53B2645-2FE1-4905-B9B4-9E3F191F6A11}" type="slidenum">
              <a:rPr lang="en-GB" altLang="en-US"/>
              <a:pPr eaLnBrk="1" hangingPunct="1">
                <a:spcBef>
                  <a:spcPct val="0"/>
                </a:spcBef>
              </a:pPr>
              <a:t>14</a:t>
            </a:fld>
            <a:endParaRPr lang="en-GB" altLang="en-US"/>
          </a:p>
        </p:txBody>
      </p:sp>
      <p:sp>
        <p:nvSpPr>
          <p:cNvPr id="50179"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C4ECEB1-764F-42B8-AF19-86B2D34B2F31}" type="slidenum">
              <a:rPr lang="en-GB" altLang="en-US"/>
              <a:pPr algn="r" eaLnBrk="1" hangingPunct="1">
                <a:spcBef>
                  <a:spcPct val="0"/>
                </a:spcBef>
              </a:pPr>
              <a:t>14</a:t>
            </a:fld>
            <a:endParaRPr lang="en-GB" altLang="en-US"/>
          </a:p>
        </p:txBody>
      </p:sp>
      <p:sp>
        <p:nvSpPr>
          <p:cNvPr id="50180"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1712B0C-9A70-47EF-8D2E-3B52E104A069}" type="slidenum">
              <a:rPr lang="en-GB" altLang="en-US"/>
              <a:pPr algn="r" eaLnBrk="1" hangingPunct="1">
                <a:spcBef>
                  <a:spcPct val="0"/>
                </a:spcBef>
              </a:pPr>
              <a:t>14</a:t>
            </a:fld>
            <a:endParaRPr lang="en-GB" altLang="en-US"/>
          </a:p>
        </p:txBody>
      </p:sp>
      <p:sp>
        <p:nvSpPr>
          <p:cNvPr id="50181" name="Rectangle 7"/>
          <p:cNvSpPr txBox="1">
            <a:spLocks noGrp="1" noChangeArrowheads="1"/>
          </p:cNvSpPr>
          <p:nvPr/>
        </p:nvSpPr>
        <p:spPr bwMode="auto">
          <a:xfrm>
            <a:off x="3817938" y="9377363"/>
            <a:ext cx="2917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18" tIns="47414" rIns="94818" bIns="47414" anchor="b"/>
          <a:lstStyle>
            <a:lvl1pPr defTabSz="954088" eaLnBrk="0" hangingPunct="0">
              <a:spcBef>
                <a:spcPct val="30000"/>
              </a:spcBef>
              <a:defRPr sz="1200">
                <a:solidFill>
                  <a:schemeClr val="tx1"/>
                </a:solidFill>
                <a:latin typeface="Arial" panose="020B0604020202020204" pitchFamily="34" charset="0"/>
              </a:defRPr>
            </a:lvl1pPr>
            <a:lvl2pPr marL="742950" indent="-285750" defTabSz="954088" eaLnBrk="0" hangingPunct="0">
              <a:spcBef>
                <a:spcPct val="30000"/>
              </a:spcBef>
              <a:defRPr sz="1200">
                <a:solidFill>
                  <a:schemeClr val="tx1"/>
                </a:solidFill>
                <a:latin typeface="Arial" panose="020B0604020202020204" pitchFamily="34" charset="0"/>
              </a:defRPr>
            </a:lvl2pPr>
            <a:lvl3pPr marL="1143000" indent="-228600" defTabSz="954088" eaLnBrk="0" hangingPunct="0">
              <a:spcBef>
                <a:spcPct val="30000"/>
              </a:spcBef>
              <a:defRPr sz="1200">
                <a:solidFill>
                  <a:schemeClr val="tx1"/>
                </a:solidFill>
                <a:latin typeface="Arial" panose="020B0604020202020204" pitchFamily="34" charset="0"/>
              </a:defRPr>
            </a:lvl3pPr>
            <a:lvl4pPr marL="1600200" indent="-228600" defTabSz="954088" eaLnBrk="0" hangingPunct="0">
              <a:spcBef>
                <a:spcPct val="30000"/>
              </a:spcBef>
              <a:defRPr sz="1200">
                <a:solidFill>
                  <a:schemeClr val="tx1"/>
                </a:solidFill>
                <a:latin typeface="Arial" panose="020B0604020202020204" pitchFamily="34" charset="0"/>
              </a:defRPr>
            </a:lvl4pPr>
            <a:lvl5pPr marL="2057400" indent="-228600" defTabSz="954088" eaLnBrk="0" hangingPunct="0">
              <a:spcBef>
                <a:spcPct val="30000"/>
              </a:spcBef>
              <a:defRPr sz="1200">
                <a:solidFill>
                  <a:schemeClr val="tx1"/>
                </a:solidFill>
                <a:latin typeface="Arial" panose="020B0604020202020204" pitchFamily="34" charset="0"/>
              </a:defRPr>
            </a:lvl5pPr>
            <a:lvl6pPr marL="2514600" indent="-228600" defTabSz="9540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40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40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40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3951BBA-EBE4-43ED-A876-CA68B8E0F2BB}" type="slidenum">
              <a:rPr lang="en-GB" altLang="en-US" sz="1300"/>
              <a:pPr algn="r" eaLnBrk="1" hangingPunct="1">
                <a:spcBef>
                  <a:spcPct val="0"/>
                </a:spcBef>
              </a:pPr>
              <a:t>14</a:t>
            </a:fld>
            <a:endParaRPr lang="en-GB" altLang="en-US" sz="1300"/>
          </a:p>
        </p:txBody>
      </p:sp>
      <p:sp>
        <p:nvSpPr>
          <p:cNvPr id="50182" name="Rectangle 2"/>
          <p:cNvSpPr>
            <a:spLocks noGrp="1" noRot="1" noChangeAspect="1" noChangeArrowheads="1" noTextEdit="1"/>
          </p:cNvSpPr>
          <p:nvPr>
            <p:ph type="sldImg"/>
          </p:nvPr>
        </p:nvSpPr>
        <p:spPr>
          <a:xfrm>
            <a:off x="79375" y="739775"/>
            <a:ext cx="6578600" cy="3702050"/>
          </a:xfrm>
          <a:ln/>
        </p:spPr>
      </p:sp>
      <p:sp>
        <p:nvSpPr>
          <p:cNvPr id="50183" name="Rectangle 3"/>
          <p:cNvSpPr>
            <a:spLocks noGrp="1" noChangeArrowheads="1"/>
          </p:cNvSpPr>
          <p:nvPr>
            <p:ph type="body" idx="1"/>
          </p:nvPr>
        </p:nvSpPr>
        <p:spPr>
          <a:xfrm>
            <a:off x="896938" y="4687888"/>
            <a:ext cx="4941887" cy="4438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18" tIns="47414" rIns="94818" bIns="47414"/>
          <a:lstStyle/>
          <a:p>
            <a:pPr eaLnBrk="1" hangingPunct="1"/>
            <a:endParaRPr lang="en-US" altLang="en-US" noProof="1">
              <a:latin typeface="Arial" panose="020B0604020202020204" pitchFamily="34" charset="0"/>
            </a:endParaRPr>
          </a:p>
        </p:txBody>
      </p:sp>
    </p:spTree>
    <p:extLst>
      <p:ext uri="{BB962C8B-B14F-4D97-AF65-F5344CB8AC3E}">
        <p14:creationId xmlns:p14="http://schemas.microsoft.com/office/powerpoint/2010/main" val="50368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C88B1-A769-4A8B-ABEA-7297DEBAD947}" type="slidenum">
              <a:rPr lang="en-IE" smtClean="0"/>
              <a:pPr/>
              <a:t>15</a:t>
            </a:fld>
            <a:endParaRPr lang="en-IE"/>
          </a:p>
        </p:txBody>
      </p:sp>
    </p:spTree>
    <p:extLst>
      <p:ext uri="{BB962C8B-B14F-4D97-AF65-F5344CB8AC3E}">
        <p14:creationId xmlns:p14="http://schemas.microsoft.com/office/powerpoint/2010/main" val="633276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C88B1-A769-4A8B-ABEA-7297DEBAD947}" type="slidenum">
              <a:rPr lang="en-IE" smtClean="0"/>
              <a:pPr/>
              <a:t>16</a:t>
            </a:fld>
            <a:endParaRPr lang="en-IE"/>
          </a:p>
        </p:txBody>
      </p:sp>
    </p:spTree>
    <p:extLst>
      <p:ext uri="{BB962C8B-B14F-4D97-AF65-F5344CB8AC3E}">
        <p14:creationId xmlns:p14="http://schemas.microsoft.com/office/powerpoint/2010/main" val="4147561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C88B1-A769-4A8B-ABEA-7297DEBAD947}" type="slidenum">
              <a:rPr lang="en-IE" smtClean="0"/>
              <a:pPr/>
              <a:t>17</a:t>
            </a:fld>
            <a:endParaRPr lang="en-IE"/>
          </a:p>
        </p:txBody>
      </p:sp>
    </p:spTree>
    <p:extLst>
      <p:ext uri="{BB962C8B-B14F-4D97-AF65-F5344CB8AC3E}">
        <p14:creationId xmlns:p14="http://schemas.microsoft.com/office/powerpoint/2010/main" val="157254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C88B1-A769-4A8B-ABEA-7297DEBAD947}" type="slidenum">
              <a:rPr lang="en-IE" smtClean="0"/>
              <a:pPr/>
              <a:t>18</a:t>
            </a:fld>
            <a:endParaRPr lang="en-IE"/>
          </a:p>
        </p:txBody>
      </p:sp>
    </p:spTree>
    <p:extLst>
      <p:ext uri="{BB962C8B-B14F-4D97-AF65-F5344CB8AC3E}">
        <p14:creationId xmlns:p14="http://schemas.microsoft.com/office/powerpoint/2010/main" val="875624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8514CCC1-3D88-4C28-A327-4D3BA7EECF68}"/>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80A9B00E-FFFE-4895-8FA4-AB8CC29C09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altLang="en-US" dirty="0">
              <a:latin typeface="Arial" panose="020B0604020202020204" pitchFamily="34" charset="0"/>
            </a:endParaRPr>
          </a:p>
          <a:p>
            <a:endParaRPr lang="en-IE" altLang="en-US" dirty="0">
              <a:latin typeface="Arial" panose="020B0604020202020204" pitchFamily="34" charset="0"/>
            </a:endParaRPr>
          </a:p>
          <a:p>
            <a:endParaRPr lang="en-IE" altLang="en-US" dirty="0">
              <a:latin typeface="Arial" panose="020B0604020202020204" pitchFamily="34" charset="0"/>
            </a:endParaRPr>
          </a:p>
          <a:p>
            <a:pPr eaLnBrk="1" hangingPunct="1">
              <a:lnSpc>
                <a:spcPct val="120000"/>
              </a:lnSpc>
            </a:pPr>
            <a:endParaRPr lang="en-IE" altLang="en-US" dirty="0">
              <a:latin typeface="Arial" panose="020B0604020202020204" pitchFamily="34" charset="0"/>
            </a:endParaRPr>
          </a:p>
        </p:txBody>
      </p:sp>
      <p:sp>
        <p:nvSpPr>
          <p:cNvPr id="48132" name="Slide Number Placeholder 3">
            <a:extLst>
              <a:ext uri="{FF2B5EF4-FFF2-40B4-BE49-F238E27FC236}">
                <a16:creationId xmlns:a16="http://schemas.microsoft.com/office/drawing/2014/main" id="{CD4596BF-29C5-40DB-AC80-1461DA4C7A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AD0D4C-91C2-4EE5-BEBB-51D54037A416}" type="slidenum">
              <a:rPr lang="en-US" altLang="en-US" smtClean="0">
                <a:latin typeface="Arial" panose="020B0604020202020204" pitchFamily="34" charset="0"/>
              </a:rPr>
              <a:pPr>
                <a:spcBef>
                  <a:spcPct val="0"/>
                </a:spcBef>
              </a:pPr>
              <a:t>19</a:t>
            </a:fld>
            <a:endParaRPr lang="en-US" altLang="en-US">
              <a:latin typeface="Arial" panose="020B0604020202020204" pitchFamily="34" charset="0"/>
            </a:endParaRPr>
          </a:p>
        </p:txBody>
      </p:sp>
    </p:spTree>
    <p:extLst>
      <p:ext uri="{BB962C8B-B14F-4D97-AF65-F5344CB8AC3E}">
        <p14:creationId xmlns:p14="http://schemas.microsoft.com/office/powerpoint/2010/main" val="4254174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8514CCC1-3D88-4C28-A327-4D3BA7EECF68}"/>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80A9B00E-FFFE-4895-8FA4-AB8CC29C09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altLang="en-US" dirty="0">
              <a:latin typeface="Arial" panose="020B0604020202020204" pitchFamily="34" charset="0"/>
            </a:endParaRPr>
          </a:p>
          <a:p>
            <a:endParaRPr lang="en-IE" altLang="en-US" dirty="0">
              <a:latin typeface="Arial" panose="020B0604020202020204" pitchFamily="34" charset="0"/>
            </a:endParaRPr>
          </a:p>
          <a:p>
            <a:endParaRPr lang="en-IE" altLang="en-US" dirty="0">
              <a:latin typeface="Arial" panose="020B0604020202020204" pitchFamily="34" charset="0"/>
            </a:endParaRPr>
          </a:p>
          <a:p>
            <a:pPr eaLnBrk="1" hangingPunct="1">
              <a:lnSpc>
                <a:spcPct val="120000"/>
              </a:lnSpc>
            </a:pPr>
            <a:endParaRPr lang="en-IE" altLang="en-US" dirty="0">
              <a:latin typeface="Arial" panose="020B0604020202020204" pitchFamily="34" charset="0"/>
            </a:endParaRPr>
          </a:p>
        </p:txBody>
      </p:sp>
      <p:sp>
        <p:nvSpPr>
          <p:cNvPr id="48132" name="Slide Number Placeholder 3">
            <a:extLst>
              <a:ext uri="{FF2B5EF4-FFF2-40B4-BE49-F238E27FC236}">
                <a16:creationId xmlns:a16="http://schemas.microsoft.com/office/drawing/2014/main" id="{CD4596BF-29C5-40DB-AC80-1461DA4C7A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AD0D4C-91C2-4EE5-BEBB-51D54037A416}" type="slidenum">
              <a:rPr lang="en-US" altLang="en-US" smtClean="0">
                <a:latin typeface="Arial" panose="020B0604020202020204" pitchFamily="34" charset="0"/>
              </a:rPr>
              <a:pPr>
                <a:spcBef>
                  <a:spcPct val="0"/>
                </a:spcBef>
              </a:pPr>
              <a:t>20</a:t>
            </a:fld>
            <a:endParaRPr lang="en-US" altLang="en-US">
              <a:latin typeface="Arial" panose="020B0604020202020204" pitchFamily="34" charset="0"/>
            </a:endParaRPr>
          </a:p>
        </p:txBody>
      </p:sp>
    </p:spTree>
    <p:extLst>
      <p:ext uri="{BB962C8B-B14F-4D97-AF65-F5344CB8AC3E}">
        <p14:creationId xmlns:p14="http://schemas.microsoft.com/office/powerpoint/2010/main" val="1678614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CA9D6-7CD0-47B2-A567-11225DF404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4488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CA9D6-7CD0-47B2-A567-11225DF404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419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a:extLst>
              <a:ext uri="{FF2B5EF4-FFF2-40B4-BE49-F238E27FC236}">
                <a16:creationId xmlns:a16="http://schemas.microsoft.com/office/drawing/2014/main" id="{A9C99D7A-8AD6-4701-95DA-C992F47A05B8}"/>
              </a:ext>
            </a:extLst>
          </p:cNvPr>
          <p:cNvSpPr>
            <a:spLocks noGrp="1" noRot="1" noChangeAspect="1" noChangeArrowheads="1" noTextEdit="1"/>
          </p:cNvSpPr>
          <p:nvPr>
            <p:ph type="sldImg"/>
          </p:nvPr>
        </p:nvSpPr>
        <p:spPr>
          <a:xfrm>
            <a:off x="90488" y="744538"/>
            <a:ext cx="6616700" cy="3722687"/>
          </a:xfrm>
          <a:ln/>
        </p:spPr>
      </p:sp>
      <p:sp>
        <p:nvSpPr>
          <p:cNvPr id="18435" name="Espace réservé des commentaires 2">
            <a:extLst>
              <a:ext uri="{FF2B5EF4-FFF2-40B4-BE49-F238E27FC236}">
                <a16:creationId xmlns:a16="http://schemas.microsoft.com/office/drawing/2014/main" id="{CFB28A00-D0D6-44DB-BFCC-0E57A1CD8C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64,000+ DIT  alumni on LinkedIn– see where they work, location, role, skills, what they’ve studied.  </a:t>
            </a:r>
            <a:endParaRPr lang="fr-FR" altLang="en-US">
              <a:latin typeface="Arial" panose="020B0604020202020204" pitchFamily="34" charset="0"/>
            </a:endParaRPr>
          </a:p>
        </p:txBody>
      </p:sp>
      <p:sp>
        <p:nvSpPr>
          <p:cNvPr id="18436" name="Espace réservé du numéro de diapositive 3">
            <a:extLst>
              <a:ext uri="{FF2B5EF4-FFF2-40B4-BE49-F238E27FC236}">
                <a16:creationId xmlns:a16="http://schemas.microsoft.com/office/drawing/2014/main" id="{E1D87058-8E8A-44E3-9707-19A6231318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E2607F-341E-4AA5-B78F-D26270115305}" type="slidenum">
              <a:rPr lang="en-IE" altLang="en-US" smtClean="0"/>
              <a:pPr>
                <a:spcBef>
                  <a:spcPct val="0"/>
                </a:spcBef>
              </a:pPr>
              <a:t>22</a:t>
            </a:fld>
            <a:endParaRPr lang="en-IE"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CA9D6-7CD0-47B2-A567-11225DF404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419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AC88B1-A769-4A8B-ABEA-7297DEBAD947}" type="slidenum">
              <a:rPr lang="en-IE" smtClean="0"/>
              <a:pPr/>
              <a:t>24</a:t>
            </a:fld>
            <a:endParaRPr lang="en-IE"/>
          </a:p>
        </p:txBody>
      </p:sp>
    </p:spTree>
    <p:extLst>
      <p:ext uri="{BB962C8B-B14F-4D97-AF65-F5344CB8AC3E}">
        <p14:creationId xmlns:p14="http://schemas.microsoft.com/office/powerpoint/2010/main" val="4049123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We are here to help</a:t>
            </a:r>
            <a:endParaRPr lang="en-US" dirty="0"/>
          </a:p>
        </p:txBody>
      </p:sp>
      <p:sp>
        <p:nvSpPr>
          <p:cNvPr id="4" name="Slide Number Placeholder 3"/>
          <p:cNvSpPr>
            <a:spLocks noGrp="1"/>
          </p:cNvSpPr>
          <p:nvPr>
            <p:ph type="sldNum" sz="quarter" idx="10"/>
          </p:nvPr>
        </p:nvSpPr>
        <p:spPr/>
        <p:txBody>
          <a:bodyPr/>
          <a:lstStyle/>
          <a:p>
            <a:fld id="{88AC88B1-A769-4A8B-ABEA-7297DEBAD947}" type="slidenum">
              <a:rPr lang="en-IE" smtClean="0"/>
              <a:pPr/>
              <a:t>25</a:t>
            </a:fld>
            <a:endParaRPr lang="en-IE"/>
          </a:p>
        </p:txBody>
      </p:sp>
    </p:spTree>
    <p:extLst>
      <p:ext uri="{BB962C8B-B14F-4D97-AF65-F5344CB8AC3E}">
        <p14:creationId xmlns:p14="http://schemas.microsoft.com/office/powerpoint/2010/main" val="1966505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CA9D6-7CD0-47B2-A567-11225DF404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941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CA9D6-7CD0-47B2-A567-11225DF404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356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CA9D6-7CD0-47B2-A567-11225DF404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770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CA9D6-7CD0-47B2-A567-11225DF404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6931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C88B1-A769-4A8B-ABEA-7297DEBAD947}" type="slidenum">
              <a:rPr lang="en-IE" smtClean="0"/>
              <a:pPr/>
              <a:t>8</a:t>
            </a:fld>
            <a:endParaRPr lang="en-IE"/>
          </a:p>
        </p:txBody>
      </p:sp>
    </p:spTree>
    <p:extLst>
      <p:ext uri="{BB962C8B-B14F-4D97-AF65-F5344CB8AC3E}">
        <p14:creationId xmlns:p14="http://schemas.microsoft.com/office/powerpoint/2010/main" val="2703973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AC88B1-A769-4A8B-ABEA-7297DEBAD947}" type="slidenum">
              <a:rPr lang="en-IE" smtClean="0"/>
              <a:pPr/>
              <a:t>9</a:t>
            </a:fld>
            <a:endParaRPr lang="en-IE"/>
          </a:p>
        </p:txBody>
      </p:sp>
    </p:spTree>
    <p:extLst>
      <p:ext uri="{BB962C8B-B14F-4D97-AF65-F5344CB8AC3E}">
        <p14:creationId xmlns:p14="http://schemas.microsoft.com/office/powerpoint/2010/main" val="2744655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25086"/>
          </a:xfrm>
        </p:spPr>
        <p:txBody>
          <a:bodyPr>
            <a:normAutofit fontScale="92500" lnSpcReduction="20000"/>
          </a:bodyPr>
          <a:lstStyle/>
          <a:p>
            <a:r>
              <a:rPr lang="en-US" altLang="en-US" sz="1000" b="1" dirty="0">
                <a:highlight>
                  <a:srgbClr val="FFFF00"/>
                </a:highlight>
              </a:rPr>
              <a:t>Values</a:t>
            </a:r>
            <a:r>
              <a:rPr lang="en-US" altLang="en-US" sz="1000" b="1" dirty="0"/>
              <a:t> </a:t>
            </a:r>
            <a:r>
              <a:rPr lang="en-US" altLang="en-US" sz="1000" dirty="0"/>
              <a:t>are beliefs we develop early in life that make up our fundamental beliefs about what is right and wrong, good and bad. They are shaped by our family, culture, education, religion, and different socialization processes. Some values are maintained throughout our lives, while others may change and become more or less important over time. Examples: Variety, challenge, being able to use expertise, advancement, balance etc.</a:t>
            </a:r>
          </a:p>
          <a:p>
            <a:endParaRPr lang="en-US" altLang="en-US" sz="1000" dirty="0"/>
          </a:p>
          <a:p>
            <a:r>
              <a:rPr lang="en-US" altLang="en-US" sz="1000" b="1" dirty="0"/>
              <a:t>Exercise</a:t>
            </a:r>
          </a:p>
          <a:p>
            <a:r>
              <a:rPr lang="en-US" altLang="en-US" sz="1000" dirty="0"/>
              <a:t>Take the time to consider and list what is most important to you. Once you have listed your values, identify the values that are most and least important to you, and what you would like to have at work, but are not necessary.</a:t>
            </a:r>
          </a:p>
          <a:p>
            <a:endParaRPr lang="en-US" altLang="en-US" sz="1000" b="1" i="1" dirty="0"/>
          </a:p>
          <a:p>
            <a:r>
              <a:rPr lang="en-US" altLang="en-US" sz="1000" b="1" i="1" dirty="0"/>
              <a:t>Q - </a:t>
            </a:r>
            <a:r>
              <a:rPr lang="en-GB" altLang="en-US" sz="1000" b="1" dirty="0"/>
              <a:t>What surprises were there for you</a:t>
            </a:r>
          </a:p>
          <a:p>
            <a:r>
              <a:rPr lang="en-GB" altLang="en-US" sz="1000" b="1" dirty="0"/>
              <a:t>Q- What one value stands out from the others </a:t>
            </a:r>
          </a:p>
          <a:p>
            <a:endParaRPr lang="en-GB" altLang="en-US" sz="1000" b="1" dirty="0"/>
          </a:p>
          <a:p>
            <a:pPr>
              <a:defRPr/>
            </a:pPr>
            <a:r>
              <a:rPr lang="en-US" altLang="en-US" sz="1000" b="1" dirty="0">
                <a:highlight>
                  <a:srgbClr val="FFFF00"/>
                </a:highlight>
              </a:rPr>
              <a:t>Interests</a:t>
            </a:r>
            <a:r>
              <a:rPr lang="en-US" altLang="en-US" sz="1000" dirty="0">
                <a:highlight>
                  <a:srgbClr val="FFFF00"/>
                </a:highlight>
              </a:rPr>
              <a:t>  -</a:t>
            </a:r>
            <a:r>
              <a:rPr lang="en-US" altLang="en-US" sz="1000" dirty="0"/>
              <a:t>Thinking about all the activities you participate in college, at work, with your family, friends, volunteering and leisure.  </a:t>
            </a:r>
          </a:p>
          <a:p>
            <a:pPr>
              <a:defRPr/>
            </a:pPr>
            <a:r>
              <a:rPr lang="en-US" altLang="en-US" sz="1000" dirty="0"/>
              <a:t>What have you liked and disliked about each activity? Practical, working with other people, technology, detail, escapism, </a:t>
            </a:r>
          </a:p>
          <a:p>
            <a:pPr>
              <a:defRPr/>
            </a:pPr>
            <a:endParaRPr lang="en-US" altLang="en-US" sz="1000" dirty="0"/>
          </a:p>
          <a:p>
            <a:pPr>
              <a:defRPr/>
            </a:pPr>
            <a:r>
              <a:rPr lang="en-US" altLang="en-US" b="1" dirty="0">
                <a:highlight>
                  <a:srgbClr val="FFFF00"/>
                </a:highlight>
              </a:rPr>
              <a:t>Personality</a:t>
            </a:r>
            <a:r>
              <a:rPr lang="en-US" altLang="en-US" b="1" dirty="0"/>
              <a:t> - </a:t>
            </a:r>
            <a:r>
              <a:rPr lang="en-GB" altLang="en-US" dirty="0"/>
              <a:t>Qualities we possess that make us the people we are</a:t>
            </a:r>
          </a:p>
          <a:p>
            <a:r>
              <a:rPr lang="en-GB" altLang="en-US" dirty="0"/>
              <a:t>Knowing something about our own personality gives us an insight into how we relate to others and our environment.  </a:t>
            </a:r>
          </a:p>
          <a:p>
            <a:pPr>
              <a:defRPr/>
            </a:pPr>
            <a:endParaRPr lang="en-US" altLang="en-US" sz="1000" dirty="0"/>
          </a:p>
          <a:p>
            <a:pPr>
              <a:defRPr/>
            </a:pPr>
            <a:r>
              <a:rPr lang="en-US" altLang="en-US" b="1" dirty="0">
                <a:highlight>
                  <a:srgbClr val="FFFF00"/>
                </a:highlight>
              </a:rPr>
              <a:t>Skills - Hard, technical v. transferable</a:t>
            </a:r>
            <a:endParaRPr lang="en-GB" altLang="en-US" dirty="0"/>
          </a:p>
          <a:p>
            <a:pPr>
              <a:defRPr/>
            </a:pPr>
            <a:r>
              <a:rPr lang="en-GB" altLang="en-US" dirty="0"/>
              <a:t>Think of achievements or situations when you have excelled. What was the situation?</a:t>
            </a:r>
          </a:p>
          <a:p>
            <a:pPr>
              <a:defRPr/>
            </a:pPr>
            <a:r>
              <a:rPr lang="en-GB" altLang="en-US" dirty="0"/>
              <a:t>What skills did you use/learn? What are the ones you enjoy using? What are the ones you are best at?</a:t>
            </a:r>
          </a:p>
          <a:p>
            <a:pPr>
              <a:defRPr/>
            </a:pPr>
            <a:endParaRPr lang="en-GB" altLang="en-US" dirty="0"/>
          </a:p>
          <a:p>
            <a:pPr>
              <a:defRPr/>
            </a:pPr>
            <a:endParaRPr lang="en-GB" altLang="en-US" dirty="0"/>
          </a:p>
          <a:p>
            <a:pPr>
              <a:defRPr/>
            </a:pPr>
            <a:endParaRPr lang="en-GB" altLang="en-US" dirty="0"/>
          </a:p>
          <a:p>
            <a:pPr>
              <a:defRPr/>
            </a:pPr>
            <a:endParaRPr lang="en-GB" altLang="en-US" dirty="0"/>
          </a:p>
          <a:p>
            <a:pPr>
              <a:defRPr/>
            </a:pPr>
            <a:endParaRPr lang="en-GB" altLang="en-US" dirty="0"/>
          </a:p>
          <a:p>
            <a:pPr>
              <a:defRPr/>
            </a:pPr>
            <a:endParaRPr lang="en-GB" altLang="en-US" dirty="0"/>
          </a:p>
          <a:p>
            <a:pPr>
              <a:defRPr/>
            </a:pPr>
            <a:endParaRPr lang="en-GB" altLang="en-US" dirty="0"/>
          </a:p>
          <a:p>
            <a:pPr>
              <a:defRPr/>
            </a:pPr>
            <a:r>
              <a:rPr lang="en-GB" altLang="en-US" dirty="0"/>
              <a:t> </a:t>
            </a:r>
          </a:p>
          <a:p>
            <a:endParaRPr lang="en-IE" dirty="0"/>
          </a:p>
        </p:txBody>
      </p:sp>
      <p:sp>
        <p:nvSpPr>
          <p:cNvPr id="4" name="Slide Number Placeholder 3"/>
          <p:cNvSpPr>
            <a:spLocks noGrp="1"/>
          </p:cNvSpPr>
          <p:nvPr>
            <p:ph type="sldNum" sz="quarter" idx="5"/>
          </p:nvPr>
        </p:nvSpPr>
        <p:spPr/>
        <p:txBody>
          <a:bodyPr/>
          <a:lstStyle/>
          <a:p>
            <a:fld id="{80A8FB5E-CAEC-431F-BB2B-CF979832406C}" type="slidenum">
              <a:rPr lang="en-IE" smtClean="0"/>
              <a:t>10</a:t>
            </a:fld>
            <a:endParaRPr lang="en-IE" dirty="0"/>
          </a:p>
        </p:txBody>
      </p:sp>
    </p:spTree>
    <p:extLst>
      <p:ext uri="{BB962C8B-B14F-4D97-AF65-F5344CB8AC3E}">
        <p14:creationId xmlns:p14="http://schemas.microsoft.com/office/powerpoint/2010/main" val="2240238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606AD6AF-2B63-4386-A60C-55964443A2F2}" type="datetime1">
              <a:rPr lang="en-IE" smtClean="0"/>
              <a:pPr/>
              <a:t>23/09/2021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4C42B58-5FFC-4F11-9495-09411B57BFB4}" type="slidenum">
              <a:rPr lang="en-IE" smtClean="0"/>
              <a:pPr/>
              <a:t>‹#›</a:t>
            </a:fld>
            <a:endParaRPr lang="en-IE"/>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AD717C26-910F-4623-AE4F-AF90A15E492C}" type="datetime1">
              <a:rPr lang="en-IE" smtClean="0"/>
              <a:pPr/>
              <a:t>23/09/2021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4C42B58-5FFC-4F11-9495-09411B57BFB4}" type="slidenum">
              <a:rPr lang="en-IE" smtClean="0"/>
              <a:pPr/>
              <a:t>‹#›</a:t>
            </a:fld>
            <a:endParaRPr lang="en-IE"/>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7C29750-5A15-41C2-8935-4F8560E9AAC5}" type="datetime1">
              <a:rPr lang="en-IE" smtClean="0"/>
              <a:pPr/>
              <a:t>23/09/2021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4C42B58-5FFC-4F11-9495-09411B57BFB4}" type="slidenum">
              <a:rPr lang="en-IE" smtClean="0"/>
              <a:pPr/>
              <a:t>‹#›</a:t>
            </a:fld>
            <a:endParaRPr lang="en-IE"/>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5C4530-269F-4456-AB36-5FF872E643E2}" type="datetimeFigureOut">
              <a:rPr lang="en-GB" smtClean="0"/>
              <a:t>23/09/2021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A5234B-E1C3-411F-8753-DAD84A7554EF}"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4280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5C4530-269F-4456-AB36-5FF872E643E2}" type="datetimeFigureOut">
              <a:rPr lang="en-GB" smtClean="0"/>
              <a:t>23/09/2021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A5234B-E1C3-411F-8753-DAD84A7554EF}" type="slidenum">
              <a:rPr lang="en-GB" smtClean="0"/>
              <a:t>‹#›</a:t>
            </a:fld>
            <a:endParaRPr lang="en-GB"/>
          </a:p>
        </p:txBody>
      </p:sp>
    </p:spTree>
    <p:extLst>
      <p:ext uri="{BB962C8B-B14F-4D97-AF65-F5344CB8AC3E}">
        <p14:creationId xmlns:p14="http://schemas.microsoft.com/office/powerpoint/2010/main" val="3640659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5C4530-269F-4456-AB36-5FF872E643E2}" type="datetimeFigureOut">
              <a:rPr lang="en-GB" smtClean="0"/>
              <a:t>23/09/2021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A5234B-E1C3-411F-8753-DAD84A7554EF}"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264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5C4530-269F-4456-AB36-5FF872E643E2}" type="datetimeFigureOut">
              <a:rPr lang="en-GB" smtClean="0"/>
              <a:t>23/09/2021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A5234B-E1C3-411F-8753-DAD84A7554EF}" type="slidenum">
              <a:rPr lang="en-GB" smtClean="0"/>
              <a:t>‹#›</a:t>
            </a:fld>
            <a:endParaRPr lang="en-GB"/>
          </a:p>
        </p:txBody>
      </p:sp>
    </p:spTree>
    <p:extLst>
      <p:ext uri="{BB962C8B-B14F-4D97-AF65-F5344CB8AC3E}">
        <p14:creationId xmlns:p14="http://schemas.microsoft.com/office/powerpoint/2010/main" val="811625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5C4530-269F-4456-AB36-5FF872E643E2}" type="datetimeFigureOut">
              <a:rPr lang="en-GB" smtClean="0"/>
              <a:t>23/09/2021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3A5234B-E1C3-411F-8753-DAD84A7554EF}" type="slidenum">
              <a:rPr lang="en-GB" smtClean="0"/>
              <a:t>‹#›</a:t>
            </a:fld>
            <a:endParaRPr lang="en-GB"/>
          </a:p>
        </p:txBody>
      </p:sp>
    </p:spTree>
    <p:extLst>
      <p:ext uri="{BB962C8B-B14F-4D97-AF65-F5344CB8AC3E}">
        <p14:creationId xmlns:p14="http://schemas.microsoft.com/office/powerpoint/2010/main" val="1494969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5C4530-269F-4456-AB36-5FF872E643E2}" type="datetimeFigureOut">
              <a:rPr lang="en-GB" smtClean="0"/>
              <a:t>23/09/2021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A5234B-E1C3-411F-8753-DAD84A7554EF}" type="slidenum">
              <a:rPr lang="en-GB" smtClean="0"/>
              <a:t>‹#›</a:t>
            </a:fld>
            <a:endParaRPr lang="en-GB"/>
          </a:p>
        </p:txBody>
      </p:sp>
    </p:spTree>
    <p:extLst>
      <p:ext uri="{BB962C8B-B14F-4D97-AF65-F5344CB8AC3E}">
        <p14:creationId xmlns:p14="http://schemas.microsoft.com/office/powerpoint/2010/main" val="1189387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85C4530-269F-4456-AB36-5FF872E643E2}" type="datetimeFigureOut">
              <a:rPr lang="en-GB" smtClean="0"/>
              <a:t>23/09/2021</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E3A5234B-E1C3-411F-8753-DAD84A7554EF}" type="slidenum">
              <a:rPr lang="en-GB" smtClean="0"/>
              <a:t>‹#›</a:t>
            </a:fld>
            <a:endParaRPr lang="en-GB"/>
          </a:p>
        </p:txBody>
      </p:sp>
    </p:spTree>
    <p:extLst>
      <p:ext uri="{BB962C8B-B14F-4D97-AF65-F5344CB8AC3E}">
        <p14:creationId xmlns:p14="http://schemas.microsoft.com/office/powerpoint/2010/main" val="3930764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85C4530-269F-4456-AB36-5FF872E643E2}" type="datetimeFigureOut">
              <a:rPr lang="en-GB" smtClean="0"/>
              <a:t>23/09/2021</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3A5234B-E1C3-411F-8753-DAD84A7554EF}" type="slidenum">
              <a:rPr lang="en-GB" smtClean="0"/>
              <a:t>‹#›</a:t>
            </a:fld>
            <a:endParaRPr lang="en-GB"/>
          </a:p>
        </p:txBody>
      </p:sp>
    </p:spTree>
    <p:extLst>
      <p:ext uri="{BB962C8B-B14F-4D97-AF65-F5344CB8AC3E}">
        <p14:creationId xmlns:p14="http://schemas.microsoft.com/office/powerpoint/2010/main" val="3679113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9349" y="188640"/>
            <a:ext cx="10972800" cy="1143000"/>
          </a:xfrm>
        </p:spPr>
        <p:txBody>
          <a:bodyPr/>
          <a:lstStyle>
            <a:lvl1pPr algn="l">
              <a:defRPr/>
            </a:lvl1pPr>
          </a:lstStyle>
          <a:p>
            <a:r>
              <a:rPr lang="en-US" dirty="0"/>
              <a:t>Click to edit Master title style</a:t>
            </a:r>
            <a:endParaRPr lang="en-IE"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99DC9069-5E39-40D8-99C9-128115109961}" type="datetime1">
              <a:rPr lang="en-IE" smtClean="0"/>
              <a:pPr/>
              <a:t>23/09/2021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4C42B58-5FFC-4F11-9495-09411B57BFB4}" type="slidenum">
              <a:rPr lang="en-IE" smtClean="0"/>
              <a:pPr/>
              <a:t>‹#›</a:t>
            </a:fld>
            <a:endParaRPr lang="en-IE"/>
          </a:p>
        </p:txBody>
      </p:sp>
      <p:sp>
        <p:nvSpPr>
          <p:cNvPr id="7" name="Rectangle 6"/>
          <p:cNvSpPr/>
          <p:nvPr userDrawn="1"/>
        </p:nvSpPr>
        <p:spPr>
          <a:xfrm>
            <a:off x="0" y="6453336"/>
            <a:ext cx="12192000" cy="404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cxnSp>
        <p:nvCxnSpPr>
          <p:cNvPr id="9" name="Straight Connector 8"/>
          <p:cNvCxnSpPr/>
          <p:nvPr userDrawn="1"/>
        </p:nvCxnSpPr>
        <p:spPr>
          <a:xfrm flipH="1" flipV="1">
            <a:off x="1" y="1202290"/>
            <a:ext cx="12279087" cy="5539"/>
          </a:xfrm>
          <a:prstGeom prst="line">
            <a:avLst/>
          </a:prstGeom>
          <a:ln w="31750" cmpd="sng">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5C4530-269F-4456-AB36-5FF872E643E2}" type="datetimeFigureOut">
              <a:rPr lang="en-GB" smtClean="0"/>
              <a:t>23/09/2021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A5234B-E1C3-411F-8753-DAD84A7554EF}" type="slidenum">
              <a:rPr lang="en-GB" smtClean="0"/>
              <a:t>‹#›</a:t>
            </a:fld>
            <a:endParaRPr lang="en-GB"/>
          </a:p>
        </p:txBody>
      </p:sp>
    </p:spTree>
    <p:extLst>
      <p:ext uri="{BB962C8B-B14F-4D97-AF65-F5344CB8AC3E}">
        <p14:creationId xmlns:p14="http://schemas.microsoft.com/office/powerpoint/2010/main" val="661391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5C4530-269F-4456-AB36-5FF872E643E2}" type="datetimeFigureOut">
              <a:rPr lang="en-GB" smtClean="0"/>
              <a:t>23/09/2021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A5234B-E1C3-411F-8753-DAD84A7554EF}" type="slidenum">
              <a:rPr lang="en-GB" smtClean="0"/>
              <a:t>‹#›</a:t>
            </a:fld>
            <a:endParaRPr lang="en-GB"/>
          </a:p>
        </p:txBody>
      </p:sp>
    </p:spTree>
    <p:extLst>
      <p:ext uri="{BB962C8B-B14F-4D97-AF65-F5344CB8AC3E}">
        <p14:creationId xmlns:p14="http://schemas.microsoft.com/office/powerpoint/2010/main" val="4585505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5C4530-269F-4456-AB36-5FF872E643E2}" type="datetimeFigureOut">
              <a:rPr lang="en-GB" smtClean="0"/>
              <a:t>23/09/2021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A5234B-E1C3-411F-8753-DAD84A7554EF}" type="slidenum">
              <a:rPr lang="en-GB" smtClean="0"/>
              <a:t>‹#›</a:t>
            </a:fld>
            <a:endParaRPr lang="en-GB"/>
          </a:p>
        </p:txBody>
      </p:sp>
    </p:spTree>
    <p:extLst>
      <p:ext uri="{BB962C8B-B14F-4D97-AF65-F5344CB8AC3E}">
        <p14:creationId xmlns:p14="http://schemas.microsoft.com/office/powerpoint/2010/main" val="1104590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73869F-66FA-41B4-B671-41CD8645CFC4}" type="datetime1">
              <a:rPr lang="en-IE" smtClean="0"/>
              <a:pPr/>
              <a:t>23/09/2021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4C42B58-5FFC-4F11-9495-09411B57BFB4}" type="slidenum">
              <a:rPr lang="en-IE" smtClean="0"/>
              <a:pPr/>
              <a:t>‹#›</a:t>
            </a:fld>
            <a:endParaRPr lang="en-IE"/>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1B62E580-8035-4BA5-9A1C-19185D933803}" type="datetime1">
              <a:rPr lang="en-IE" smtClean="0"/>
              <a:pPr/>
              <a:t>23/09/2021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4C42B58-5FFC-4F11-9495-09411B57BFB4}" type="slidenum">
              <a:rPr lang="en-IE" smtClean="0"/>
              <a:pPr/>
              <a:t>‹#›</a:t>
            </a:fld>
            <a:endParaRPr lang="en-IE"/>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4A6D86B5-3C8F-4626-984B-2592F5585F18}" type="datetime1">
              <a:rPr lang="en-IE" smtClean="0"/>
              <a:pPr/>
              <a:t>23/09/2021</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84C42B58-5FFC-4F11-9495-09411B57BFB4}" type="slidenum">
              <a:rPr lang="en-IE" smtClean="0"/>
              <a:pPr/>
              <a:t>‹#›</a:t>
            </a:fld>
            <a:endParaRPr lang="en-IE"/>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338F3D60-F807-4B93-8656-0885BE49CEC6}" type="datetime1">
              <a:rPr lang="en-IE" smtClean="0"/>
              <a:pPr/>
              <a:t>23/09/2021</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84C42B58-5FFC-4F11-9495-09411B57BFB4}" type="slidenum">
              <a:rPr lang="en-IE" smtClean="0"/>
              <a:pPr/>
              <a:t>‹#›</a:t>
            </a:fld>
            <a:endParaRPr lang="en-IE"/>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C767E7-BC43-4E04-A0A2-A7053C7E040F}" type="datetime1">
              <a:rPr lang="en-IE" smtClean="0"/>
              <a:pPr/>
              <a:t>23/09/2021</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84C42B58-5FFC-4F11-9495-09411B57BFB4}" type="slidenum">
              <a:rPr lang="en-IE" smtClean="0"/>
              <a:pPr/>
              <a:t>‹#›</a:t>
            </a:fld>
            <a:endParaRPr lang="en-IE"/>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61405C-AA46-4F8E-9A30-065459A3AA17}" type="datetime1">
              <a:rPr lang="en-IE" smtClean="0"/>
              <a:pPr/>
              <a:t>23/09/2021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4C42B58-5FFC-4F11-9495-09411B57BFB4}" type="slidenum">
              <a:rPr lang="en-IE" smtClean="0"/>
              <a:pPr/>
              <a:t>‹#›</a:t>
            </a:fld>
            <a:endParaRPr lang="en-IE"/>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44B893-7D8F-4243-B0F2-35B242E553F4}" type="datetime1">
              <a:rPr lang="en-IE" smtClean="0"/>
              <a:pPr/>
              <a:t>23/09/2021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4C42B58-5FFC-4F11-9495-09411B57BFB4}" type="slidenum">
              <a:rPr lang="en-IE" smtClean="0"/>
              <a:pPr/>
              <a:t>‹#›</a:t>
            </a:fld>
            <a:endParaRPr lang="en-IE"/>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29D74-84B9-4B95-8EA4-9F58E5795B7D}" type="datetime1">
              <a:rPr lang="en-IE" smtClean="0"/>
              <a:pPr/>
              <a:t>23/09/2021</a:t>
            </a:fld>
            <a:endParaRPr lang="en-IE"/>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42B58-5FFC-4F11-9495-09411B57BFB4}"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D229D74-84B9-4B95-8EA4-9F58E5795B7D}" type="datetime1">
              <a:rPr lang="en-IE" smtClean="0"/>
              <a:pPr/>
              <a:t>23/09/2021</a:t>
            </a:fld>
            <a:endParaRPr lang="en-I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4C42B58-5FFC-4F11-9495-09411B57BFB4}" type="slidenum">
              <a:rPr lang="en-IE" smtClean="0"/>
              <a:pPr/>
              <a:t>‹#›</a:t>
            </a:fld>
            <a:endParaRPr lang="en-I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23768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rospects.ac.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careersportal.i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profilingforsuccess.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alison.com/" TargetMode="External"/><Relationship Id="rId13" Type="http://schemas.openxmlformats.org/officeDocument/2006/relationships/hyperlink" Target="https://www.volunteer.ie/volunteers/find-a-volunteer-role/" TargetMode="External"/><Relationship Id="rId3" Type="http://schemas.openxmlformats.org/officeDocument/2006/relationships/hyperlink" Target="https://www.udemy.com/" TargetMode="External"/><Relationship Id="rId7" Type="http://schemas.openxmlformats.org/officeDocument/2006/relationships/hyperlink" Target="https://www.coursera.org/" TargetMode="External"/><Relationship Id="rId12" Type="http://schemas.openxmlformats.org/officeDocument/2006/relationships/hyperlink" Target="mailto:itsupport.city@tudublin.i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futurelearn.com/" TargetMode="External"/><Relationship Id="rId11" Type="http://schemas.openxmlformats.org/officeDocument/2006/relationships/hyperlink" Target="http://shawacademy.com/" TargetMode="External"/><Relationship Id="rId5" Type="http://schemas.openxmlformats.org/officeDocument/2006/relationships/hyperlink" Target="https://www.edx.org/" TargetMode="External"/><Relationship Id="rId10" Type="http://schemas.openxmlformats.org/officeDocument/2006/relationships/hyperlink" Target="https://ocw.mit.edu/index.htm" TargetMode="External"/><Relationship Id="rId4" Type="http://schemas.openxmlformats.org/officeDocument/2006/relationships/hyperlink" Target="https://www.ics.ie/news/icdl-free-online-courses-covid-19" TargetMode="External"/><Relationship Id="rId9" Type="http://schemas.openxmlformats.org/officeDocument/2006/relationships/hyperlink" Target="https://online-learning.harvard.edu/" TargetMode="External"/><Relationship Id="rId1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hyperlink" Target="http://www.linkedin.com/alumni"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tudublin.ie/for-students/career-development-centre/students-and-graduates/resources/presentations/" TargetMode="External"/><Relationship Id="rId3" Type="http://schemas.openxmlformats.org/officeDocument/2006/relationships/hyperlink" Target="http://www.tudublin.ie/careers" TargetMode="External"/><Relationship Id="rId7" Type="http://schemas.openxmlformats.org/officeDocument/2006/relationships/hyperlink" Target="http://www.targetjobs.co.u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prospects.ac.uk/" TargetMode="External"/><Relationship Id="rId5" Type="http://schemas.openxmlformats.org/officeDocument/2006/relationships/hyperlink" Target="http://www.nextstepsupport.org/" TargetMode="External"/><Relationship Id="rId4" Type="http://schemas.openxmlformats.org/officeDocument/2006/relationships/hyperlink" Target="http://www.gradireland.com/" TargetMode="External"/><Relationship Id="rId9"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hyperlink" Target="http://www.tudublin.ie/careers/getcareerready"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www.dit.ie/careers"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hyperlink" Target="https://www.tudublin.ie/for-students/career-development-centre/students-and-graduates/my-qualifications---what-nex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hyperlink" Target="http://www.nextstepsupport.org/" TargetMode="External"/><Relationship Id="rId13" Type="http://schemas.openxmlformats.org/officeDocument/2006/relationships/image" Target="../media/image2.gif"/><Relationship Id="rId3" Type="http://schemas.openxmlformats.org/officeDocument/2006/relationships/hyperlink" Target="http://www.tudublin.ie/jobscene" TargetMode="External"/><Relationship Id="rId7" Type="http://schemas.openxmlformats.org/officeDocument/2006/relationships/hyperlink" Target="https://lnkd.in/ewe4ntF" TargetMode="External"/><Relationship Id="rId12" Type="http://schemas.openxmlformats.org/officeDocument/2006/relationships/hyperlink" Target="https://www.tudublin.ie/career-development-centre/careers-fairs-and-events/"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s://www.tudublinsu.ie/forums/topiclist" TargetMode="External"/><Relationship Id="rId11" Type="http://schemas.openxmlformats.org/officeDocument/2006/relationships/hyperlink" Target="http://www.savethestudent.org/" TargetMode="External"/><Relationship Id="rId5" Type="http://schemas.openxmlformats.org/officeDocument/2006/relationships/hyperlink" Target="https://tinyurl.com/Irish-Grad-Programmes" TargetMode="External"/><Relationship Id="rId10" Type="http://schemas.openxmlformats.org/officeDocument/2006/relationships/hyperlink" Target="http://www.prospects.ac.uk/" TargetMode="External"/><Relationship Id="rId4" Type="http://schemas.openxmlformats.org/officeDocument/2006/relationships/hyperlink" Target="http://www.gradireland.com/" TargetMode="External"/><Relationship Id="rId9" Type="http://schemas.openxmlformats.org/officeDocument/2006/relationships/hyperlink" Target="http://www.careersportal.i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tudublin.ie/for-students/career-development-centre/careers-fairs-and-events/virtual-careers-fairs-information-for-students/"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B7F27-52E5-42A3-B9D6-9F69DA811B1E}"/>
              </a:ext>
            </a:extLst>
          </p:cNvPr>
          <p:cNvSpPr>
            <a:spLocks noGrp="1"/>
          </p:cNvSpPr>
          <p:nvPr>
            <p:ph type="ctrTitle"/>
          </p:nvPr>
        </p:nvSpPr>
        <p:spPr>
          <a:xfrm>
            <a:off x="19864" y="52115"/>
            <a:ext cx="11980792" cy="4288215"/>
          </a:xfrm>
        </p:spPr>
        <p:txBody>
          <a:bodyPr>
            <a:normAutofit/>
          </a:bodyPr>
          <a:lstStyle/>
          <a:p>
            <a:pPr algn="ctr"/>
            <a:r>
              <a:rPr lang="en-GB" sz="6600" b="1" dirty="0">
                <a:solidFill>
                  <a:srgbClr val="C40C1E"/>
                </a:solidFill>
              </a:rPr>
              <a:t>Get Career Ready! </a:t>
            </a:r>
            <a:br>
              <a:rPr lang="en-GB" sz="6600" b="1" dirty="0">
                <a:solidFill>
                  <a:srgbClr val="C40C1E"/>
                </a:solidFill>
              </a:rPr>
            </a:br>
            <a:r>
              <a:rPr lang="en-GB" sz="6600" b="1" dirty="0">
                <a:solidFill>
                  <a:srgbClr val="C40C1E"/>
                </a:solidFill>
              </a:rPr>
              <a:t>Actions to take from now…</a:t>
            </a:r>
            <a:endParaRPr lang="en-GB" sz="6600" b="1" dirty="0">
              <a:solidFill>
                <a:srgbClr val="FF0000"/>
              </a:solidFill>
            </a:endParaRPr>
          </a:p>
        </p:txBody>
      </p:sp>
      <p:sp>
        <p:nvSpPr>
          <p:cNvPr id="3" name="Subtitle 2">
            <a:extLst>
              <a:ext uri="{FF2B5EF4-FFF2-40B4-BE49-F238E27FC236}">
                <a16:creationId xmlns:a16="http://schemas.microsoft.com/office/drawing/2014/main" id="{8CAD5153-75A4-409A-A443-E4DAAD2D375A}"/>
              </a:ext>
            </a:extLst>
          </p:cNvPr>
          <p:cNvSpPr>
            <a:spLocks noGrp="1"/>
          </p:cNvSpPr>
          <p:nvPr>
            <p:ph type="subTitle" idx="1"/>
          </p:nvPr>
        </p:nvSpPr>
        <p:spPr>
          <a:xfrm>
            <a:off x="623392" y="4941168"/>
            <a:ext cx="10535059" cy="1296144"/>
          </a:xfrm>
        </p:spPr>
        <p:txBody>
          <a:bodyPr>
            <a:normAutofit fontScale="92500" lnSpcReduction="10000"/>
          </a:bodyPr>
          <a:lstStyle/>
          <a:p>
            <a:pPr algn="ctr"/>
            <a:r>
              <a:rPr lang="en-GB" b="1" dirty="0">
                <a:solidFill>
                  <a:schemeClr val="tx1"/>
                </a:solidFill>
              </a:rPr>
              <a:t>Georgina Higgins, Career COACH</a:t>
            </a:r>
          </a:p>
          <a:p>
            <a:pPr algn="ctr"/>
            <a:r>
              <a:rPr lang="en-GB" b="1" dirty="0">
                <a:solidFill>
                  <a:schemeClr val="tx1"/>
                </a:solidFill>
              </a:rPr>
              <a:t>Tu Dublin career development centre</a:t>
            </a:r>
          </a:p>
          <a:p>
            <a:pPr algn="ctr"/>
            <a:r>
              <a:rPr lang="en-GB" b="1" dirty="0">
                <a:solidFill>
                  <a:schemeClr val="tx1"/>
                </a:solidFill>
              </a:rPr>
              <a:t>businesscareers@tudublin.ie, www.tudublin.ie/careers</a:t>
            </a:r>
          </a:p>
          <a:p>
            <a:endParaRPr lang="en-GB" dirty="0"/>
          </a:p>
        </p:txBody>
      </p:sp>
      <p:pic>
        <p:nvPicPr>
          <p:cNvPr id="5" name="Picture 4">
            <a:extLst>
              <a:ext uri="{FF2B5EF4-FFF2-40B4-BE49-F238E27FC236}">
                <a16:creationId xmlns:a16="http://schemas.microsoft.com/office/drawing/2014/main" id="{95C0EFD1-090C-46FB-A12A-4D4976B129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935"/>
            <a:ext cx="3740530" cy="2368773"/>
          </a:xfrm>
          <a:prstGeom prst="rect">
            <a:avLst/>
          </a:prstGeom>
        </p:spPr>
      </p:pic>
    </p:spTree>
    <p:extLst>
      <p:ext uri="{BB962C8B-B14F-4D97-AF65-F5344CB8AC3E}">
        <p14:creationId xmlns:p14="http://schemas.microsoft.com/office/powerpoint/2010/main" val="6002318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EB0416-46DB-4E79-918E-68364ACFCDAF}"/>
              </a:ext>
            </a:extLst>
          </p:cNvPr>
          <p:cNvSpPr txBox="1"/>
          <p:nvPr/>
        </p:nvSpPr>
        <p:spPr>
          <a:xfrm>
            <a:off x="407368" y="1388338"/>
            <a:ext cx="6479969" cy="584775"/>
          </a:xfrm>
          <a:prstGeom prst="rect">
            <a:avLst/>
          </a:prstGeom>
          <a:noFill/>
        </p:spPr>
        <p:txBody>
          <a:bodyPr wrap="square" rtlCol="0">
            <a:spAutoFit/>
          </a:bodyPr>
          <a:lstStyle/>
          <a:p>
            <a:pPr defTabSz="609585">
              <a:defRPr/>
            </a:pPr>
            <a:r>
              <a:rPr lang="en-IE" sz="3200" b="1" dirty="0">
                <a:solidFill>
                  <a:srgbClr val="004C6C"/>
                </a:solidFill>
                <a:latin typeface="Garamond" panose="02020404030301010803" pitchFamily="18" charset="0"/>
              </a:rPr>
              <a:t>Things that are important to you</a:t>
            </a:r>
          </a:p>
        </p:txBody>
      </p:sp>
      <p:sp>
        <p:nvSpPr>
          <p:cNvPr id="3" name="TextBox 2">
            <a:extLst>
              <a:ext uri="{FF2B5EF4-FFF2-40B4-BE49-F238E27FC236}">
                <a16:creationId xmlns:a16="http://schemas.microsoft.com/office/drawing/2014/main" id="{E2978633-887C-439A-924A-17A2FDABD7E5}"/>
              </a:ext>
            </a:extLst>
          </p:cNvPr>
          <p:cNvSpPr txBox="1"/>
          <p:nvPr/>
        </p:nvSpPr>
        <p:spPr>
          <a:xfrm>
            <a:off x="407369" y="2434618"/>
            <a:ext cx="4975168" cy="584775"/>
          </a:xfrm>
          <a:prstGeom prst="rect">
            <a:avLst/>
          </a:prstGeom>
          <a:noFill/>
        </p:spPr>
        <p:txBody>
          <a:bodyPr wrap="square" rtlCol="0">
            <a:spAutoFit/>
          </a:bodyPr>
          <a:lstStyle/>
          <a:p>
            <a:pPr defTabSz="609585">
              <a:defRPr/>
            </a:pPr>
            <a:r>
              <a:rPr lang="en-IE" sz="3200" b="1" dirty="0">
                <a:solidFill>
                  <a:srgbClr val="004C6C"/>
                </a:solidFill>
                <a:latin typeface="Garamond" panose="02020404030301010803" pitchFamily="18" charset="0"/>
              </a:rPr>
              <a:t>Things that you like to do</a:t>
            </a:r>
          </a:p>
        </p:txBody>
      </p:sp>
      <p:sp>
        <p:nvSpPr>
          <p:cNvPr id="4" name="TextBox 3">
            <a:extLst>
              <a:ext uri="{FF2B5EF4-FFF2-40B4-BE49-F238E27FC236}">
                <a16:creationId xmlns:a16="http://schemas.microsoft.com/office/drawing/2014/main" id="{3496E77A-304E-4B3E-8050-1B7814BCE372}"/>
              </a:ext>
            </a:extLst>
          </p:cNvPr>
          <p:cNvSpPr txBox="1"/>
          <p:nvPr/>
        </p:nvSpPr>
        <p:spPr>
          <a:xfrm>
            <a:off x="749175" y="3377325"/>
            <a:ext cx="3682226" cy="584775"/>
          </a:xfrm>
          <a:prstGeom prst="rect">
            <a:avLst/>
          </a:prstGeom>
          <a:noFill/>
        </p:spPr>
        <p:txBody>
          <a:bodyPr wrap="none" rtlCol="0">
            <a:spAutoFit/>
          </a:bodyPr>
          <a:lstStyle/>
          <a:p>
            <a:pPr defTabSz="609585">
              <a:defRPr/>
            </a:pPr>
            <a:r>
              <a:rPr lang="en-IE" sz="3200" b="1" dirty="0">
                <a:solidFill>
                  <a:srgbClr val="004C6C"/>
                </a:solidFill>
                <a:latin typeface="Garamond" panose="02020404030301010803" pitchFamily="18" charset="0"/>
              </a:rPr>
              <a:t>Things that suit you</a:t>
            </a:r>
          </a:p>
        </p:txBody>
      </p:sp>
      <p:sp>
        <p:nvSpPr>
          <p:cNvPr id="5" name="TextBox 4">
            <a:extLst>
              <a:ext uri="{FF2B5EF4-FFF2-40B4-BE49-F238E27FC236}">
                <a16:creationId xmlns:a16="http://schemas.microsoft.com/office/drawing/2014/main" id="{C4083E9A-D0B5-4B77-875D-C9CA7BB9A77A}"/>
              </a:ext>
            </a:extLst>
          </p:cNvPr>
          <p:cNvSpPr txBox="1"/>
          <p:nvPr/>
        </p:nvSpPr>
        <p:spPr>
          <a:xfrm>
            <a:off x="749175" y="4300401"/>
            <a:ext cx="4300986" cy="584775"/>
          </a:xfrm>
          <a:prstGeom prst="rect">
            <a:avLst/>
          </a:prstGeom>
          <a:noFill/>
        </p:spPr>
        <p:txBody>
          <a:bodyPr wrap="none" rtlCol="0">
            <a:spAutoFit/>
          </a:bodyPr>
          <a:lstStyle/>
          <a:p>
            <a:pPr defTabSz="609585">
              <a:defRPr/>
            </a:pPr>
            <a:r>
              <a:rPr lang="en-IE" sz="3200" b="1" dirty="0">
                <a:solidFill>
                  <a:srgbClr val="004C6C"/>
                </a:solidFill>
                <a:latin typeface="Garamond" panose="02020404030301010803" pitchFamily="18" charset="0"/>
              </a:rPr>
              <a:t>Things that you can do</a:t>
            </a:r>
          </a:p>
        </p:txBody>
      </p:sp>
      <p:sp>
        <p:nvSpPr>
          <p:cNvPr id="8" name="Snip Single Corner Rectangle 7">
            <a:extLst>
              <a:ext uri="{FF2B5EF4-FFF2-40B4-BE49-F238E27FC236}">
                <a16:creationId xmlns:a16="http://schemas.microsoft.com/office/drawing/2014/main" id="{500C925B-46BA-45AC-9942-9E5E7ECD84DA}"/>
              </a:ext>
            </a:extLst>
          </p:cNvPr>
          <p:cNvSpPr/>
          <p:nvPr/>
        </p:nvSpPr>
        <p:spPr>
          <a:xfrm>
            <a:off x="7057081" y="1388117"/>
            <a:ext cx="3297937" cy="660359"/>
          </a:xfrm>
          <a:prstGeom prst="snip1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585">
              <a:defRPr/>
            </a:pPr>
            <a:r>
              <a:rPr lang="en-US" sz="3733" b="1" dirty="0" err="1">
                <a:solidFill>
                  <a:prstClr val="white"/>
                </a:solidFill>
                <a:latin typeface="Garamond" panose="02020404030301010803" pitchFamily="18" charset="0"/>
              </a:rPr>
              <a:t>alues</a:t>
            </a:r>
            <a:endParaRPr lang="en-US" sz="3733" b="1" dirty="0">
              <a:solidFill>
                <a:prstClr val="white"/>
              </a:solidFill>
              <a:latin typeface="Garamond" panose="02020404030301010803" pitchFamily="18" charset="0"/>
            </a:endParaRPr>
          </a:p>
        </p:txBody>
      </p:sp>
      <p:sp>
        <p:nvSpPr>
          <p:cNvPr id="9" name="Snip Single Corner Rectangle 7">
            <a:extLst>
              <a:ext uri="{FF2B5EF4-FFF2-40B4-BE49-F238E27FC236}">
                <a16:creationId xmlns:a16="http://schemas.microsoft.com/office/drawing/2014/main" id="{47146522-3178-4762-B045-9EF9DE64BC94}"/>
              </a:ext>
            </a:extLst>
          </p:cNvPr>
          <p:cNvSpPr/>
          <p:nvPr/>
        </p:nvSpPr>
        <p:spPr>
          <a:xfrm>
            <a:off x="7057080" y="2349198"/>
            <a:ext cx="3297937" cy="660359"/>
          </a:xfrm>
          <a:prstGeom prst="snip1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585">
              <a:defRPr/>
            </a:pPr>
            <a:r>
              <a:rPr lang="en-US" sz="3733" b="1" dirty="0">
                <a:solidFill>
                  <a:prstClr val="white"/>
                </a:solidFill>
                <a:latin typeface="Garamond" panose="02020404030301010803" pitchFamily="18" charset="0"/>
              </a:rPr>
              <a:t>nterests</a:t>
            </a:r>
            <a:endParaRPr lang="en-US" sz="3733" dirty="0">
              <a:solidFill>
                <a:prstClr val="white"/>
              </a:solidFill>
              <a:latin typeface="Garamond" panose="02020404030301010803" pitchFamily="18" charset="0"/>
            </a:endParaRPr>
          </a:p>
        </p:txBody>
      </p:sp>
      <p:sp>
        <p:nvSpPr>
          <p:cNvPr id="10" name="Snip Single Corner Rectangle 7">
            <a:extLst>
              <a:ext uri="{FF2B5EF4-FFF2-40B4-BE49-F238E27FC236}">
                <a16:creationId xmlns:a16="http://schemas.microsoft.com/office/drawing/2014/main" id="{FEFEA7F6-FDB1-4368-AC6C-BFAB785076EB}"/>
              </a:ext>
            </a:extLst>
          </p:cNvPr>
          <p:cNvSpPr/>
          <p:nvPr/>
        </p:nvSpPr>
        <p:spPr>
          <a:xfrm>
            <a:off x="7057081" y="3377325"/>
            <a:ext cx="3297937" cy="660359"/>
          </a:xfrm>
          <a:prstGeom prst="snip1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585">
              <a:defRPr/>
            </a:pPr>
            <a:r>
              <a:rPr lang="en-US" sz="3733" b="1" dirty="0">
                <a:solidFill>
                  <a:prstClr val="white"/>
                </a:solidFill>
                <a:latin typeface="Garamond" panose="02020404030301010803" pitchFamily="18" charset="0"/>
              </a:rPr>
              <a:t>ersonality</a:t>
            </a:r>
            <a:endParaRPr lang="en-US" sz="3733" dirty="0">
              <a:solidFill>
                <a:prstClr val="white"/>
              </a:solidFill>
              <a:latin typeface="Garamond" panose="02020404030301010803" pitchFamily="18" charset="0"/>
            </a:endParaRPr>
          </a:p>
        </p:txBody>
      </p:sp>
      <p:sp>
        <p:nvSpPr>
          <p:cNvPr id="11" name="Snip Single Corner Rectangle 7">
            <a:extLst>
              <a:ext uri="{FF2B5EF4-FFF2-40B4-BE49-F238E27FC236}">
                <a16:creationId xmlns:a16="http://schemas.microsoft.com/office/drawing/2014/main" id="{6A34C11D-7621-49A0-ABFF-0A0C8528BE7F}"/>
              </a:ext>
            </a:extLst>
          </p:cNvPr>
          <p:cNvSpPr/>
          <p:nvPr/>
        </p:nvSpPr>
        <p:spPr>
          <a:xfrm>
            <a:off x="7057078" y="4255595"/>
            <a:ext cx="3297937" cy="660359"/>
          </a:xfrm>
          <a:prstGeom prst="snip1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585">
              <a:defRPr/>
            </a:pPr>
            <a:r>
              <a:rPr lang="en-US" sz="3733" b="1" dirty="0">
                <a:solidFill>
                  <a:prstClr val="white"/>
                </a:solidFill>
                <a:latin typeface="Garamond" panose="02020404030301010803" pitchFamily="18" charset="0"/>
              </a:rPr>
              <a:t>kills</a:t>
            </a:r>
            <a:endParaRPr lang="en-US" sz="3733" dirty="0">
              <a:solidFill>
                <a:prstClr val="white"/>
              </a:solidFill>
              <a:latin typeface="Garamond" panose="02020404030301010803" pitchFamily="18" charset="0"/>
            </a:endParaRPr>
          </a:p>
        </p:txBody>
      </p:sp>
      <p:sp>
        <p:nvSpPr>
          <p:cNvPr id="7" name="TextBox 6">
            <a:extLst>
              <a:ext uri="{FF2B5EF4-FFF2-40B4-BE49-F238E27FC236}">
                <a16:creationId xmlns:a16="http://schemas.microsoft.com/office/drawing/2014/main" id="{C60BFD7E-EF03-44EA-905A-71B72CC4110A}"/>
              </a:ext>
            </a:extLst>
          </p:cNvPr>
          <p:cNvSpPr txBox="1"/>
          <p:nvPr/>
        </p:nvSpPr>
        <p:spPr>
          <a:xfrm>
            <a:off x="6437176" y="1394424"/>
            <a:ext cx="503664" cy="666786"/>
          </a:xfrm>
          <a:prstGeom prst="rect">
            <a:avLst/>
          </a:prstGeom>
          <a:noFill/>
        </p:spPr>
        <p:txBody>
          <a:bodyPr wrap="none" rtlCol="0">
            <a:spAutoFit/>
          </a:bodyPr>
          <a:lstStyle/>
          <a:p>
            <a:r>
              <a:rPr lang="en-IE" sz="3733" b="1" dirty="0">
                <a:solidFill>
                  <a:srgbClr val="0070C0"/>
                </a:solidFill>
                <a:latin typeface="Garamond" panose="02020404030301010803" pitchFamily="18" charset="0"/>
                <a:cs typeface="Helvetica" panose="020B0604020202020204" pitchFamily="34" charset="0"/>
              </a:rPr>
              <a:t>V</a:t>
            </a:r>
          </a:p>
        </p:txBody>
      </p:sp>
      <p:sp>
        <p:nvSpPr>
          <p:cNvPr id="13" name="TextBox 12">
            <a:extLst>
              <a:ext uri="{FF2B5EF4-FFF2-40B4-BE49-F238E27FC236}">
                <a16:creationId xmlns:a16="http://schemas.microsoft.com/office/drawing/2014/main" id="{11485FF2-89F1-403A-A067-38488DCD48D3}"/>
              </a:ext>
            </a:extLst>
          </p:cNvPr>
          <p:cNvSpPr txBox="1"/>
          <p:nvPr/>
        </p:nvSpPr>
        <p:spPr>
          <a:xfrm>
            <a:off x="6530151" y="2393613"/>
            <a:ext cx="373820" cy="666786"/>
          </a:xfrm>
          <a:prstGeom prst="rect">
            <a:avLst/>
          </a:prstGeom>
          <a:noFill/>
        </p:spPr>
        <p:txBody>
          <a:bodyPr wrap="none" rtlCol="0">
            <a:spAutoFit/>
          </a:bodyPr>
          <a:lstStyle/>
          <a:p>
            <a:r>
              <a:rPr lang="en-IE" sz="3733" b="1" dirty="0">
                <a:solidFill>
                  <a:srgbClr val="0070C0"/>
                </a:solidFill>
                <a:latin typeface="Garamond" panose="02020404030301010803" pitchFamily="18" charset="0"/>
                <a:cs typeface="Helvetica" panose="020B0604020202020204" pitchFamily="34" charset="0"/>
              </a:rPr>
              <a:t>I</a:t>
            </a:r>
          </a:p>
        </p:txBody>
      </p:sp>
      <p:sp>
        <p:nvSpPr>
          <p:cNvPr id="14" name="TextBox 13">
            <a:extLst>
              <a:ext uri="{FF2B5EF4-FFF2-40B4-BE49-F238E27FC236}">
                <a16:creationId xmlns:a16="http://schemas.microsoft.com/office/drawing/2014/main" id="{DC46271D-307D-4D8B-9707-6008CDFC0C28}"/>
              </a:ext>
            </a:extLst>
          </p:cNvPr>
          <p:cNvSpPr txBox="1"/>
          <p:nvPr/>
        </p:nvSpPr>
        <p:spPr>
          <a:xfrm>
            <a:off x="6492392" y="3358689"/>
            <a:ext cx="479618" cy="666786"/>
          </a:xfrm>
          <a:prstGeom prst="rect">
            <a:avLst/>
          </a:prstGeom>
          <a:noFill/>
        </p:spPr>
        <p:txBody>
          <a:bodyPr wrap="none" rtlCol="0">
            <a:spAutoFit/>
          </a:bodyPr>
          <a:lstStyle/>
          <a:p>
            <a:r>
              <a:rPr lang="en-IE" sz="3733" b="1" dirty="0">
                <a:solidFill>
                  <a:srgbClr val="0070C0"/>
                </a:solidFill>
                <a:latin typeface="Garamond" panose="02020404030301010803" pitchFamily="18" charset="0"/>
                <a:cs typeface="Helvetica" panose="020B0604020202020204" pitchFamily="34" charset="0"/>
              </a:rPr>
              <a:t>P</a:t>
            </a:r>
          </a:p>
        </p:txBody>
      </p:sp>
      <p:sp>
        <p:nvSpPr>
          <p:cNvPr id="15" name="TextBox 14">
            <a:extLst>
              <a:ext uri="{FF2B5EF4-FFF2-40B4-BE49-F238E27FC236}">
                <a16:creationId xmlns:a16="http://schemas.microsoft.com/office/drawing/2014/main" id="{7F272488-84FA-4AE7-882F-4DBBD58BC0F4}"/>
              </a:ext>
            </a:extLst>
          </p:cNvPr>
          <p:cNvSpPr txBox="1"/>
          <p:nvPr/>
        </p:nvSpPr>
        <p:spPr>
          <a:xfrm>
            <a:off x="6437176" y="4236960"/>
            <a:ext cx="428322" cy="666786"/>
          </a:xfrm>
          <a:prstGeom prst="rect">
            <a:avLst/>
          </a:prstGeom>
          <a:noFill/>
        </p:spPr>
        <p:txBody>
          <a:bodyPr wrap="none" rtlCol="0">
            <a:spAutoFit/>
          </a:bodyPr>
          <a:lstStyle/>
          <a:p>
            <a:r>
              <a:rPr lang="en-IE" sz="3733" b="1" dirty="0">
                <a:solidFill>
                  <a:srgbClr val="0070C0"/>
                </a:solidFill>
                <a:latin typeface="Garamond" panose="02020404030301010803" pitchFamily="18" charset="0"/>
                <a:cs typeface="Helvetica" panose="020B0604020202020204" pitchFamily="34" charset="0"/>
              </a:rPr>
              <a:t>S</a:t>
            </a:r>
          </a:p>
        </p:txBody>
      </p:sp>
      <p:sp>
        <p:nvSpPr>
          <p:cNvPr id="6" name="TextBox 5">
            <a:extLst>
              <a:ext uri="{FF2B5EF4-FFF2-40B4-BE49-F238E27FC236}">
                <a16:creationId xmlns:a16="http://schemas.microsoft.com/office/drawing/2014/main" id="{13F3A22D-77AA-43F7-838C-E7417C3E973B}"/>
              </a:ext>
            </a:extLst>
          </p:cNvPr>
          <p:cNvSpPr txBox="1"/>
          <p:nvPr/>
        </p:nvSpPr>
        <p:spPr>
          <a:xfrm>
            <a:off x="749175" y="378501"/>
            <a:ext cx="9019233" cy="523220"/>
          </a:xfrm>
          <a:prstGeom prst="rect">
            <a:avLst/>
          </a:prstGeom>
          <a:noFill/>
        </p:spPr>
        <p:txBody>
          <a:bodyPr wrap="square" rtlCol="0">
            <a:spAutoFit/>
          </a:bodyPr>
          <a:lstStyle/>
          <a:p>
            <a:r>
              <a:rPr lang="en-US" sz="2800" b="1" dirty="0"/>
              <a:t>What Jobs would suit me?-  Career-decision Making</a:t>
            </a:r>
            <a:endParaRPr lang="en-GB" sz="2800" dirty="0"/>
          </a:p>
        </p:txBody>
      </p:sp>
    </p:spTree>
    <p:extLst>
      <p:ext uri="{BB962C8B-B14F-4D97-AF65-F5344CB8AC3E}">
        <p14:creationId xmlns:p14="http://schemas.microsoft.com/office/powerpoint/2010/main" val="3325058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animBg="1"/>
      <p:bldP spid="9" grpId="0" animBg="1"/>
      <p:bldP spid="10" grpId="0" animBg="1"/>
      <p:bldP spid="11" grpId="0" animBg="1"/>
      <p:bldP spid="7"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1504" y="0"/>
            <a:ext cx="8928992" cy="1215008"/>
          </a:xfrm>
        </p:spPr>
        <p:txBody>
          <a:bodyPr>
            <a:noAutofit/>
          </a:bodyPr>
          <a:lstStyle/>
          <a:p>
            <a:pPr algn="ctr"/>
            <a:br>
              <a:rPr lang="en-US" sz="2800" b="1" dirty="0"/>
            </a:br>
            <a:br>
              <a:rPr lang="en-US" sz="2800" b="1" dirty="0"/>
            </a:br>
            <a:r>
              <a:rPr lang="en-US" sz="2800" b="1" dirty="0"/>
              <a:t>What Jobs Would Suit Me?-  Self-awareness resources</a:t>
            </a:r>
            <a:br>
              <a:rPr lang="en-US" sz="2800" b="1" dirty="0"/>
            </a:br>
            <a:br>
              <a:rPr lang="en-US" sz="2800" b="1" dirty="0"/>
            </a:br>
            <a:endParaRPr lang="fr-FR" sz="2800" b="1" dirty="0"/>
          </a:p>
        </p:txBody>
      </p:sp>
      <p:sp>
        <p:nvSpPr>
          <p:cNvPr id="3" name="Espace réservé du contenu 2"/>
          <p:cNvSpPr>
            <a:spLocks noGrp="1"/>
          </p:cNvSpPr>
          <p:nvPr>
            <p:ph idx="1"/>
          </p:nvPr>
        </p:nvSpPr>
        <p:spPr>
          <a:xfrm>
            <a:off x="695400" y="1340768"/>
            <a:ext cx="9371384" cy="5112568"/>
          </a:xfrm>
        </p:spPr>
        <p:txBody>
          <a:bodyPr>
            <a:normAutofit fontScale="25000" lnSpcReduction="20000"/>
          </a:bodyPr>
          <a:lstStyle/>
          <a:p>
            <a:pPr marL="365760" indent="-256032">
              <a:lnSpc>
                <a:spcPct val="120000"/>
              </a:lnSpc>
              <a:buNone/>
              <a:defRPr/>
            </a:pPr>
            <a:endParaRPr lang="en-IE" altLang="en-US" b="1" dirty="0"/>
          </a:p>
          <a:p>
            <a:pPr marL="0" indent="0">
              <a:lnSpc>
                <a:spcPct val="115000"/>
              </a:lnSpc>
              <a:spcAft>
                <a:spcPts val="1000"/>
              </a:spcAft>
              <a:buNone/>
              <a:defRPr/>
            </a:pPr>
            <a:r>
              <a:rPr lang="en-GB" sz="12800" b="1" dirty="0">
                <a:ea typeface="Calibri" panose="020F0502020204030204" pitchFamily="34" charset="0"/>
                <a:cs typeface="Times New Roman" panose="02020603050405020304" pitchFamily="18" charset="0"/>
                <a:hlinkClick r:id="rId3"/>
              </a:rPr>
              <a:t>www.prospects.ac.uk</a:t>
            </a:r>
            <a:r>
              <a:rPr lang="en-GB" sz="12800" b="1" dirty="0">
                <a:ea typeface="Calibri" panose="020F0502020204030204" pitchFamily="34" charset="0"/>
                <a:cs typeface="Times New Roman" panose="02020603050405020304" pitchFamily="18" charset="0"/>
              </a:rPr>
              <a:t> </a:t>
            </a:r>
            <a:r>
              <a:rPr lang="en-GB" sz="12800" dirty="0">
                <a:ea typeface="Calibri" panose="020F0502020204030204" pitchFamily="34" charset="0"/>
                <a:cs typeface="Times New Roman" panose="02020603050405020304" pitchFamily="18" charset="0"/>
              </a:rPr>
              <a:t> Choice to take 2 exercises:</a:t>
            </a:r>
          </a:p>
          <a:p>
            <a:pPr marL="0" indent="0">
              <a:lnSpc>
                <a:spcPct val="115000"/>
              </a:lnSpc>
              <a:spcAft>
                <a:spcPts val="1000"/>
              </a:spcAft>
              <a:buNone/>
              <a:defRPr/>
            </a:pPr>
            <a:r>
              <a:rPr lang="en-GB" sz="9600" b="1" i="1" dirty="0">
                <a:solidFill>
                  <a:srgbClr val="0070C0"/>
                </a:solidFill>
                <a:ea typeface="Calibri" panose="020F0502020204030204" pitchFamily="34" charset="0"/>
                <a:cs typeface="Times New Roman" panose="02020603050405020304" pitchFamily="18" charset="0"/>
              </a:rPr>
              <a:t>What jobs would suit me?</a:t>
            </a:r>
          </a:p>
          <a:p>
            <a:pPr>
              <a:lnSpc>
                <a:spcPct val="115000"/>
              </a:lnSpc>
              <a:spcAft>
                <a:spcPts val="1000"/>
              </a:spcAft>
              <a:defRPr/>
            </a:pPr>
            <a:r>
              <a:rPr lang="en-GB" sz="6400" b="1" dirty="0">
                <a:solidFill>
                  <a:srgbClr val="002060"/>
                </a:solidFill>
                <a:ea typeface="Calibri" panose="020F0502020204030204" pitchFamily="34" charset="0"/>
                <a:cs typeface="Times New Roman" panose="02020603050405020304" pitchFamily="18" charset="0"/>
              </a:rPr>
              <a:t>Career Planner </a:t>
            </a:r>
            <a:r>
              <a:rPr lang="en-GB" sz="6400" dirty="0">
                <a:ea typeface="Calibri" panose="020F0502020204030204" pitchFamily="34" charset="0"/>
                <a:cs typeface="Times New Roman" panose="02020603050405020304" pitchFamily="18" charset="0"/>
              </a:rPr>
              <a:t>– matches</a:t>
            </a:r>
            <a:r>
              <a:rPr lang="en-GB" sz="6400" b="1" dirty="0">
                <a:ea typeface="Calibri" panose="020F0502020204030204" pitchFamily="34" charset="0"/>
                <a:cs typeface="Times New Roman" panose="02020603050405020304" pitchFamily="18" charset="0"/>
              </a:rPr>
              <a:t> </a:t>
            </a:r>
            <a:r>
              <a:rPr lang="en-GB" sz="6400" dirty="0">
                <a:ea typeface="Calibri" panose="020F0502020204030204" pitchFamily="34" charset="0"/>
                <a:cs typeface="Times New Roman" panose="02020603050405020304" pitchFamily="18" charset="0"/>
              </a:rPr>
              <a:t>your </a:t>
            </a:r>
            <a:r>
              <a:rPr lang="en-GB" sz="6400" b="1" dirty="0">
                <a:ea typeface="Calibri" panose="020F0502020204030204" pitchFamily="34" charset="0"/>
                <a:cs typeface="Times New Roman" panose="02020603050405020304" pitchFamily="18" charset="0"/>
              </a:rPr>
              <a:t>skills </a:t>
            </a:r>
            <a:r>
              <a:rPr lang="en-GB" sz="6400" dirty="0">
                <a:ea typeface="Calibri" panose="020F0502020204030204" pitchFamily="34" charset="0"/>
                <a:cs typeface="Times New Roman" panose="02020603050405020304" pitchFamily="18" charset="0"/>
              </a:rPr>
              <a:t>and </a:t>
            </a:r>
            <a:r>
              <a:rPr lang="en-GB" sz="6400" b="1" dirty="0">
                <a:ea typeface="Calibri" panose="020F0502020204030204" pitchFamily="34" charset="0"/>
                <a:cs typeface="Times New Roman" panose="02020603050405020304" pitchFamily="18" charset="0"/>
              </a:rPr>
              <a:t>personality </a:t>
            </a:r>
            <a:r>
              <a:rPr lang="en-GB" sz="6400" dirty="0">
                <a:ea typeface="Calibri" panose="020F0502020204030204" pitchFamily="34" charset="0"/>
                <a:cs typeface="Times New Roman" panose="02020603050405020304" pitchFamily="18" charset="0"/>
              </a:rPr>
              <a:t>to more than 400 profiles – explore your skills and motivations </a:t>
            </a:r>
          </a:p>
          <a:p>
            <a:pPr>
              <a:lnSpc>
                <a:spcPct val="115000"/>
              </a:lnSpc>
              <a:spcAft>
                <a:spcPts val="1000"/>
              </a:spcAft>
              <a:defRPr/>
            </a:pPr>
            <a:r>
              <a:rPr lang="en-GB" sz="6400" b="1" dirty="0">
                <a:solidFill>
                  <a:srgbClr val="002060"/>
                </a:solidFill>
                <a:ea typeface="Calibri" panose="020F0502020204030204" pitchFamily="34" charset="0"/>
                <a:cs typeface="Times New Roman" panose="02020603050405020304" pitchFamily="18" charset="0"/>
              </a:rPr>
              <a:t>Job Match Beta </a:t>
            </a:r>
            <a:r>
              <a:rPr lang="en-GB" sz="6400" dirty="0">
                <a:ea typeface="Calibri" panose="020F0502020204030204" pitchFamily="34" charset="0"/>
                <a:cs typeface="Times New Roman" panose="02020603050405020304" pitchFamily="18" charset="0"/>
              </a:rPr>
              <a:t>– Allows you explore which </a:t>
            </a:r>
            <a:r>
              <a:rPr lang="en-GB" sz="6400" b="1" dirty="0">
                <a:ea typeface="Calibri" panose="020F0502020204030204" pitchFamily="34" charset="0"/>
                <a:cs typeface="Times New Roman" panose="02020603050405020304" pitchFamily="18" charset="0"/>
              </a:rPr>
              <a:t>job families </a:t>
            </a:r>
            <a:r>
              <a:rPr lang="en-GB" sz="6400" dirty="0">
                <a:ea typeface="Calibri" panose="020F0502020204030204" pitchFamily="34" charset="0"/>
                <a:cs typeface="Times New Roman" panose="02020603050405020304" pitchFamily="18" charset="0"/>
              </a:rPr>
              <a:t>you belong to.  Offers recommendations on what job would suit you from over 400 job profiles.</a:t>
            </a:r>
            <a:r>
              <a:rPr lang="en-GB" sz="6400" dirty="0">
                <a:solidFill>
                  <a:srgbClr val="485D65"/>
                </a:solidFill>
                <a:ea typeface="Calibri" panose="020F0502020204030204" pitchFamily="34" charset="0"/>
                <a:cs typeface="Times New Roman" panose="02020603050405020304" pitchFamily="18" charset="0"/>
              </a:rPr>
              <a:t> </a:t>
            </a:r>
            <a:r>
              <a:rPr lang="en-GB" sz="6400" dirty="0">
                <a:ea typeface="Calibri" panose="020F0502020204030204" pitchFamily="34" charset="0"/>
                <a:cs typeface="Helvetica" panose="020B0604020202020204" pitchFamily="34" charset="0"/>
              </a:rPr>
              <a:t>Job family recommendations aim to provide you with a clear idea of where your strengths and skills lie and how you might use them in a future career</a:t>
            </a:r>
            <a:endParaRPr lang="en-US" sz="6400" dirty="0">
              <a:ea typeface="Calibri" panose="020F0502020204030204" pitchFamily="34" charset="0"/>
              <a:cs typeface="Times New Roman" panose="02020603050405020304" pitchFamily="18" charset="0"/>
            </a:endParaRPr>
          </a:p>
          <a:p>
            <a:pPr marL="0" indent="0">
              <a:lnSpc>
                <a:spcPct val="115000"/>
              </a:lnSpc>
              <a:spcAft>
                <a:spcPts val="1000"/>
              </a:spcAft>
              <a:buNone/>
              <a:defRPr/>
            </a:pPr>
            <a:r>
              <a:rPr lang="en-GB" sz="6400" b="1" dirty="0">
                <a:ea typeface="Calibri" panose="020F0502020204030204" pitchFamily="34" charset="0"/>
                <a:cs typeface="Times New Roman" panose="02020603050405020304" pitchFamily="18" charset="0"/>
              </a:rPr>
              <a:t> </a:t>
            </a:r>
            <a:endParaRPr lang="en-US" sz="6400" b="1" dirty="0">
              <a:ea typeface="Calibri" panose="020F0502020204030204" pitchFamily="34" charset="0"/>
              <a:cs typeface="Times New Roman" panose="02020603050405020304" pitchFamily="18" charset="0"/>
            </a:endParaRPr>
          </a:p>
          <a:p>
            <a:pPr marL="0" indent="0">
              <a:lnSpc>
                <a:spcPct val="115000"/>
              </a:lnSpc>
              <a:spcAft>
                <a:spcPts val="1000"/>
              </a:spcAft>
              <a:buNone/>
              <a:defRPr/>
            </a:pPr>
            <a:r>
              <a:rPr lang="en-GB" sz="11200" b="1" u="sng" dirty="0">
                <a:solidFill>
                  <a:srgbClr val="0000FF"/>
                </a:solidFill>
                <a:ea typeface="Calibri" panose="020F0502020204030204" pitchFamily="34" charset="0"/>
                <a:cs typeface="Times New Roman" panose="02020603050405020304" pitchFamily="18" charset="0"/>
                <a:hlinkClick r:id="rId4"/>
              </a:rPr>
              <a:t>www.careersportal.ie</a:t>
            </a:r>
            <a:r>
              <a:rPr lang="en-GB" sz="11200" b="1" u="sng" dirty="0">
                <a:solidFill>
                  <a:srgbClr val="0000FF"/>
                </a:solidFill>
                <a:ea typeface="Calibri" panose="020F0502020204030204" pitchFamily="34" charset="0"/>
                <a:cs typeface="Times New Roman" panose="02020603050405020304" pitchFamily="18" charset="0"/>
              </a:rPr>
              <a:t> </a:t>
            </a:r>
            <a:r>
              <a:rPr lang="en-GB" sz="11200" b="1" dirty="0">
                <a:solidFill>
                  <a:srgbClr val="0000FF"/>
                </a:solidFill>
                <a:ea typeface="Calibri" panose="020F0502020204030204" pitchFamily="34" charset="0"/>
                <a:cs typeface="Times New Roman" panose="02020603050405020304" pitchFamily="18" charset="0"/>
              </a:rPr>
              <a:t> </a:t>
            </a:r>
            <a:r>
              <a:rPr lang="en-GB" sz="11200" dirty="0">
                <a:solidFill>
                  <a:srgbClr val="0000FF"/>
                </a:solidFill>
                <a:ea typeface="Calibri" panose="020F0502020204030204" pitchFamily="34" charset="0"/>
                <a:cs typeface="Times New Roman" panose="02020603050405020304" pitchFamily="18" charset="0"/>
              </a:rPr>
              <a:t>- </a:t>
            </a:r>
            <a:r>
              <a:rPr lang="en-GB" sz="11200" dirty="0">
                <a:ea typeface="Calibri" panose="020F0502020204030204" pitchFamily="34" charset="0"/>
                <a:cs typeface="Times New Roman" panose="02020603050405020304" pitchFamily="18" charset="0"/>
              </a:rPr>
              <a:t>Choice to take 2 exercises: </a:t>
            </a:r>
            <a:endParaRPr lang="en-US" sz="11200" dirty="0">
              <a:ea typeface="Calibri" panose="020F0502020204030204" pitchFamily="34" charset="0"/>
              <a:cs typeface="Times New Roman" panose="02020603050405020304" pitchFamily="18" charset="0"/>
            </a:endParaRPr>
          </a:p>
          <a:p>
            <a:pPr>
              <a:lnSpc>
                <a:spcPct val="115000"/>
              </a:lnSpc>
              <a:buFont typeface="+mj-lt"/>
              <a:buAutoNum type="arabicPeriod"/>
              <a:defRPr/>
            </a:pPr>
            <a:r>
              <a:rPr lang="en-GB" sz="6400" b="1" dirty="0">
                <a:ea typeface="Calibri" panose="020F0502020204030204" pitchFamily="34" charset="0"/>
                <a:cs typeface="Times New Roman" panose="02020603050405020304" pitchFamily="18" charset="0"/>
              </a:rPr>
              <a:t>Interests profiler </a:t>
            </a:r>
            <a:r>
              <a:rPr lang="en-GB" sz="6400" dirty="0">
                <a:ea typeface="Calibri" panose="020F0502020204030204" pitchFamily="34" charset="0"/>
                <a:cs typeface="Times New Roman" panose="02020603050405020304" pitchFamily="18" charset="0"/>
              </a:rPr>
              <a:t>– click on explore </a:t>
            </a:r>
            <a:r>
              <a:rPr lang="en-GB" sz="6400" b="1" dirty="0">
                <a:ea typeface="Calibri" panose="020F0502020204030204" pitchFamily="34" charset="0"/>
                <a:cs typeface="Times New Roman" panose="02020603050405020304" pitchFamily="18" charset="0"/>
              </a:rPr>
              <a:t>“Career Matching” </a:t>
            </a:r>
            <a:r>
              <a:rPr lang="en-GB" sz="6400" dirty="0">
                <a:ea typeface="Calibri" panose="020F0502020204030204" pitchFamily="34" charset="0"/>
                <a:cs typeface="Times New Roman" panose="02020603050405020304" pitchFamily="18" charset="0"/>
              </a:rPr>
              <a:t>and </a:t>
            </a:r>
            <a:r>
              <a:rPr lang="en-GB" sz="6400" b="1" dirty="0">
                <a:ea typeface="Calibri" panose="020F0502020204030204" pitchFamily="34" charset="0"/>
                <a:cs typeface="Times New Roman" panose="02020603050405020304" pitchFamily="18" charset="0"/>
              </a:rPr>
              <a:t>“CAO course matching”</a:t>
            </a:r>
            <a:endParaRPr lang="en-US" sz="6400" b="1" dirty="0">
              <a:ea typeface="Calibri" panose="020F0502020204030204" pitchFamily="34" charset="0"/>
              <a:cs typeface="Times New Roman" panose="02020603050405020304" pitchFamily="18" charset="0"/>
            </a:endParaRPr>
          </a:p>
          <a:p>
            <a:pPr>
              <a:lnSpc>
                <a:spcPct val="115000"/>
              </a:lnSpc>
              <a:spcAft>
                <a:spcPts val="1000"/>
              </a:spcAft>
              <a:buFont typeface="+mj-lt"/>
              <a:buAutoNum type="arabicPeriod"/>
              <a:defRPr/>
            </a:pPr>
            <a:r>
              <a:rPr lang="en-GB" sz="6400" b="1" dirty="0">
                <a:ea typeface="Calibri" panose="020F0502020204030204" pitchFamily="34" charset="0"/>
                <a:cs typeface="Times New Roman" panose="02020603050405020304" pitchFamily="18" charset="0"/>
              </a:rPr>
              <a:t>Personality profiler  </a:t>
            </a:r>
            <a:endParaRPr lang="en-US" sz="6400" b="1" dirty="0">
              <a:ea typeface="Calibri" panose="020F0502020204030204" pitchFamily="34" charset="0"/>
              <a:cs typeface="Times New Roman" panose="02020603050405020304" pitchFamily="18" charset="0"/>
            </a:endParaRPr>
          </a:p>
          <a:p>
            <a:pPr marL="365760" indent="-256032">
              <a:lnSpc>
                <a:spcPct val="120000"/>
              </a:lnSpc>
              <a:buNone/>
              <a:defRPr/>
            </a:pPr>
            <a:endParaRPr lang="en-IE" altLang="en-US" sz="4900" dirty="0">
              <a:solidFill>
                <a:srgbClr val="0000CC"/>
              </a:solidFill>
            </a:endParaRPr>
          </a:p>
          <a:p>
            <a:pPr marL="365760" indent="-256032">
              <a:lnSpc>
                <a:spcPct val="120000"/>
              </a:lnSpc>
              <a:buNone/>
              <a:defRPr/>
            </a:pPr>
            <a:endParaRPr lang="en-IE" altLang="en-US" dirty="0"/>
          </a:p>
          <a:p>
            <a:pPr marL="365760" indent="-256032">
              <a:lnSpc>
                <a:spcPct val="120000"/>
              </a:lnSpc>
              <a:buNone/>
              <a:defRPr/>
            </a:pPr>
            <a:endParaRPr lang="en-GB" altLang="en-US" sz="4200" dirty="0">
              <a:solidFill>
                <a:srgbClr val="0000CC"/>
              </a:solidFill>
            </a:endParaRPr>
          </a:p>
          <a:p>
            <a:endParaRPr lang="fr-FR" dirty="0"/>
          </a:p>
        </p:txBody>
      </p:sp>
    </p:spTree>
    <p:extLst>
      <p:ext uri="{BB962C8B-B14F-4D97-AF65-F5344CB8AC3E}">
        <p14:creationId xmlns:p14="http://schemas.microsoft.com/office/powerpoint/2010/main" val="3497862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1504" y="0"/>
            <a:ext cx="8928992" cy="1215008"/>
          </a:xfrm>
        </p:spPr>
        <p:txBody>
          <a:bodyPr>
            <a:noAutofit/>
          </a:bodyPr>
          <a:lstStyle/>
          <a:p>
            <a:pPr algn="ctr"/>
            <a:br>
              <a:rPr lang="en-US" sz="2800" b="1" dirty="0"/>
            </a:br>
            <a:br>
              <a:rPr lang="en-US" sz="2800" b="1" dirty="0"/>
            </a:br>
            <a:r>
              <a:rPr lang="en-US" sz="2800" b="1" dirty="0"/>
              <a:t>What Jobs Would Suit Me? Self-awareness Resources</a:t>
            </a:r>
            <a:endParaRPr lang="fr-FR" sz="2800" b="1" dirty="0"/>
          </a:p>
        </p:txBody>
      </p:sp>
      <p:sp>
        <p:nvSpPr>
          <p:cNvPr id="3" name="Espace réservé du contenu 2"/>
          <p:cNvSpPr>
            <a:spLocks noGrp="1"/>
          </p:cNvSpPr>
          <p:nvPr>
            <p:ph idx="1"/>
          </p:nvPr>
        </p:nvSpPr>
        <p:spPr>
          <a:xfrm>
            <a:off x="551385" y="1412776"/>
            <a:ext cx="7578462" cy="4824536"/>
          </a:xfrm>
        </p:spPr>
        <p:txBody>
          <a:bodyPr>
            <a:normAutofit fontScale="92500" lnSpcReduction="10000"/>
          </a:bodyPr>
          <a:lstStyle/>
          <a:p>
            <a:pPr marL="365760" indent="-256032">
              <a:lnSpc>
                <a:spcPct val="120000"/>
              </a:lnSpc>
              <a:buNone/>
              <a:defRPr/>
            </a:pPr>
            <a:r>
              <a:rPr lang="en-IE" altLang="en-US" sz="3900" b="1" u="sng" dirty="0">
                <a:solidFill>
                  <a:schemeClr val="accent1"/>
                </a:solidFill>
              </a:rPr>
              <a:t>Profiling for Success</a:t>
            </a:r>
          </a:p>
          <a:p>
            <a:pPr marL="365760" indent="-256032">
              <a:lnSpc>
                <a:spcPct val="120000"/>
              </a:lnSpc>
              <a:buNone/>
              <a:defRPr/>
            </a:pPr>
            <a:r>
              <a:rPr lang="en-IE" altLang="en-US" dirty="0"/>
              <a:t>  Take an assessment - </a:t>
            </a:r>
            <a:r>
              <a:rPr lang="en-IE" altLang="en-US" b="1" dirty="0"/>
              <a:t>Type Dynamics Indicator </a:t>
            </a:r>
            <a:r>
              <a:rPr lang="en-IE" altLang="en-US" dirty="0"/>
              <a:t>(personality assessment), </a:t>
            </a:r>
            <a:r>
              <a:rPr lang="en-IE" altLang="en-US" b="1" dirty="0"/>
              <a:t>Careers Interest Inventory </a:t>
            </a:r>
            <a:r>
              <a:rPr lang="en-IE" altLang="en-US" dirty="0"/>
              <a:t>or </a:t>
            </a:r>
            <a:r>
              <a:rPr lang="en-IE" b="1" dirty="0"/>
              <a:t>Values-based Inventory of Motivation</a:t>
            </a:r>
            <a:endParaRPr lang="en-IE" sz="4400" b="1" dirty="0"/>
          </a:p>
          <a:p>
            <a:pPr marL="365760" indent="-256032">
              <a:lnSpc>
                <a:spcPct val="120000"/>
              </a:lnSpc>
              <a:buNone/>
              <a:defRPr/>
            </a:pPr>
            <a:r>
              <a:rPr lang="en-IE" altLang="en-US" sz="4400" dirty="0"/>
              <a:t>	</a:t>
            </a:r>
            <a:r>
              <a:rPr lang="en-IE" altLang="en-US" dirty="0"/>
              <a:t>Client Code: </a:t>
            </a:r>
            <a:r>
              <a:rPr lang="en-IE" altLang="en-US" dirty="0" err="1"/>
              <a:t>tflhe</a:t>
            </a:r>
            <a:r>
              <a:rPr lang="en-IE" altLang="en-US" dirty="0"/>
              <a:t> |Access code: </a:t>
            </a:r>
            <a:r>
              <a:rPr lang="en-IE" altLang="en-US" dirty="0" err="1"/>
              <a:t>dublinit</a:t>
            </a:r>
            <a:r>
              <a:rPr lang="en-IE" altLang="en-US" dirty="0"/>
              <a:t> |Password: dub2010 </a:t>
            </a:r>
            <a:r>
              <a:rPr lang="en-IE" altLang="en-US" dirty="0">
                <a:solidFill>
                  <a:srgbClr val="0000CC"/>
                </a:solidFill>
                <a:hlinkClick r:id="rId3"/>
              </a:rPr>
              <a:t>www.profilingforsuccess.com</a:t>
            </a:r>
            <a:r>
              <a:rPr lang="en-IE" altLang="en-US" dirty="0">
                <a:solidFill>
                  <a:srgbClr val="0000CC"/>
                </a:solidFill>
              </a:rPr>
              <a:t> </a:t>
            </a:r>
          </a:p>
          <a:p>
            <a:pPr marL="365760" indent="-256032">
              <a:lnSpc>
                <a:spcPct val="120000"/>
              </a:lnSpc>
              <a:buNone/>
              <a:defRPr/>
            </a:pPr>
            <a:endParaRPr lang="en-IE" altLang="en-US" dirty="0"/>
          </a:p>
          <a:p>
            <a:pPr marL="365760" indent="-256032">
              <a:lnSpc>
                <a:spcPct val="120000"/>
              </a:lnSpc>
              <a:buNone/>
              <a:defRPr/>
            </a:pPr>
            <a:endParaRPr lang="en-GB" altLang="en-US" sz="4200" dirty="0">
              <a:solidFill>
                <a:srgbClr val="0000CC"/>
              </a:solidFill>
            </a:endParaRPr>
          </a:p>
          <a:p>
            <a:endParaRPr lang="fr-FR" dirty="0"/>
          </a:p>
        </p:txBody>
      </p:sp>
      <p:pic>
        <p:nvPicPr>
          <p:cNvPr id="5" name="Picture 4">
            <a:extLst>
              <a:ext uri="{FF2B5EF4-FFF2-40B4-BE49-F238E27FC236}">
                <a16:creationId xmlns:a16="http://schemas.microsoft.com/office/drawing/2014/main" id="{91D53493-1F63-45FE-813C-BAFBD6D2219F}"/>
              </a:ext>
            </a:extLst>
          </p:cNvPr>
          <p:cNvPicPr>
            <a:picLocks noChangeAspect="1"/>
          </p:cNvPicPr>
          <p:nvPr/>
        </p:nvPicPr>
        <p:blipFill>
          <a:blip r:embed="rId4"/>
          <a:stretch>
            <a:fillRect/>
          </a:stretch>
        </p:blipFill>
        <p:spPr>
          <a:xfrm>
            <a:off x="8235267" y="2060848"/>
            <a:ext cx="3491807" cy="3924748"/>
          </a:xfrm>
          <a:prstGeom prst="rect">
            <a:avLst/>
          </a:prstGeom>
        </p:spPr>
      </p:pic>
    </p:spTree>
    <p:extLst>
      <p:ext uri="{BB962C8B-B14F-4D97-AF65-F5344CB8AC3E}">
        <p14:creationId xmlns:p14="http://schemas.microsoft.com/office/powerpoint/2010/main" val="2360217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D5481D7-0E03-450F-8A56-21A80855F012}"/>
              </a:ext>
            </a:extLst>
          </p:cNvPr>
          <p:cNvSpPr>
            <a:spLocks noGrp="1"/>
          </p:cNvSpPr>
          <p:nvPr>
            <p:ph type="title"/>
          </p:nvPr>
        </p:nvSpPr>
        <p:spPr>
          <a:xfrm>
            <a:off x="2495600" y="0"/>
            <a:ext cx="9496530" cy="1124743"/>
          </a:xfrm>
        </p:spPr>
        <p:txBody>
          <a:bodyPr>
            <a:normAutofit fontScale="90000"/>
          </a:bodyPr>
          <a:lstStyle/>
          <a:p>
            <a:r>
              <a:rPr lang="en-US" sz="3600" b="1" dirty="0">
                <a:solidFill>
                  <a:srgbClr val="000000"/>
                </a:solidFill>
                <a:latin typeface="+mn-lt"/>
              </a:rPr>
              <a:t>What you can do from now…</a:t>
            </a:r>
            <a:br>
              <a:rPr lang="en-US" sz="3600" b="1" dirty="0">
                <a:solidFill>
                  <a:srgbClr val="000000"/>
                </a:solidFill>
                <a:latin typeface="+mn-lt"/>
              </a:rPr>
            </a:br>
            <a:r>
              <a:rPr lang="en-US" sz="3600" b="1" dirty="0">
                <a:solidFill>
                  <a:srgbClr val="000000"/>
                </a:solidFill>
                <a:latin typeface="+mn-lt"/>
              </a:rPr>
              <a:t>*Latest advice from Employers</a:t>
            </a:r>
            <a:endParaRPr lang="en-GB" altLang="en-US" sz="3600" b="1" dirty="0">
              <a:solidFill>
                <a:srgbClr val="000000"/>
              </a:solidFill>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5AE3F826-463C-4144-BBDD-CD5A1354571C}"/>
              </a:ext>
            </a:extLst>
          </p:cNvPr>
          <p:cNvSpPr>
            <a:spLocks noGrp="1"/>
          </p:cNvSpPr>
          <p:nvPr>
            <p:ph idx="1"/>
          </p:nvPr>
        </p:nvSpPr>
        <p:spPr>
          <a:xfrm>
            <a:off x="2495600" y="1412776"/>
            <a:ext cx="9696399" cy="4896544"/>
          </a:xfrm>
        </p:spPr>
        <p:txBody>
          <a:bodyPr rtlCol="0" anchor="ctr">
            <a:normAutofit fontScale="92500" lnSpcReduction="10000"/>
          </a:bodyPr>
          <a:lstStyle/>
          <a:p>
            <a:pPr marL="0" indent="0">
              <a:buClr>
                <a:srgbClr val="FF0000"/>
              </a:buClr>
              <a:buFont typeface="Arial" panose="020B0604020202020204" pitchFamily="34" charset="0"/>
              <a:buNone/>
              <a:defRPr/>
            </a:pPr>
            <a:r>
              <a:rPr lang="en-GB" altLang="en-US" sz="2400" b="1" dirty="0">
                <a:solidFill>
                  <a:srgbClr val="FF0000"/>
                </a:solidFill>
                <a:cs typeface="Calibri" pitchFamily="34" charset="0"/>
              </a:rPr>
              <a:t>Be Recruitment Ready</a:t>
            </a:r>
          </a:p>
          <a:p>
            <a:pPr>
              <a:buClr>
                <a:srgbClr val="FF0000"/>
              </a:buClr>
              <a:defRPr/>
            </a:pPr>
            <a:r>
              <a:rPr lang="en-GB" altLang="en-US" sz="1900" dirty="0">
                <a:cs typeface="Calibri" pitchFamily="34" charset="0"/>
              </a:rPr>
              <a:t>Strong CV, on-line presence, interview skills</a:t>
            </a:r>
          </a:p>
          <a:p>
            <a:pPr>
              <a:buClr>
                <a:srgbClr val="FF0000"/>
              </a:buClr>
              <a:defRPr/>
            </a:pPr>
            <a:r>
              <a:rPr lang="en-GB" altLang="en-US" sz="1900" dirty="0">
                <a:cs typeface="Calibri" pitchFamily="34" charset="0"/>
              </a:rPr>
              <a:t>When ‘normal’ resumes, there will be a flurry of activity so you need to be ready</a:t>
            </a:r>
          </a:p>
          <a:p>
            <a:pPr>
              <a:buClr>
                <a:srgbClr val="FF0000"/>
              </a:buClr>
              <a:defRPr/>
            </a:pPr>
            <a:r>
              <a:rPr lang="en-GB" altLang="en-US" sz="1900" dirty="0">
                <a:cs typeface="Calibri" pitchFamily="34" charset="0"/>
              </a:rPr>
              <a:t>There is a slow and steady return </a:t>
            </a:r>
          </a:p>
          <a:p>
            <a:pPr>
              <a:buClr>
                <a:srgbClr val="FF0000"/>
              </a:buClr>
              <a:defRPr/>
            </a:pPr>
            <a:r>
              <a:rPr lang="en-GB" altLang="en-US" sz="1900" dirty="0">
                <a:cs typeface="Calibri" pitchFamily="34" charset="0"/>
              </a:rPr>
              <a:t>Be flexible. Diversify if necessary </a:t>
            </a:r>
          </a:p>
          <a:p>
            <a:pPr>
              <a:buClr>
                <a:srgbClr val="FF0000"/>
              </a:buClr>
              <a:defRPr/>
            </a:pPr>
            <a:r>
              <a:rPr lang="en-GB" altLang="en-US" sz="1900" dirty="0">
                <a:cs typeface="Calibri" pitchFamily="34" charset="0"/>
              </a:rPr>
              <a:t>What did you do during this period? Challenges of </a:t>
            </a:r>
            <a:r>
              <a:rPr lang="en-GB" altLang="en-US" sz="1900" dirty="0" err="1">
                <a:cs typeface="Calibri" pitchFamily="34" charset="0"/>
              </a:rPr>
              <a:t>Covid</a:t>
            </a:r>
            <a:r>
              <a:rPr lang="en-GB" altLang="en-US" sz="1900" dirty="0">
                <a:cs typeface="Calibri" pitchFamily="34" charset="0"/>
              </a:rPr>
              <a:t> </a:t>
            </a:r>
          </a:p>
          <a:p>
            <a:pPr>
              <a:defRPr/>
            </a:pPr>
            <a:endParaRPr lang="en-GB" altLang="en-US" sz="1900" dirty="0">
              <a:cs typeface="Calibri" pitchFamily="34" charset="0"/>
            </a:endParaRPr>
          </a:p>
          <a:p>
            <a:pPr marL="0" indent="0">
              <a:buFont typeface="Arial" panose="020B0604020202020204" pitchFamily="34" charset="0"/>
              <a:buNone/>
              <a:defRPr/>
            </a:pPr>
            <a:r>
              <a:rPr lang="en-GB" altLang="en-US" sz="2200" b="1" dirty="0">
                <a:solidFill>
                  <a:srgbClr val="FF0000"/>
                </a:solidFill>
                <a:cs typeface="Calibri" pitchFamily="34" charset="0"/>
              </a:rPr>
              <a:t>Skills and Experience</a:t>
            </a:r>
          </a:p>
          <a:p>
            <a:pPr>
              <a:buClr>
                <a:srgbClr val="FF0000"/>
              </a:buClr>
              <a:defRPr/>
            </a:pPr>
            <a:r>
              <a:rPr lang="en-GB" altLang="en-US" sz="1900" dirty="0">
                <a:cs typeface="Calibri" pitchFamily="34" charset="0"/>
              </a:rPr>
              <a:t>Consider using extra time to develop skills (online training) – e.g. project management, time management, team work, IT, industry skills, driving licence, etc</a:t>
            </a:r>
          </a:p>
          <a:p>
            <a:pPr>
              <a:buClr>
                <a:srgbClr val="FF0000"/>
              </a:buClr>
              <a:defRPr/>
            </a:pPr>
            <a:r>
              <a:rPr lang="en-GB" altLang="en-US" sz="1900" dirty="0">
                <a:cs typeface="Calibri" pitchFamily="34" charset="0"/>
              </a:rPr>
              <a:t>Prove your IT capability– ‘remote working skills’, e.g. Skype, Zoom, Brightspace, Teams</a:t>
            </a:r>
          </a:p>
          <a:p>
            <a:pPr>
              <a:buClr>
                <a:srgbClr val="FF0000"/>
              </a:buClr>
              <a:defRPr/>
            </a:pPr>
            <a:r>
              <a:rPr lang="en-GB" altLang="en-US" sz="1900" dirty="0">
                <a:cs typeface="Calibri" pitchFamily="34" charset="0"/>
              </a:rPr>
              <a:t>Demonstrate qualities of resilience, autonomy, team work, communication</a:t>
            </a:r>
          </a:p>
          <a:p>
            <a:pPr>
              <a:buClr>
                <a:srgbClr val="FF0000"/>
              </a:buClr>
              <a:defRPr/>
            </a:pPr>
            <a:endParaRPr lang="en-GB" altLang="en-US" sz="1900" dirty="0">
              <a:cs typeface="Calibri" pitchFamily="34" charset="0"/>
            </a:endParaRPr>
          </a:p>
          <a:p>
            <a:pPr>
              <a:buClr>
                <a:srgbClr val="FF0000"/>
              </a:buClr>
              <a:defRPr/>
            </a:pPr>
            <a:r>
              <a:rPr lang="en-GB" altLang="en-US" sz="1900" dirty="0">
                <a:cs typeface="Calibri" pitchFamily="34" charset="0"/>
              </a:rPr>
              <a:t>Try and gain experience if you can (e.g. work experience, volunteering, University clubs and societies, outside interests)</a:t>
            </a:r>
          </a:p>
          <a:p>
            <a:pPr>
              <a:defRPr/>
            </a:pPr>
            <a:endParaRPr lang="en-GB" sz="1400" dirty="0">
              <a:solidFill>
                <a:srgbClr val="000000"/>
              </a:solidFill>
              <a:latin typeface="Calibri" panose="020F0502020204030204" pitchFamily="34" charset="0"/>
              <a:cs typeface="Calibri" panose="020F0502020204030204" pitchFamily="34" charset="0"/>
            </a:endParaRPr>
          </a:p>
        </p:txBody>
      </p:sp>
      <p:pic>
        <p:nvPicPr>
          <p:cNvPr id="5" name="Picture 4" descr="7 Top Tips for Writing Good Tenders | Executive Compass">
            <a:extLst>
              <a:ext uri="{FF2B5EF4-FFF2-40B4-BE49-F238E27FC236}">
                <a16:creationId xmlns:a16="http://schemas.microsoft.com/office/drawing/2014/main" id="{8C99486E-7E74-49CD-9F38-1F47CB5A5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52" y="1772816"/>
            <a:ext cx="2016224"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164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2"/>
          <p:cNvSpPr>
            <a:spLocks/>
          </p:cNvSpPr>
          <p:nvPr/>
        </p:nvSpPr>
        <p:spPr bwMode="auto">
          <a:xfrm>
            <a:off x="5370513" y="1036312"/>
            <a:ext cx="2736850" cy="2940050"/>
          </a:xfrm>
          <a:custGeom>
            <a:avLst/>
            <a:gdLst>
              <a:gd name="T0" fmla="*/ 2147483647 w 791"/>
              <a:gd name="T1" fmla="*/ 2147483647 h 850"/>
              <a:gd name="T2" fmla="*/ 2147483647 w 791"/>
              <a:gd name="T3" fmla="*/ 2147483647 h 850"/>
              <a:gd name="T4" fmla="*/ 2147483647 w 791"/>
              <a:gd name="T5" fmla="*/ 2147483647 h 850"/>
              <a:gd name="T6" fmla="*/ 2147483647 w 791"/>
              <a:gd name="T7" fmla="*/ 2147483647 h 850"/>
              <a:gd name="T8" fmla="*/ 0 w 791"/>
              <a:gd name="T9" fmla="*/ 2147483647 h 850"/>
              <a:gd name="T10" fmla="*/ 2147483647 w 791"/>
              <a:gd name="T11" fmla="*/ 2147483647 h 8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1" h="850">
                <a:moveTo>
                  <a:pt x="182" y="338"/>
                </a:moveTo>
                <a:cubicBezTo>
                  <a:pt x="274" y="492"/>
                  <a:pt x="382" y="682"/>
                  <a:pt x="462" y="850"/>
                </a:cubicBezTo>
                <a:cubicBezTo>
                  <a:pt x="646" y="848"/>
                  <a:pt x="791" y="842"/>
                  <a:pt x="791" y="842"/>
                </a:cubicBezTo>
                <a:cubicBezTo>
                  <a:pt x="627" y="406"/>
                  <a:pt x="345" y="49"/>
                  <a:pt x="345" y="49"/>
                </a:cubicBezTo>
                <a:cubicBezTo>
                  <a:pt x="203" y="0"/>
                  <a:pt x="0" y="46"/>
                  <a:pt x="0" y="46"/>
                </a:cubicBezTo>
                <a:cubicBezTo>
                  <a:pt x="0" y="46"/>
                  <a:pt x="81" y="170"/>
                  <a:pt x="182" y="338"/>
                </a:cubicBezTo>
              </a:path>
            </a:pathLst>
          </a:custGeom>
          <a:solidFill>
            <a:srgbClr val="0000CC"/>
          </a:solidFill>
          <a:ln w="19050">
            <a:solidFill>
              <a:srgbClr val="FFFFFF"/>
            </a:solidFill>
            <a:round/>
            <a:headEnd/>
            <a:tailEnd/>
          </a:ln>
          <a:effectLst>
            <a:outerShdw dist="35921" dir="2700000" algn="ctr" rotWithShape="0">
              <a:srgbClr val="808080"/>
            </a:outerShdw>
          </a:effectLst>
        </p:spPr>
        <p:txBody>
          <a:bodyPr/>
          <a:lstStyle/>
          <a:p>
            <a:endParaRPr lang="en-US"/>
          </a:p>
        </p:txBody>
      </p:sp>
      <p:sp>
        <p:nvSpPr>
          <p:cNvPr id="13315" name="Freeform 3"/>
          <p:cNvSpPr>
            <a:spLocks/>
          </p:cNvSpPr>
          <p:nvPr/>
        </p:nvSpPr>
        <p:spPr bwMode="auto">
          <a:xfrm>
            <a:off x="4414839" y="3854210"/>
            <a:ext cx="3692525" cy="1165646"/>
          </a:xfrm>
          <a:custGeom>
            <a:avLst/>
            <a:gdLst>
              <a:gd name="T0" fmla="*/ 2147483647 w 1067"/>
              <a:gd name="T1" fmla="*/ 2147483647 h 334"/>
              <a:gd name="T2" fmla="*/ 2147483647 w 1067"/>
              <a:gd name="T3" fmla="*/ 0 h 334"/>
              <a:gd name="T4" fmla="*/ 0 w 1067"/>
              <a:gd name="T5" fmla="*/ 2147483647 h 334"/>
              <a:gd name="T6" fmla="*/ 2147483647 w 1067"/>
              <a:gd name="T7" fmla="*/ 2147483647 h 334"/>
              <a:gd name="T8" fmla="*/ 2147483647 w 1067"/>
              <a:gd name="T9" fmla="*/ 2147483647 h 334"/>
              <a:gd name="T10" fmla="*/ 2147483647 w 1067"/>
              <a:gd name="T11" fmla="*/ 2147483647 h 3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67" h="334">
                <a:moveTo>
                  <a:pt x="738" y="23"/>
                </a:moveTo>
                <a:cubicBezTo>
                  <a:pt x="549" y="24"/>
                  <a:pt x="309" y="20"/>
                  <a:pt x="156" y="0"/>
                </a:cubicBezTo>
                <a:cubicBezTo>
                  <a:pt x="65" y="167"/>
                  <a:pt x="0" y="297"/>
                  <a:pt x="0" y="297"/>
                </a:cubicBezTo>
                <a:cubicBezTo>
                  <a:pt x="445" y="334"/>
                  <a:pt x="886" y="309"/>
                  <a:pt x="886" y="309"/>
                </a:cubicBezTo>
                <a:cubicBezTo>
                  <a:pt x="1002" y="213"/>
                  <a:pt x="1067" y="15"/>
                  <a:pt x="1067" y="15"/>
                </a:cubicBezTo>
                <a:cubicBezTo>
                  <a:pt x="1067" y="15"/>
                  <a:pt x="922" y="21"/>
                  <a:pt x="738" y="23"/>
                </a:cubicBezTo>
              </a:path>
            </a:pathLst>
          </a:custGeom>
          <a:solidFill>
            <a:srgbClr val="0000CC"/>
          </a:solidFill>
          <a:ln w="19050">
            <a:solidFill>
              <a:srgbClr val="FFFFFF"/>
            </a:solidFill>
            <a:round/>
            <a:headEnd/>
            <a:tailEnd/>
          </a:ln>
          <a:effectLst>
            <a:outerShdw dist="35921" dir="2700000" algn="ctr" rotWithShape="0">
              <a:srgbClr val="808080"/>
            </a:outerShdw>
          </a:effectLst>
        </p:spPr>
        <p:txBody>
          <a:bodyPr/>
          <a:lstStyle/>
          <a:p>
            <a:endParaRPr lang="en-US"/>
          </a:p>
        </p:txBody>
      </p:sp>
      <p:sp>
        <p:nvSpPr>
          <p:cNvPr id="13316" name="Freeform 4"/>
          <p:cNvSpPr>
            <a:spLocks/>
          </p:cNvSpPr>
          <p:nvPr/>
        </p:nvSpPr>
        <p:spPr bwMode="auto">
          <a:xfrm>
            <a:off x="3873918" y="1174265"/>
            <a:ext cx="2151063" cy="3729037"/>
          </a:xfrm>
          <a:custGeom>
            <a:avLst/>
            <a:gdLst>
              <a:gd name="T0" fmla="*/ 2147483647 w 622"/>
              <a:gd name="T1" fmla="*/ 0 h 1078"/>
              <a:gd name="T2" fmla="*/ 0 w 622"/>
              <a:gd name="T3" fmla="*/ 2147483647 h 1078"/>
              <a:gd name="T4" fmla="*/ 2147483647 w 622"/>
              <a:gd name="T5" fmla="*/ 2147483647 h 1078"/>
              <a:gd name="T6" fmla="*/ 2147483647 w 622"/>
              <a:gd name="T7" fmla="*/ 2147483647 h 1078"/>
              <a:gd name="T8" fmla="*/ 2147483647 w 622"/>
              <a:gd name="T9" fmla="*/ 0 h 10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2" h="1078">
                <a:moveTo>
                  <a:pt x="440" y="0"/>
                </a:moveTo>
                <a:cubicBezTo>
                  <a:pt x="184" y="359"/>
                  <a:pt x="0" y="775"/>
                  <a:pt x="0" y="775"/>
                </a:cubicBezTo>
                <a:cubicBezTo>
                  <a:pt x="25" y="923"/>
                  <a:pt x="164" y="1078"/>
                  <a:pt x="164" y="1078"/>
                </a:cubicBezTo>
                <a:cubicBezTo>
                  <a:pt x="164" y="1078"/>
                  <a:pt x="409" y="584"/>
                  <a:pt x="622" y="292"/>
                </a:cubicBezTo>
                <a:cubicBezTo>
                  <a:pt x="521" y="124"/>
                  <a:pt x="440" y="0"/>
                  <a:pt x="440" y="0"/>
                </a:cubicBezTo>
                <a:close/>
              </a:path>
            </a:pathLst>
          </a:custGeom>
          <a:solidFill>
            <a:srgbClr val="0000CC"/>
          </a:solidFill>
          <a:ln w="19050">
            <a:solidFill>
              <a:srgbClr val="FFFFFF"/>
            </a:solidFill>
            <a:round/>
            <a:headEnd/>
            <a:tailEnd/>
          </a:ln>
          <a:effectLst>
            <a:outerShdw dist="28398" dir="3806097" algn="ctr" rotWithShape="0">
              <a:srgbClr val="808080"/>
            </a:outerShdw>
          </a:effectLst>
        </p:spPr>
        <p:txBody>
          <a:bodyPr/>
          <a:lstStyle/>
          <a:p>
            <a:endParaRPr lang="en-US">
              <a:solidFill>
                <a:srgbClr val="FFC000"/>
              </a:solidFill>
            </a:endParaRPr>
          </a:p>
        </p:txBody>
      </p:sp>
      <p:sp>
        <p:nvSpPr>
          <p:cNvPr id="13317" name="Text Box 5"/>
          <p:cNvSpPr txBox="1">
            <a:spLocks noChangeArrowheads="1"/>
          </p:cNvSpPr>
          <p:nvPr/>
        </p:nvSpPr>
        <p:spPr bwMode="gray">
          <a:xfrm>
            <a:off x="8335971" y="1828801"/>
            <a:ext cx="257878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0168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0168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0168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01688"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defTabSz="801688"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defTabSz="801688"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defTabSz="801688"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defTabSz="801688"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20000"/>
              </a:spcBef>
              <a:buClrTx/>
              <a:buSzTx/>
              <a:buFontTx/>
              <a:buNone/>
            </a:pPr>
            <a:r>
              <a:rPr lang="en-GB" altLang="en-US" sz="4000" b="1" dirty="0">
                <a:latin typeface="Calibri" panose="020F0502020204030204" pitchFamily="34" charset="0"/>
                <a:cs typeface="Calibri" panose="020F0502020204030204" pitchFamily="34" charset="0"/>
              </a:rPr>
              <a:t>Evidence of Interest/</a:t>
            </a:r>
          </a:p>
          <a:p>
            <a:pPr eaLnBrk="1" hangingPunct="1">
              <a:spcBef>
                <a:spcPct val="20000"/>
              </a:spcBef>
              <a:buClrTx/>
              <a:buSzTx/>
              <a:buFontTx/>
              <a:buNone/>
            </a:pPr>
            <a:r>
              <a:rPr lang="en-GB" altLang="en-US" sz="4000" b="1" dirty="0">
                <a:latin typeface="Calibri" panose="020F0502020204030204" pitchFamily="34" charset="0"/>
                <a:cs typeface="Calibri" panose="020F0502020204030204" pitchFamily="34" charset="0"/>
              </a:rPr>
              <a:t>Motivation</a:t>
            </a:r>
          </a:p>
        </p:txBody>
      </p:sp>
      <p:sp>
        <p:nvSpPr>
          <p:cNvPr id="13318" name="Text Box 6"/>
          <p:cNvSpPr txBox="1">
            <a:spLocks noChangeArrowheads="1"/>
          </p:cNvSpPr>
          <p:nvPr/>
        </p:nvSpPr>
        <p:spPr bwMode="gray">
          <a:xfrm rot="3600000">
            <a:off x="5470416" y="2519817"/>
            <a:ext cx="2815935" cy="61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90000" rIns="72000" bIns="90000">
            <a:spAutoFit/>
          </a:bodyPr>
          <a:lstStyle>
            <a:lvl1pPr marL="177800" indent="-177800" defTabSz="80168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0168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0168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0168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01688"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defTabSz="801688"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defTabSz="801688"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defTabSz="801688"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defTabSz="801688"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20000"/>
              </a:spcBef>
              <a:buClrTx/>
              <a:buSzTx/>
              <a:buFontTx/>
              <a:buNone/>
            </a:pPr>
            <a:r>
              <a:rPr lang="en-GB" altLang="en-US" sz="2800" b="1" dirty="0">
                <a:solidFill>
                  <a:srgbClr val="FFFFFF"/>
                </a:solidFill>
                <a:latin typeface="Arial" panose="020B0604020202020204" pitchFamily="34" charset="0"/>
                <a:cs typeface="Arial" panose="020B0604020202020204" pitchFamily="34" charset="0"/>
              </a:rPr>
              <a:t>MOTIVATION</a:t>
            </a:r>
          </a:p>
        </p:txBody>
      </p:sp>
      <p:sp>
        <p:nvSpPr>
          <p:cNvPr id="13319" name="Text Box 7"/>
          <p:cNvSpPr txBox="1">
            <a:spLocks noChangeArrowheads="1"/>
          </p:cNvSpPr>
          <p:nvPr/>
        </p:nvSpPr>
        <p:spPr bwMode="gray">
          <a:xfrm>
            <a:off x="5001340" y="4192266"/>
            <a:ext cx="2348673" cy="55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90000" rIns="72000" bIns="90000">
            <a:spAutoFit/>
          </a:bodyPr>
          <a:lstStyle>
            <a:lvl1pPr marL="177800" indent="-177800" defTabSz="80168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0168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0168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0168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01688"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defTabSz="801688"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defTabSz="801688"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defTabSz="801688"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defTabSz="801688"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20000"/>
              </a:spcBef>
              <a:buClrTx/>
              <a:buSzTx/>
              <a:buFontTx/>
              <a:buNone/>
            </a:pPr>
            <a:r>
              <a:rPr lang="en-GB" altLang="en-US" sz="2400" b="1" dirty="0">
                <a:solidFill>
                  <a:srgbClr val="FFFFFF"/>
                </a:solidFill>
                <a:latin typeface="Arial" panose="020B0604020202020204" pitchFamily="34" charset="0"/>
                <a:cs typeface="Arial" panose="020B0604020202020204" pitchFamily="34" charset="0"/>
              </a:rPr>
              <a:t>PERSONALITY</a:t>
            </a:r>
          </a:p>
        </p:txBody>
      </p:sp>
      <p:sp>
        <p:nvSpPr>
          <p:cNvPr id="13320" name="Text Box 8"/>
          <p:cNvSpPr txBox="1">
            <a:spLocks noChangeArrowheads="1"/>
          </p:cNvSpPr>
          <p:nvPr/>
        </p:nvSpPr>
        <p:spPr bwMode="gray">
          <a:xfrm rot="-3600000">
            <a:off x="4168552" y="2745495"/>
            <a:ext cx="1662229" cy="61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90000" rIns="72000" bIns="90000">
            <a:spAutoFit/>
          </a:bodyPr>
          <a:lstStyle>
            <a:lvl1pPr marL="177800" indent="-177800" defTabSz="80168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0168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0168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0168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01688"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defTabSz="801688"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defTabSz="801688"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defTabSz="801688"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defTabSz="801688"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20000"/>
              </a:spcBef>
              <a:buClrTx/>
              <a:buSzTx/>
              <a:buFontTx/>
              <a:buNone/>
            </a:pPr>
            <a:r>
              <a:rPr lang="en-GB" altLang="en-US" sz="2800" b="1" dirty="0">
                <a:solidFill>
                  <a:srgbClr val="FFFFFF"/>
                </a:solidFill>
                <a:latin typeface="Arial" panose="020B0604020202020204" pitchFamily="34" charset="0"/>
                <a:cs typeface="Arial" panose="020B0604020202020204" pitchFamily="34" charset="0"/>
              </a:rPr>
              <a:t>SKILLS</a:t>
            </a:r>
          </a:p>
        </p:txBody>
      </p:sp>
      <p:sp>
        <p:nvSpPr>
          <p:cNvPr id="13321" name="Text Box 9"/>
          <p:cNvSpPr txBox="1">
            <a:spLocks noChangeArrowheads="1"/>
          </p:cNvSpPr>
          <p:nvPr/>
        </p:nvSpPr>
        <p:spPr bwMode="gray">
          <a:xfrm>
            <a:off x="1565339" y="5135467"/>
            <a:ext cx="906132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0168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0168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0168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01688"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defTabSz="801688"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defTabSz="801688"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defTabSz="801688"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defTabSz="801688"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20000"/>
              </a:spcBef>
              <a:buClrTx/>
              <a:buSzTx/>
              <a:buFontTx/>
              <a:buNone/>
            </a:pPr>
            <a:r>
              <a:rPr lang="en-US" altLang="en-US" sz="4000" b="1" dirty="0">
                <a:latin typeface="Calibri" panose="020F0502020204030204" pitchFamily="34" charset="0"/>
                <a:cs typeface="Calibri" panose="020F0502020204030204" pitchFamily="34" charset="0"/>
              </a:rPr>
              <a:t>‘Fit’ for the role/environment/culture</a:t>
            </a:r>
          </a:p>
          <a:p>
            <a:pPr algn="ctr" eaLnBrk="1" hangingPunct="1">
              <a:spcBef>
                <a:spcPct val="20000"/>
              </a:spcBef>
              <a:buClrTx/>
              <a:buSzTx/>
              <a:buFontTx/>
              <a:buNone/>
            </a:pPr>
            <a:r>
              <a:rPr lang="en-US" altLang="en-US" sz="4000" b="1" dirty="0">
                <a:latin typeface="Calibri" panose="020F0502020204030204" pitchFamily="34" charset="0"/>
                <a:cs typeface="Calibri" panose="020F0502020204030204" pitchFamily="34" charset="0"/>
              </a:rPr>
              <a:t>Aptitude/Attitude</a:t>
            </a:r>
          </a:p>
        </p:txBody>
      </p:sp>
      <p:sp>
        <p:nvSpPr>
          <p:cNvPr id="13322" name="Text Box 10"/>
          <p:cNvSpPr txBox="1">
            <a:spLocks noChangeArrowheads="1"/>
          </p:cNvSpPr>
          <p:nvPr/>
        </p:nvSpPr>
        <p:spPr bwMode="gray">
          <a:xfrm>
            <a:off x="1524001" y="1792288"/>
            <a:ext cx="2297187"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0168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0168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0168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01688"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defTabSz="801688"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defTabSz="801688"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defTabSz="801688"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defTabSz="801688"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r" eaLnBrk="1" hangingPunct="1">
              <a:spcBef>
                <a:spcPct val="20000"/>
              </a:spcBef>
              <a:buClrTx/>
              <a:buSzTx/>
              <a:buFontTx/>
              <a:buNone/>
            </a:pPr>
            <a:r>
              <a:rPr lang="en-GB" altLang="en-US" sz="4400" b="1" dirty="0">
                <a:latin typeface="Calibri" panose="020F0502020204030204" pitchFamily="34" charset="0"/>
                <a:cs typeface="Calibri" panose="020F0502020204030204" pitchFamily="34" charset="0"/>
              </a:rPr>
              <a:t>Can you do the job?</a:t>
            </a:r>
          </a:p>
          <a:p>
            <a:pPr algn="r" eaLnBrk="1" hangingPunct="1">
              <a:spcBef>
                <a:spcPct val="20000"/>
              </a:spcBef>
              <a:buClrTx/>
              <a:buSzTx/>
              <a:buFontTx/>
              <a:buNone/>
            </a:pPr>
            <a:r>
              <a:rPr lang="en-GB" altLang="en-US" sz="2000" b="1" dirty="0">
                <a:latin typeface="Comic Sans MS" panose="030F0702030302020204" pitchFamily="66" charset="0"/>
                <a:cs typeface="Arial" panose="020B0604020202020204" pitchFamily="34" charset="0"/>
              </a:rPr>
              <a:t> </a:t>
            </a:r>
          </a:p>
        </p:txBody>
      </p:sp>
      <p:sp>
        <p:nvSpPr>
          <p:cNvPr id="13323" name="TextBox 10"/>
          <p:cNvSpPr txBox="1">
            <a:spLocks noChangeArrowheads="1"/>
          </p:cNvSpPr>
          <p:nvPr/>
        </p:nvSpPr>
        <p:spPr bwMode="auto">
          <a:xfrm>
            <a:off x="911424" y="57755"/>
            <a:ext cx="108067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IE" altLang="en-US" sz="5400" b="1" dirty="0">
                <a:latin typeface="Calibri" panose="020F0502020204030204" pitchFamily="34" charset="0"/>
                <a:cs typeface="Calibri" panose="020F0502020204030204" pitchFamily="34" charset="0"/>
              </a:rPr>
              <a:t>Your Career Profile</a:t>
            </a:r>
          </a:p>
        </p:txBody>
      </p:sp>
    </p:spTree>
    <p:extLst>
      <p:ext uri="{BB962C8B-B14F-4D97-AF65-F5344CB8AC3E}">
        <p14:creationId xmlns:p14="http://schemas.microsoft.com/office/powerpoint/2010/main" val="335533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CAN YOU DO THE JOB?</a:t>
            </a:r>
            <a:endParaRPr lang="en-US" b="1" dirty="0"/>
          </a:p>
        </p:txBody>
      </p:sp>
      <p:graphicFrame>
        <p:nvGraphicFramePr>
          <p:cNvPr id="4" name="Content Placeholder 3"/>
          <p:cNvGraphicFramePr>
            <a:graphicFrameLocks noGrp="1"/>
          </p:cNvGraphicFramePr>
          <p:nvPr>
            <p:ph idx="1"/>
          </p:nvPr>
        </p:nvGraphicFramePr>
        <p:xfrm>
          <a:off x="2793976" y="1556792"/>
          <a:ext cx="6048672"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3112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MOTIVATION AND INTEREST</a:t>
            </a:r>
            <a:endParaRPr lang="en-US" b="1" dirty="0"/>
          </a:p>
        </p:txBody>
      </p:sp>
      <p:graphicFrame>
        <p:nvGraphicFramePr>
          <p:cNvPr id="4" name="Content Placeholder 3"/>
          <p:cNvGraphicFramePr>
            <a:graphicFrameLocks noGrp="1"/>
          </p:cNvGraphicFramePr>
          <p:nvPr>
            <p:ph idx="1"/>
          </p:nvPr>
        </p:nvGraphicFramePr>
        <p:xfrm>
          <a:off x="1847528" y="1556793"/>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5352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PERSONALITY FIT</a:t>
            </a:r>
            <a:endParaRPr lang="en-US" b="1" dirty="0"/>
          </a:p>
        </p:txBody>
      </p:sp>
      <p:graphicFrame>
        <p:nvGraphicFramePr>
          <p:cNvPr id="4" name="Content Placeholder 3"/>
          <p:cNvGraphicFramePr>
            <a:graphicFrameLocks noGrp="1"/>
          </p:cNvGraphicFramePr>
          <p:nvPr>
            <p:ph idx="1"/>
          </p:nvPr>
        </p:nvGraphicFramePr>
        <p:xfrm>
          <a:off x="2567608" y="1196752"/>
          <a:ext cx="8877672" cy="5324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333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24001" y="0"/>
            <a:ext cx="8624889" cy="1124744"/>
          </a:xfrm>
        </p:spPr>
        <p:txBody>
          <a:bodyPr>
            <a:normAutofit fontScale="90000"/>
          </a:bodyPr>
          <a:lstStyle/>
          <a:p>
            <a:br>
              <a:rPr lang="en-IE" altLang="en-US" sz="3200" dirty="0">
                <a:solidFill>
                  <a:srgbClr val="002060"/>
                </a:solidFill>
              </a:rPr>
            </a:br>
            <a:r>
              <a:rPr lang="en-IE" altLang="en-US" b="1" dirty="0">
                <a:solidFill>
                  <a:srgbClr val="002060"/>
                </a:solidFill>
              </a:rPr>
              <a:t>Typical interview questions</a:t>
            </a:r>
            <a:r>
              <a:rPr lang="en-IE" altLang="en-US" dirty="0">
                <a:solidFill>
                  <a:schemeClr val="accent2"/>
                </a:solidFill>
              </a:rPr>
              <a:t> </a:t>
            </a:r>
          </a:p>
        </p:txBody>
      </p:sp>
      <p:sp>
        <p:nvSpPr>
          <p:cNvPr id="3" name="Content Placeholder 2"/>
          <p:cNvSpPr>
            <a:spLocks noGrp="1"/>
          </p:cNvSpPr>
          <p:nvPr>
            <p:ph idx="1"/>
          </p:nvPr>
        </p:nvSpPr>
        <p:spPr>
          <a:xfrm>
            <a:off x="0" y="1268760"/>
            <a:ext cx="12000656" cy="5975474"/>
          </a:xfrm>
        </p:spPr>
        <p:txBody>
          <a:bodyPr>
            <a:normAutofit/>
          </a:bodyPr>
          <a:lstStyle/>
          <a:p>
            <a:pPr>
              <a:defRPr/>
            </a:pPr>
            <a:r>
              <a:rPr lang="en-IE" sz="2800" dirty="0"/>
              <a:t>Tell me about yourself</a:t>
            </a:r>
          </a:p>
          <a:p>
            <a:pPr>
              <a:defRPr/>
            </a:pPr>
            <a:r>
              <a:rPr lang="en-IE" sz="2800" dirty="0"/>
              <a:t>Why Degree/TU Dublin? </a:t>
            </a:r>
          </a:p>
          <a:p>
            <a:pPr>
              <a:defRPr/>
            </a:pPr>
            <a:r>
              <a:rPr lang="en-IE" sz="2800" dirty="0"/>
              <a:t>Why do you want to work for us?</a:t>
            </a:r>
          </a:p>
          <a:p>
            <a:pPr>
              <a:defRPr/>
            </a:pPr>
            <a:r>
              <a:rPr lang="en-IE" sz="2800" dirty="0"/>
              <a:t>What do you know about the company?</a:t>
            </a:r>
          </a:p>
          <a:p>
            <a:pPr>
              <a:defRPr/>
            </a:pPr>
            <a:r>
              <a:rPr lang="en-IE" sz="2800" dirty="0"/>
              <a:t>How can your previous experience help you in this job?</a:t>
            </a:r>
          </a:p>
          <a:p>
            <a:pPr>
              <a:defRPr/>
            </a:pPr>
            <a:r>
              <a:rPr lang="en-IE" sz="2800" dirty="0"/>
              <a:t>Strengths, weaknesses, qualities and skills</a:t>
            </a:r>
          </a:p>
          <a:p>
            <a:pPr>
              <a:defRPr/>
            </a:pPr>
            <a:r>
              <a:rPr lang="en-IE" sz="2800" dirty="0"/>
              <a:t>What do you like to do in your spare time? </a:t>
            </a:r>
          </a:p>
          <a:p>
            <a:pPr>
              <a:defRPr/>
            </a:pPr>
            <a:r>
              <a:rPr lang="en-IE" sz="2800" dirty="0"/>
              <a:t>Greatest achievement?</a:t>
            </a:r>
          </a:p>
          <a:p>
            <a:pPr>
              <a:defRPr/>
            </a:pPr>
            <a:r>
              <a:rPr lang="en-IE" sz="2800" dirty="0"/>
              <a:t>How would you like your career to develop in 5 years? </a:t>
            </a:r>
          </a:p>
          <a:p>
            <a:pPr>
              <a:defRPr/>
            </a:pPr>
            <a:r>
              <a:rPr lang="en-IE" sz="2800" dirty="0"/>
              <a:t>What did you do during </a:t>
            </a:r>
            <a:r>
              <a:rPr lang="en-IE" sz="2800" dirty="0" err="1"/>
              <a:t>Covid</a:t>
            </a:r>
            <a:r>
              <a:rPr lang="en-IE" sz="2800" dirty="0"/>
              <a:t>/Challenges?</a:t>
            </a:r>
          </a:p>
          <a:p>
            <a:pPr>
              <a:defRPr/>
            </a:pPr>
            <a:r>
              <a:rPr lang="en-IE" sz="2800" dirty="0"/>
              <a:t>Why you?</a:t>
            </a:r>
          </a:p>
        </p:txBody>
      </p:sp>
    </p:spTree>
    <p:extLst>
      <p:ext uri="{BB962C8B-B14F-4D97-AF65-F5344CB8AC3E}">
        <p14:creationId xmlns:p14="http://schemas.microsoft.com/office/powerpoint/2010/main" val="665689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EE0288B-445B-4230-B5D1-5E477B6C1A6E}"/>
              </a:ext>
            </a:extLst>
          </p:cNvPr>
          <p:cNvSpPr>
            <a:spLocks noGrp="1" noChangeArrowheads="1"/>
          </p:cNvSpPr>
          <p:nvPr>
            <p:ph type="title"/>
          </p:nvPr>
        </p:nvSpPr>
        <p:spPr>
          <a:xfrm>
            <a:off x="335360" y="68343"/>
            <a:ext cx="10729192" cy="1152749"/>
          </a:xfrm>
        </p:spPr>
        <p:txBody>
          <a:bodyPr lIns="92075" tIns="46038" rIns="92075" bIns="46038">
            <a:normAutofit/>
          </a:bodyPr>
          <a:lstStyle/>
          <a:p>
            <a:pPr eaLnBrk="1" hangingPunct="1"/>
            <a:r>
              <a:rPr lang="en-GB" altLang="en-US" sz="4000" b="1" dirty="0">
                <a:solidFill>
                  <a:srgbClr val="FF0000"/>
                </a:solidFill>
              </a:rPr>
              <a:t>Summary – Career Actions to take from now!</a:t>
            </a:r>
            <a:endParaRPr lang="en-US" altLang="en-US" sz="4000" b="1" dirty="0">
              <a:solidFill>
                <a:srgbClr val="FF0000"/>
              </a:solidFill>
            </a:endParaRPr>
          </a:p>
        </p:txBody>
      </p:sp>
      <p:sp>
        <p:nvSpPr>
          <p:cNvPr id="22531" name="Rectangle 3">
            <a:extLst>
              <a:ext uri="{FF2B5EF4-FFF2-40B4-BE49-F238E27FC236}">
                <a16:creationId xmlns:a16="http://schemas.microsoft.com/office/drawing/2014/main" id="{85FE86B4-F26E-4495-A019-48B88E6D76D3}"/>
              </a:ext>
            </a:extLst>
          </p:cNvPr>
          <p:cNvSpPr>
            <a:spLocks noGrp="1" noChangeArrowheads="1"/>
          </p:cNvSpPr>
          <p:nvPr>
            <p:ph idx="1"/>
          </p:nvPr>
        </p:nvSpPr>
        <p:spPr>
          <a:xfrm>
            <a:off x="0" y="1221092"/>
            <a:ext cx="11856640" cy="5779783"/>
          </a:xfrm>
        </p:spPr>
        <p:txBody>
          <a:bodyPr lIns="92075" tIns="46038" rIns="92075" bIns="46038">
            <a:normAutofit/>
          </a:bodyPr>
          <a:lstStyle/>
          <a:p>
            <a:pPr marL="857250" lvl="1" indent="-457200">
              <a:lnSpc>
                <a:spcPct val="80000"/>
              </a:lnSpc>
              <a:buFont typeface="Arial" panose="020B0604020202020204" pitchFamily="34" charset="0"/>
              <a:buChar char="•"/>
              <a:defRPr/>
            </a:pPr>
            <a:r>
              <a:rPr lang="en-GB" sz="3200" dirty="0"/>
              <a:t>Think about </a:t>
            </a:r>
            <a:r>
              <a:rPr lang="en-GB" sz="3200" b="1" dirty="0"/>
              <a:t>next steps</a:t>
            </a:r>
          </a:p>
          <a:p>
            <a:pPr marL="857250" lvl="1" indent="-457200">
              <a:lnSpc>
                <a:spcPct val="80000"/>
              </a:lnSpc>
              <a:buFont typeface="Arial" panose="020B0604020202020204" pitchFamily="34" charset="0"/>
              <a:buChar char="•"/>
              <a:defRPr/>
            </a:pPr>
            <a:r>
              <a:rPr lang="en-GB" sz="3200" dirty="0"/>
              <a:t>Strong </a:t>
            </a:r>
            <a:r>
              <a:rPr lang="en-GB" sz="3200" b="1" dirty="0"/>
              <a:t>CV.</a:t>
            </a:r>
            <a:r>
              <a:rPr lang="en-GB" sz="3200" dirty="0"/>
              <a:t> Tailor your applications!</a:t>
            </a:r>
          </a:p>
          <a:p>
            <a:pPr marL="857250" lvl="1" indent="-457200">
              <a:lnSpc>
                <a:spcPct val="80000"/>
              </a:lnSpc>
              <a:buFont typeface="Arial" panose="020B0604020202020204" pitchFamily="34" charset="0"/>
              <a:buChar char="•"/>
              <a:defRPr/>
            </a:pPr>
            <a:r>
              <a:rPr lang="en-GB" sz="3200" dirty="0"/>
              <a:t>Build your </a:t>
            </a:r>
            <a:r>
              <a:rPr lang="en-GB" sz="3200" b="1" dirty="0"/>
              <a:t>online presence</a:t>
            </a:r>
            <a:r>
              <a:rPr lang="en-GB" sz="3200" dirty="0"/>
              <a:t>. Review your digital footprint/your brand </a:t>
            </a:r>
          </a:p>
          <a:p>
            <a:pPr marL="857250" lvl="1" indent="-457200">
              <a:lnSpc>
                <a:spcPct val="80000"/>
              </a:lnSpc>
              <a:buFont typeface="Arial" panose="020B0604020202020204" pitchFamily="34" charset="0"/>
              <a:buChar char="•"/>
              <a:defRPr/>
            </a:pPr>
            <a:r>
              <a:rPr lang="en-GB" sz="3200" b="1" dirty="0"/>
              <a:t>Your Career Profile: </a:t>
            </a:r>
            <a:r>
              <a:rPr lang="en-GB" sz="3200" dirty="0"/>
              <a:t>bridge gaps, build experience/skills any way you can, e.g. shadowing, informational interviewing, insight days, clubs and societies, college work, volunteering</a:t>
            </a:r>
          </a:p>
          <a:p>
            <a:pPr marL="857250" lvl="1" indent="-457200">
              <a:lnSpc>
                <a:spcPct val="80000"/>
              </a:lnSpc>
              <a:buFont typeface="Arial" panose="020B0604020202020204" pitchFamily="34" charset="0"/>
              <a:buChar char="•"/>
              <a:defRPr/>
            </a:pPr>
            <a:r>
              <a:rPr lang="en-GB" sz="3200" dirty="0"/>
              <a:t>Identify and develop </a:t>
            </a:r>
            <a:r>
              <a:rPr lang="en-GB" sz="3200" b="1" dirty="0"/>
              <a:t>skills </a:t>
            </a:r>
            <a:r>
              <a:rPr lang="en-GB" sz="3200" dirty="0"/>
              <a:t>necessary for roles interested in</a:t>
            </a:r>
          </a:p>
          <a:p>
            <a:pPr marL="857250" lvl="1" indent="-457200">
              <a:lnSpc>
                <a:spcPct val="80000"/>
              </a:lnSpc>
              <a:buFont typeface="Arial" panose="020B0604020202020204" pitchFamily="34" charset="0"/>
              <a:buChar char="•"/>
              <a:defRPr/>
            </a:pPr>
            <a:r>
              <a:rPr lang="en-GB" sz="3200" dirty="0"/>
              <a:t>Prove your ability to </a:t>
            </a:r>
            <a:r>
              <a:rPr lang="en-GB" sz="3200" b="1" dirty="0"/>
              <a:t>work remotely </a:t>
            </a:r>
            <a:r>
              <a:rPr lang="en-GB" sz="3200" dirty="0"/>
              <a:t>– </a:t>
            </a:r>
            <a:r>
              <a:rPr lang="en-GB" sz="3200" b="1" dirty="0"/>
              <a:t>digital skills</a:t>
            </a:r>
            <a:endParaRPr lang="en-GB" sz="3200" dirty="0"/>
          </a:p>
          <a:p>
            <a:pPr marL="857250" lvl="1" indent="-457200">
              <a:lnSpc>
                <a:spcPct val="80000"/>
              </a:lnSpc>
              <a:buFont typeface="Arial" panose="020B0604020202020204" pitchFamily="34" charset="0"/>
              <a:buChar char="•"/>
              <a:defRPr/>
            </a:pPr>
            <a:r>
              <a:rPr lang="en-GB" sz="3200" b="1" dirty="0"/>
              <a:t>Interview Skills </a:t>
            </a:r>
            <a:r>
              <a:rPr lang="en-GB" sz="3200" dirty="0"/>
              <a:t>(face-to-face and virtual)</a:t>
            </a:r>
          </a:p>
          <a:p>
            <a:pPr marL="857250" lvl="1" indent="-457200">
              <a:lnSpc>
                <a:spcPct val="80000"/>
              </a:lnSpc>
              <a:buFont typeface="Arial" panose="020B0604020202020204" pitchFamily="34" charset="0"/>
              <a:buChar char="•"/>
              <a:defRPr/>
            </a:pPr>
            <a:r>
              <a:rPr lang="en-GB" sz="3200" dirty="0"/>
              <a:t>Search for </a:t>
            </a:r>
            <a:r>
              <a:rPr lang="en-GB" sz="3200" b="1" dirty="0"/>
              <a:t>jobs</a:t>
            </a:r>
            <a:r>
              <a:rPr lang="en-GB" sz="3200" dirty="0"/>
              <a:t> in every way you can, diversify if necessary.</a:t>
            </a:r>
          </a:p>
          <a:p>
            <a:pPr marL="857250" lvl="1" indent="-457200">
              <a:lnSpc>
                <a:spcPct val="80000"/>
              </a:lnSpc>
              <a:buFont typeface="Arial" panose="020B0604020202020204" pitchFamily="34" charset="0"/>
              <a:buChar char="•"/>
              <a:defRPr/>
            </a:pPr>
            <a:endParaRPr lang="en-GB" sz="3200" dirty="0"/>
          </a:p>
          <a:p>
            <a:pPr marL="857250" lvl="1" indent="-457200">
              <a:lnSpc>
                <a:spcPct val="80000"/>
              </a:lnSpc>
              <a:buFont typeface="Arial" panose="020B0604020202020204" pitchFamily="34" charset="0"/>
              <a:buChar char="•"/>
              <a:defRPr/>
            </a:pPr>
            <a:endParaRPr lang="en-GB" sz="3200" dirty="0"/>
          </a:p>
          <a:p>
            <a:pPr marL="857250" lvl="1" indent="-457200">
              <a:lnSpc>
                <a:spcPct val="80000"/>
              </a:lnSpc>
              <a:buFont typeface="Arial" panose="020B0604020202020204" pitchFamily="34" charset="0"/>
              <a:buChar char="•"/>
              <a:defRPr/>
            </a:pPr>
            <a:endParaRPr lang="en-GB" sz="3200" dirty="0"/>
          </a:p>
          <a:p>
            <a:pPr marL="857250" lvl="1" indent="-457200">
              <a:lnSpc>
                <a:spcPct val="80000"/>
              </a:lnSpc>
              <a:buFont typeface="Arial" panose="020B0604020202020204" pitchFamily="34" charset="0"/>
              <a:buChar char="•"/>
              <a:defRPr/>
            </a:pPr>
            <a:endParaRPr lang="en-GB" sz="3200" dirty="0"/>
          </a:p>
        </p:txBody>
      </p:sp>
    </p:spTree>
    <p:extLst>
      <p:ext uri="{BB962C8B-B14F-4D97-AF65-F5344CB8AC3E}">
        <p14:creationId xmlns:p14="http://schemas.microsoft.com/office/powerpoint/2010/main" val="3910794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 calcmode="lin" valueType="num">
                                      <p:cBhvr additive="base">
                                        <p:cTn id="37" dur="500" fill="hold"/>
                                        <p:tgtEl>
                                          <p:spTgt spid="2253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1">
                                            <p:txEl>
                                              <p:pRg st="6" end="6"/>
                                            </p:txEl>
                                          </p:spTgt>
                                        </p:tgtEl>
                                        <p:attrNameLst>
                                          <p:attrName>style.visibility</p:attrName>
                                        </p:attrNameLst>
                                      </p:cBhvr>
                                      <p:to>
                                        <p:strVal val="visible"/>
                                      </p:to>
                                    </p:set>
                                    <p:anim calcmode="lin" valueType="num">
                                      <p:cBhvr additive="base">
                                        <p:cTn id="43" dur="500" fill="hold"/>
                                        <p:tgtEl>
                                          <p:spTgt spid="2253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1">
                                            <p:txEl>
                                              <p:pRg st="7" end="7"/>
                                            </p:txEl>
                                          </p:spTgt>
                                        </p:tgtEl>
                                        <p:attrNameLst>
                                          <p:attrName>style.visibility</p:attrName>
                                        </p:attrNameLst>
                                      </p:cBhvr>
                                      <p:to>
                                        <p:strVal val="visible"/>
                                      </p:to>
                                    </p:set>
                                    <p:anim calcmode="lin" valueType="num">
                                      <p:cBhvr additive="base">
                                        <p:cTn id="49" dur="500" fill="hold"/>
                                        <p:tgtEl>
                                          <p:spTgt spid="2253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D5481D7-0E03-450F-8A56-21A80855F012}"/>
              </a:ext>
            </a:extLst>
          </p:cNvPr>
          <p:cNvSpPr>
            <a:spLocks noGrp="1"/>
          </p:cNvSpPr>
          <p:nvPr>
            <p:ph type="title"/>
          </p:nvPr>
        </p:nvSpPr>
        <p:spPr>
          <a:xfrm>
            <a:off x="871220" y="485273"/>
            <a:ext cx="6006192" cy="746730"/>
          </a:xfrm>
        </p:spPr>
        <p:txBody>
          <a:bodyPr>
            <a:noAutofit/>
          </a:bodyPr>
          <a:lstStyle/>
          <a:p>
            <a:r>
              <a:rPr lang="en-US" sz="5400" b="1" dirty="0">
                <a:solidFill>
                  <a:prstClr val="black"/>
                </a:solidFill>
                <a:latin typeface="+mn-lt"/>
              </a:rPr>
              <a:t>Outline of Session</a:t>
            </a:r>
            <a:endParaRPr lang="en-GB" altLang="en-US" sz="5400" dirty="0">
              <a:solidFill>
                <a:srgbClr val="6D524A"/>
              </a:solidFill>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5AE3F826-463C-4144-BBDD-CD5A1354571C}"/>
              </a:ext>
            </a:extLst>
          </p:cNvPr>
          <p:cNvSpPr>
            <a:spLocks noGrp="1"/>
          </p:cNvSpPr>
          <p:nvPr>
            <p:ph idx="1"/>
          </p:nvPr>
        </p:nvSpPr>
        <p:spPr>
          <a:xfrm>
            <a:off x="191344" y="2564904"/>
            <a:ext cx="7568346" cy="2160240"/>
          </a:xfrm>
        </p:spPr>
        <p:txBody>
          <a:bodyPr rtlCol="0">
            <a:normAutofit fontScale="92500" lnSpcReduction="10000"/>
          </a:bodyPr>
          <a:lstStyle/>
          <a:p>
            <a:pPr>
              <a:buFont typeface="Wingdings" panose="05000000000000000000" pitchFamily="2" charset="2"/>
              <a:buChar char="§"/>
            </a:pPr>
            <a:r>
              <a:rPr lang="en-GB" sz="3600" dirty="0">
                <a:solidFill>
                  <a:prstClr val="black"/>
                </a:solidFill>
              </a:rPr>
              <a:t>How we can support you</a:t>
            </a:r>
          </a:p>
          <a:p>
            <a:pPr>
              <a:buFont typeface="Wingdings" panose="05000000000000000000" pitchFamily="2" charset="2"/>
              <a:buChar char="§"/>
            </a:pPr>
            <a:r>
              <a:rPr lang="en-GB" sz="3600" dirty="0">
                <a:solidFill>
                  <a:prstClr val="black"/>
                </a:solidFill>
              </a:rPr>
              <a:t>Career actions you can take from now…</a:t>
            </a:r>
          </a:p>
          <a:p>
            <a:pPr>
              <a:buFont typeface="Wingdings" panose="05000000000000000000" pitchFamily="2" charset="2"/>
              <a:buChar char="§"/>
            </a:pPr>
            <a:r>
              <a:rPr lang="en-GB" sz="3600" dirty="0">
                <a:solidFill>
                  <a:prstClr val="black"/>
                </a:solidFill>
              </a:rPr>
              <a:t>Useful resources </a:t>
            </a:r>
          </a:p>
          <a:p>
            <a:pPr lvl="0"/>
            <a:r>
              <a:rPr lang="en-GB" sz="2200" dirty="0">
                <a:solidFill>
                  <a:prstClr val="black"/>
                </a:solidFill>
              </a:rPr>
              <a:t> </a:t>
            </a:r>
          </a:p>
          <a:p>
            <a:pPr marL="109728" lvl="0" indent="0">
              <a:spcBef>
                <a:spcPts val="400"/>
              </a:spcBef>
              <a:buClr>
                <a:srgbClr val="2DA2BF"/>
              </a:buClr>
              <a:buSzPct val="68000"/>
              <a:buNone/>
            </a:pPr>
            <a:endParaRPr lang="en-GB" sz="2400" dirty="0">
              <a:solidFill>
                <a:srgbClr val="6D524A"/>
              </a:solidFill>
            </a:endParaRPr>
          </a:p>
        </p:txBody>
      </p:sp>
      <p:pic>
        <p:nvPicPr>
          <p:cNvPr id="2" name="Picture 2" descr="81-Career-Next-STep-300x156.gif (300×156)">
            <a:extLst>
              <a:ext uri="{FF2B5EF4-FFF2-40B4-BE49-F238E27FC236}">
                <a16:creationId xmlns:a16="http://schemas.microsoft.com/office/drawing/2014/main" id="{96090D87-2B05-4BA7-B53D-170D5AF008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224" y="1916832"/>
            <a:ext cx="3511444"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677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EE0288B-445B-4230-B5D1-5E477B6C1A6E}"/>
              </a:ext>
            </a:extLst>
          </p:cNvPr>
          <p:cNvSpPr>
            <a:spLocks noGrp="1" noChangeArrowheads="1"/>
          </p:cNvSpPr>
          <p:nvPr>
            <p:ph type="title"/>
          </p:nvPr>
        </p:nvSpPr>
        <p:spPr>
          <a:xfrm>
            <a:off x="335360" y="68343"/>
            <a:ext cx="10729192" cy="1152749"/>
          </a:xfrm>
        </p:spPr>
        <p:txBody>
          <a:bodyPr lIns="92075" tIns="46038" rIns="92075" bIns="46038">
            <a:normAutofit/>
          </a:bodyPr>
          <a:lstStyle/>
          <a:p>
            <a:pPr eaLnBrk="1" hangingPunct="1"/>
            <a:r>
              <a:rPr lang="en-GB" altLang="en-US" sz="4000" b="1" dirty="0">
                <a:solidFill>
                  <a:srgbClr val="FF0000"/>
                </a:solidFill>
              </a:rPr>
              <a:t>Summary – Career Actions to take from now!</a:t>
            </a:r>
            <a:endParaRPr lang="en-US" altLang="en-US" sz="4000" b="1" dirty="0">
              <a:solidFill>
                <a:srgbClr val="FF0000"/>
              </a:solidFill>
            </a:endParaRPr>
          </a:p>
        </p:txBody>
      </p:sp>
      <p:sp>
        <p:nvSpPr>
          <p:cNvPr id="22531" name="Rectangle 3">
            <a:extLst>
              <a:ext uri="{FF2B5EF4-FFF2-40B4-BE49-F238E27FC236}">
                <a16:creationId xmlns:a16="http://schemas.microsoft.com/office/drawing/2014/main" id="{85FE86B4-F26E-4495-A019-48B88E6D76D3}"/>
              </a:ext>
            </a:extLst>
          </p:cNvPr>
          <p:cNvSpPr>
            <a:spLocks noGrp="1" noChangeArrowheads="1"/>
          </p:cNvSpPr>
          <p:nvPr>
            <p:ph idx="1"/>
          </p:nvPr>
        </p:nvSpPr>
        <p:spPr>
          <a:xfrm>
            <a:off x="0" y="1221093"/>
            <a:ext cx="11856640" cy="5232244"/>
          </a:xfrm>
        </p:spPr>
        <p:txBody>
          <a:bodyPr lIns="92075" tIns="46038" rIns="92075" bIns="46038">
            <a:normAutofit/>
          </a:bodyPr>
          <a:lstStyle/>
          <a:p>
            <a:pPr marL="857250" lvl="1" indent="-457200">
              <a:lnSpc>
                <a:spcPct val="80000"/>
              </a:lnSpc>
              <a:buFont typeface="Arial" panose="020B0604020202020204" pitchFamily="34" charset="0"/>
              <a:buChar char="•"/>
              <a:defRPr/>
            </a:pPr>
            <a:r>
              <a:rPr lang="en-GB" sz="3200" dirty="0"/>
              <a:t>Show </a:t>
            </a:r>
            <a:r>
              <a:rPr lang="en-GB" sz="3200" b="1" dirty="0"/>
              <a:t>Motivation-Network -</a:t>
            </a:r>
            <a:r>
              <a:rPr lang="en-GB" sz="3200" dirty="0"/>
              <a:t>  attend virtual events and fairs, TU Dublin Alumni, join discussion groups, lecturers/class support, college work, guest speakers, professional bodies </a:t>
            </a:r>
          </a:p>
          <a:p>
            <a:pPr marL="857250" lvl="1" indent="-457200">
              <a:lnSpc>
                <a:spcPct val="80000"/>
              </a:lnSpc>
              <a:buFont typeface="Arial" panose="020B0604020202020204" pitchFamily="34" charset="0"/>
              <a:buChar char="•"/>
              <a:defRPr/>
            </a:pPr>
            <a:endParaRPr lang="en-GB" sz="3200" dirty="0"/>
          </a:p>
          <a:p>
            <a:pPr marL="857250" lvl="1" indent="-457200">
              <a:lnSpc>
                <a:spcPct val="80000"/>
              </a:lnSpc>
              <a:buFont typeface="Arial" panose="020B0604020202020204" pitchFamily="34" charset="0"/>
              <a:buChar char="•"/>
              <a:defRPr/>
            </a:pPr>
            <a:r>
              <a:rPr lang="en-GB" sz="3200" b="1" dirty="0"/>
              <a:t>Connect with people in jobs that interest you</a:t>
            </a:r>
          </a:p>
          <a:p>
            <a:pPr marL="857250" lvl="1" indent="-457200">
              <a:lnSpc>
                <a:spcPct val="80000"/>
              </a:lnSpc>
              <a:buFont typeface="Arial" panose="020B0604020202020204" pitchFamily="34" charset="0"/>
              <a:buChar char="•"/>
              <a:defRPr/>
            </a:pPr>
            <a:endParaRPr lang="en-GB" sz="3200" b="1" dirty="0"/>
          </a:p>
          <a:p>
            <a:pPr marL="857250" lvl="1" indent="-457200">
              <a:lnSpc>
                <a:spcPct val="80000"/>
              </a:lnSpc>
              <a:buFont typeface="Arial" panose="020B0604020202020204" pitchFamily="34" charset="0"/>
              <a:buChar char="•"/>
              <a:defRPr/>
            </a:pPr>
            <a:r>
              <a:rPr lang="en-GB" sz="3200" dirty="0">
                <a:solidFill>
                  <a:srgbClr val="FF0000"/>
                </a:solidFill>
              </a:rPr>
              <a:t>Use supports </a:t>
            </a:r>
            <a:r>
              <a:rPr lang="en-GB" sz="3200" dirty="0"/>
              <a:t>– friends, family, classmates, class rep, free online courses and webinars, Lecturers, alumni, Incubation Centre (own business), Support Services TU Dublin, Students’ Union and the Career Development Centre!</a:t>
            </a:r>
          </a:p>
          <a:p>
            <a:pPr marL="400050" lvl="1" indent="0">
              <a:lnSpc>
                <a:spcPct val="80000"/>
              </a:lnSpc>
              <a:buFont typeface="Arial" panose="020B0604020202020204" pitchFamily="34" charset="0"/>
              <a:buNone/>
              <a:defRPr/>
            </a:pPr>
            <a:endParaRPr lang="en-GB" dirty="0"/>
          </a:p>
        </p:txBody>
      </p:sp>
    </p:spTree>
    <p:extLst>
      <p:ext uri="{BB962C8B-B14F-4D97-AF65-F5344CB8AC3E}">
        <p14:creationId xmlns:p14="http://schemas.microsoft.com/office/powerpoint/2010/main" val="3770867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 calcmode="lin" valueType="num">
                                      <p:cBhvr additive="base">
                                        <p:cTn id="13"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anim calcmode="lin" valueType="num">
                                      <p:cBhvr additive="base">
                                        <p:cTn id="19" dur="500" fill="hold"/>
                                        <p:tgtEl>
                                          <p:spTgt spid="2253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D5481D7-0E03-450F-8A56-21A80855F012}"/>
              </a:ext>
            </a:extLst>
          </p:cNvPr>
          <p:cNvSpPr>
            <a:spLocks noGrp="1"/>
          </p:cNvSpPr>
          <p:nvPr>
            <p:ph type="title"/>
          </p:nvPr>
        </p:nvSpPr>
        <p:spPr>
          <a:xfrm>
            <a:off x="871220" y="485273"/>
            <a:ext cx="8681164" cy="746730"/>
          </a:xfrm>
        </p:spPr>
        <p:txBody>
          <a:bodyPr>
            <a:normAutofit/>
          </a:bodyPr>
          <a:lstStyle/>
          <a:p>
            <a:r>
              <a:rPr lang="en-US" sz="3600" b="1" dirty="0">
                <a:solidFill>
                  <a:prstClr val="black"/>
                </a:solidFill>
                <a:latin typeface="+mn-lt"/>
              </a:rPr>
              <a:t>Useful Resources</a:t>
            </a:r>
            <a:endParaRPr lang="en-GB" altLang="en-US" dirty="0">
              <a:solidFill>
                <a:srgbClr val="6D524A"/>
              </a:solidFill>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5AE3F826-463C-4144-BBDD-CD5A1354571C}"/>
              </a:ext>
            </a:extLst>
          </p:cNvPr>
          <p:cNvSpPr>
            <a:spLocks noGrp="1"/>
          </p:cNvSpPr>
          <p:nvPr>
            <p:ph idx="1"/>
          </p:nvPr>
        </p:nvSpPr>
        <p:spPr>
          <a:xfrm>
            <a:off x="119336" y="1232002"/>
            <a:ext cx="7488832" cy="5055391"/>
          </a:xfrm>
        </p:spPr>
        <p:txBody>
          <a:bodyPr rtlCol="0">
            <a:normAutofit fontScale="92500" lnSpcReduction="10000"/>
          </a:bodyPr>
          <a:lstStyle/>
          <a:p>
            <a:pPr marL="0" indent="0">
              <a:spcBef>
                <a:spcPts val="600"/>
              </a:spcBef>
              <a:buClr>
                <a:srgbClr val="0E73B9"/>
              </a:buClr>
              <a:buNone/>
              <a:defRPr/>
            </a:pPr>
            <a:r>
              <a:rPr lang="en-IE" altLang="en-US" sz="2400" b="1" dirty="0">
                <a:solidFill>
                  <a:srgbClr val="FF0000"/>
                </a:solidFill>
              </a:rPr>
              <a:t>Free online classes: </a:t>
            </a:r>
          </a:p>
          <a:p>
            <a:pPr marL="0" indent="0">
              <a:spcBef>
                <a:spcPts val="600"/>
              </a:spcBef>
              <a:buClr>
                <a:srgbClr val="0E73B9"/>
              </a:buClr>
              <a:buNone/>
              <a:defRPr/>
            </a:pPr>
            <a:r>
              <a:rPr lang="en-US" sz="1900" u="sng" dirty="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https://www.udemy.com/</a:t>
            </a:r>
            <a:endParaRPr lang="en-US" sz="1900" u="sng" dirty="0">
              <a:ea typeface="Calibri" panose="020F0502020204030204" pitchFamily="34" charset="0"/>
              <a:cs typeface="Times New Roman" panose="02020603050405020304" pitchFamily="18" charset="0"/>
            </a:endParaRPr>
          </a:p>
          <a:p>
            <a:pPr marL="0" indent="0">
              <a:spcBef>
                <a:spcPts val="600"/>
              </a:spcBef>
              <a:buClr>
                <a:srgbClr val="0E73B9"/>
              </a:buClr>
              <a:buNone/>
              <a:defRPr/>
            </a:pPr>
            <a:r>
              <a:rPr lang="en-US" sz="1900" u="sng" dirty="0">
                <a:hlinkClick r:id="rId4">
                  <a:extLst>
                    <a:ext uri="{A12FA001-AC4F-418D-AE19-62706E023703}">
                      <ahyp:hlinkClr xmlns:ahyp="http://schemas.microsoft.com/office/drawing/2018/hyperlinkcolor" val="tx"/>
                    </a:ext>
                  </a:extLst>
                </a:hlinkClick>
              </a:rPr>
              <a:t>https://www.ics.ie/news/icdl-free-online-courses-covid-19</a:t>
            </a:r>
            <a:endParaRPr lang="en-US" sz="1900" u="sng" dirty="0"/>
          </a:p>
          <a:p>
            <a:pPr marL="0" indent="0">
              <a:spcBef>
                <a:spcPts val="600"/>
              </a:spcBef>
              <a:buClr>
                <a:srgbClr val="0E73B9"/>
              </a:buClr>
              <a:buNone/>
              <a:defRPr/>
            </a:pPr>
            <a:r>
              <a:rPr lang="en-US" sz="1900" u="sng" dirty="0">
                <a:hlinkClick r:id="rId5">
                  <a:extLst>
                    <a:ext uri="{A12FA001-AC4F-418D-AE19-62706E023703}">
                      <ahyp:hlinkClr xmlns:ahyp="http://schemas.microsoft.com/office/drawing/2018/hyperlinkcolor" val="tx"/>
                    </a:ext>
                  </a:extLst>
                </a:hlinkClick>
              </a:rPr>
              <a:t>https://www.edx.org/</a:t>
            </a:r>
            <a:endParaRPr lang="en-US" sz="1900" u="sng" dirty="0"/>
          </a:p>
          <a:p>
            <a:pPr marL="0" indent="0">
              <a:spcBef>
                <a:spcPts val="600"/>
              </a:spcBef>
              <a:buClr>
                <a:srgbClr val="0E73B9"/>
              </a:buClr>
              <a:buNone/>
              <a:defRPr/>
            </a:pPr>
            <a:r>
              <a:rPr lang="en-US" sz="1900" dirty="0">
                <a:hlinkClick r:id="rId6">
                  <a:extLst>
                    <a:ext uri="{A12FA001-AC4F-418D-AE19-62706E023703}">
                      <ahyp:hlinkClr xmlns:ahyp="http://schemas.microsoft.com/office/drawing/2018/hyperlinkcolor" val="tx"/>
                    </a:ext>
                  </a:extLst>
                </a:hlinkClick>
              </a:rPr>
              <a:t>https://www.futurelearn.com/</a:t>
            </a:r>
            <a:endParaRPr lang="en-US" sz="1900" dirty="0"/>
          </a:p>
          <a:p>
            <a:pPr marL="0" indent="0">
              <a:spcBef>
                <a:spcPts val="600"/>
              </a:spcBef>
              <a:buClr>
                <a:srgbClr val="0E73B9"/>
              </a:buClr>
              <a:buNone/>
              <a:defRPr/>
            </a:pPr>
            <a:r>
              <a:rPr lang="en-US" sz="1900" u="sng" dirty="0">
                <a:hlinkClick r:id="rId7">
                  <a:extLst>
                    <a:ext uri="{A12FA001-AC4F-418D-AE19-62706E023703}">
                      <ahyp:hlinkClr xmlns:ahyp="http://schemas.microsoft.com/office/drawing/2018/hyperlinkcolor" val="tx"/>
                    </a:ext>
                  </a:extLst>
                </a:hlinkClick>
              </a:rPr>
              <a:t>https://www.coursera.org/</a:t>
            </a:r>
            <a:endParaRPr lang="en-US" sz="1900" u="sng" dirty="0"/>
          </a:p>
          <a:p>
            <a:pPr marL="0" indent="0">
              <a:spcBef>
                <a:spcPts val="600"/>
              </a:spcBef>
              <a:buClr>
                <a:srgbClr val="0E73B9"/>
              </a:buClr>
              <a:buNone/>
              <a:defRPr/>
            </a:pPr>
            <a:r>
              <a:rPr lang="en-US" sz="1900" u="sng" dirty="0">
                <a:hlinkClick r:id="rId8">
                  <a:extLst>
                    <a:ext uri="{A12FA001-AC4F-418D-AE19-62706E023703}">
                      <ahyp:hlinkClr xmlns:ahyp="http://schemas.microsoft.com/office/drawing/2018/hyperlinkcolor" val="tx"/>
                    </a:ext>
                  </a:extLst>
                </a:hlinkClick>
              </a:rPr>
              <a:t>https://alison.com/</a:t>
            </a:r>
            <a:endParaRPr lang="en-US" sz="1900" u="sng" dirty="0"/>
          </a:p>
          <a:p>
            <a:pPr marL="0" indent="0">
              <a:spcBef>
                <a:spcPts val="600"/>
              </a:spcBef>
              <a:buClr>
                <a:srgbClr val="0E73B9"/>
              </a:buClr>
              <a:buNone/>
              <a:defRPr/>
            </a:pPr>
            <a:r>
              <a:rPr lang="en-US" sz="1900" u="sng" dirty="0">
                <a:hlinkClick r:id="rId9">
                  <a:extLst>
                    <a:ext uri="{A12FA001-AC4F-418D-AE19-62706E023703}">
                      <ahyp:hlinkClr xmlns:ahyp="http://schemas.microsoft.com/office/drawing/2018/hyperlinkcolor" val="tx"/>
                    </a:ext>
                  </a:extLst>
                </a:hlinkClick>
              </a:rPr>
              <a:t>https://online-learning.harvard.edu/</a:t>
            </a:r>
            <a:endParaRPr lang="en-US" sz="1900" dirty="0"/>
          </a:p>
          <a:p>
            <a:pPr marL="0" indent="0">
              <a:spcBef>
                <a:spcPts val="600"/>
              </a:spcBef>
              <a:buClr>
                <a:srgbClr val="0E73B9"/>
              </a:buClr>
              <a:buNone/>
              <a:defRPr/>
            </a:pPr>
            <a:r>
              <a:rPr lang="en-US" sz="1900" u="sng" dirty="0">
                <a:hlinkClick r:id="rId10">
                  <a:extLst>
                    <a:ext uri="{A12FA001-AC4F-418D-AE19-62706E023703}">
                      <ahyp:hlinkClr xmlns:ahyp="http://schemas.microsoft.com/office/drawing/2018/hyperlinkcolor" val="tx"/>
                    </a:ext>
                  </a:extLst>
                </a:hlinkClick>
              </a:rPr>
              <a:t>https://ocw.mit.edu/index.htm</a:t>
            </a:r>
            <a:endParaRPr lang="en-US" sz="1900" u="sng" dirty="0"/>
          </a:p>
          <a:p>
            <a:pPr marL="0" indent="0">
              <a:spcBef>
                <a:spcPts val="600"/>
              </a:spcBef>
              <a:buClr>
                <a:srgbClr val="0E73B9"/>
              </a:buClr>
              <a:buNone/>
              <a:defRPr/>
            </a:pPr>
            <a:r>
              <a:rPr lang="en-US" sz="1900" u="sng" dirty="0">
                <a:hlinkClick r:id="rId11">
                  <a:extLst>
                    <a:ext uri="{A12FA001-AC4F-418D-AE19-62706E023703}">
                      <ahyp:hlinkClr xmlns:ahyp="http://schemas.microsoft.com/office/drawing/2018/hyperlinkcolor" val="tx"/>
                    </a:ext>
                  </a:extLst>
                </a:hlinkClick>
              </a:rPr>
              <a:t>http://shawacademy.com</a:t>
            </a:r>
            <a:endParaRPr lang="en-US" sz="1900" u="sng" dirty="0"/>
          </a:p>
          <a:p>
            <a:pPr marL="0" indent="0">
              <a:spcBef>
                <a:spcPts val="600"/>
              </a:spcBef>
              <a:buClr>
                <a:srgbClr val="0E73B9"/>
              </a:buClr>
              <a:buNone/>
              <a:defRPr/>
            </a:pPr>
            <a:endParaRPr lang="en-US" sz="1900" u="sng" dirty="0"/>
          </a:p>
          <a:p>
            <a:pPr marL="0" indent="0">
              <a:spcBef>
                <a:spcPts val="600"/>
              </a:spcBef>
              <a:buClr>
                <a:srgbClr val="0E73B9"/>
              </a:buClr>
              <a:buNone/>
              <a:defRPr/>
            </a:pPr>
            <a:r>
              <a:rPr lang="en-GB" sz="1800" u="sng" dirty="0"/>
              <a:t>LinkedIn Learning for TU Dublin students </a:t>
            </a:r>
            <a:r>
              <a:rPr lang="en-GB" sz="1800" dirty="0"/>
              <a:t>– contact: </a:t>
            </a:r>
            <a:r>
              <a:rPr lang="en-GB" sz="1800" b="1" dirty="0">
                <a:solidFill>
                  <a:srgbClr val="202124"/>
                </a:solidFill>
                <a:hlinkClick r:id="rId12"/>
              </a:rPr>
              <a:t>itsupport.city@tudublin.ie</a:t>
            </a:r>
            <a:endParaRPr lang="en-GB" sz="1800" dirty="0"/>
          </a:p>
          <a:p>
            <a:pPr marL="0" indent="0">
              <a:spcBef>
                <a:spcPts val="600"/>
              </a:spcBef>
              <a:buClr>
                <a:srgbClr val="0E73B9"/>
              </a:buClr>
              <a:buNone/>
              <a:defRPr/>
            </a:pPr>
            <a:endParaRPr lang="en-GB" sz="1600" dirty="0"/>
          </a:p>
          <a:p>
            <a:pPr marL="0" indent="0">
              <a:spcBef>
                <a:spcPts val="600"/>
              </a:spcBef>
              <a:buClr>
                <a:srgbClr val="0E73B9"/>
              </a:buClr>
              <a:buNone/>
              <a:defRPr/>
            </a:pPr>
            <a:r>
              <a:rPr lang="en-GB" sz="2400" b="1" dirty="0">
                <a:solidFill>
                  <a:srgbClr val="FF0000"/>
                </a:solidFill>
              </a:rPr>
              <a:t>Volunteering:</a:t>
            </a:r>
          </a:p>
          <a:p>
            <a:pPr marL="0" indent="0">
              <a:spcBef>
                <a:spcPts val="600"/>
              </a:spcBef>
              <a:buClr>
                <a:srgbClr val="0E73B9"/>
              </a:buClr>
              <a:buNone/>
              <a:defRPr/>
            </a:pPr>
            <a:r>
              <a:rPr lang="en-US" sz="1900" u="sng" dirty="0">
                <a:hlinkClick r:id="rId13">
                  <a:extLst>
                    <a:ext uri="{A12FA001-AC4F-418D-AE19-62706E023703}">
                      <ahyp:hlinkClr xmlns:ahyp="http://schemas.microsoft.com/office/drawing/2018/hyperlinkcolor" val="tx"/>
                    </a:ext>
                  </a:extLst>
                </a:hlinkClick>
              </a:rPr>
              <a:t>https://www.volunteer.ie/volunteers/find-a-volunteer-role/</a:t>
            </a:r>
            <a:endParaRPr lang="en-US" sz="1900" dirty="0"/>
          </a:p>
          <a:p>
            <a:pPr marL="0" indent="0">
              <a:spcBef>
                <a:spcPts val="600"/>
              </a:spcBef>
              <a:buClr>
                <a:srgbClr val="0E73B9"/>
              </a:buClr>
              <a:buNone/>
              <a:defRPr/>
            </a:pPr>
            <a:endParaRPr lang="en-IE" altLang="en-US" sz="1800" b="1" dirty="0">
              <a:cs typeface="Calibri" panose="020F0502020204030204" pitchFamily="34" charset="0"/>
            </a:endParaRPr>
          </a:p>
          <a:p>
            <a:pPr>
              <a:spcBef>
                <a:spcPts val="600"/>
              </a:spcBef>
              <a:buClr>
                <a:srgbClr val="0E73B9"/>
              </a:buClr>
              <a:defRPr/>
            </a:pPr>
            <a:endParaRPr lang="en-US" sz="2400" b="1" dirty="0">
              <a:solidFill>
                <a:srgbClr val="FF0000"/>
              </a:solidFill>
              <a:ea typeface="Calibri" panose="020F0502020204030204" pitchFamily="34" charset="0"/>
              <a:cs typeface="Calibri" panose="020F0502020204030204" pitchFamily="34" charset="0"/>
            </a:endParaRPr>
          </a:p>
          <a:p>
            <a:pPr marL="0" indent="0">
              <a:buClr>
                <a:srgbClr val="FF0000"/>
              </a:buClr>
              <a:buNone/>
              <a:defRPr/>
            </a:pPr>
            <a:endParaRPr lang="en-GB" altLang="en-US" sz="2000" dirty="0">
              <a:cs typeface="Calibri" pitchFamily="34" charset="0"/>
            </a:endParaRPr>
          </a:p>
          <a:p>
            <a:pPr marL="109728" lvl="0" indent="0">
              <a:spcBef>
                <a:spcPts val="400"/>
              </a:spcBef>
              <a:buClr>
                <a:srgbClr val="2DA2BF"/>
              </a:buClr>
              <a:buSzPct val="68000"/>
              <a:buNone/>
            </a:pPr>
            <a:endParaRPr lang="en-GB" sz="2400" dirty="0">
              <a:solidFill>
                <a:srgbClr val="6D524A"/>
              </a:solidFill>
            </a:endParaRPr>
          </a:p>
        </p:txBody>
      </p:sp>
      <p:pic>
        <p:nvPicPr>
          <p:cNvPr id="5" name="Picture 2" descr="10 great websites for entrepreneurs">
            <a:extLst>
              <a:ext uri="{FF2B5EF4-FFF2-40B4-BE49-F238E27FC236}">
                <a16:creationId xmlns:a16="http://schemas.microsoft.com/office/drawing/2014/main" id="{140EDDA4-DD05-4C5C-826A-B0D26F41814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48344" y="1556792"/>
            <a:ext cx="4104456" cy="4129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501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3F6F572A-DC4A-401B-B2E0-1B3842C4D469}"/>
              </a:ext>
            </a:extLst>
          </p:cNvPr>
          <p:cNvSpPr>
            <a:spLocks noGrp="1" noChangeArrowheads="1"/>
          </p:cNvSpPr>
          <p:nvPr>
            <p:ph type="title"/>
          </p:nvPr>
        </p:nvSpPr>
        <p:spPr>
          <a:xfrm>
            <a:off x="1981200" y="19050"/>
            <a:ext cx="8229600" cy="1143000"/>
          </a:xfrm>
        </p:spPr>
        <p:txBody>
          <a:bodyPr/>
          <a:lstStyle/>
          <a:p>
            <a:r>
              <a:rPr lang="en-US" altLang="en-US" sz="3600" b="1" dirty="0"/>
              <a:t>TU Dublin Alumni</a:t>
            </a:r>
            <a:endParaRPr lang="fr-FR" altLang="en-US" sz="3600" b="1" dirty="0"/>
          </a:p>
        </p:txBody>
      </p:sp>
      <p:sp>
        <p:nvSpPr>
          <p:cNvPr id="17411" name="Espace réservé du contenu 2">
            <a:extLst>
              <a:ext uri="{FF2B5EF4-FFF2-40B4-BE49-F238E27FC236}">
                <a16:creationId xmlns:a16="http://schemas.microsoft.com/office/drawing/2014/main" id="{8253CE4B-E2BB-4666-BBD3-56879CBDBC1C}"/>
              </a:ext>
            </a:extLst>
          </p:cNvPr>
          <p:cNvSpPr>
            <a:spLocks noGrp="1" noChangeArrowheads="1"/>
          </p:cNvSpPr>
          <p:nvPr>
            <p:ph idx="1"/>
          </p:nvPr>
        </p:nvSpPr>
        <p:spPr>
          <a:xfrm>
            <a:off x="263352" y="1162050"/>
            <a:ext cx="10080799" cy="5003254"/>
          </a:xfrm>
        </p:spPr>
        <p:txBody>
          <a:bodyPr/>
          <a:lstStyle/>
          <a:p>
            <a:r>
              <a:rPr lang="en-IE" altLang="en-US" dirty="0"/>
              <a:t>Join Alumni Association –TU Dublin Alumni</a:t>
            </a:r>
          </a:p>
          <a:p>
            <a:r>
              <a:rPr lang="en-US" altLang="en-US" dirty="0">
                <a:hlinkClick r:id="rId3"/>
              </a:rPr>
              <a:t>www.linkedin.com/alumni</a:t>
            </a:r>
            <a:r>
              <a:rPr lang="en-US" altLang="en-US" dirty="0"/>
              <a:t> function - ‘Find alumni’</a:t>
            </a:r>
          </a:p>
          <a:p>
            <a:r>
              <a:rPr lang="en-US" altLang="en-US" dirty="0"/>
              <a:t>Defaults to your university – TU Dublin ‘School’</a:t>
            </a:r>
          </a:p>
          <a:p>
            <a:r>
              <a:rPr lang="en-US" altLang="en-US" dirty="0"/>
              <a:t>Click on students /alumni </a:t>
            </a:r>
          </a:p>
          <a:p>
            <a:r>
              <a:rPr lang="en-US" altLang="en-US" dirty="0"/>
              <a:t>Search by Key word e.g. ‘Marketing’</a:t>
            </a:r>
          </a:p>
          <a:p>
            <a:r>
              <a:rPr lang="en-US" altLang="en-US" dirty="0"/>
              <a:t>Filter search results by what people do/ where they work/ what they studied, where they are located worldwide, etc.</a:t>
            </a:r>
          </a:p>
          <a:p>
            <a:endParaRPr lang="fr-FR"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D5481D7-0E03-450F-8A56-21A80855F012}"/>
              </a:ext>
            </a:extLst>
          </p:cNvPr>
          <p:cNvSpPr>
            <a:spLocks noGrp="1"/>
          </p:cNvSpPr>
          <p:nvPr>
            <p:ph type="title"/>
          </p:nvPr>
        </p:nvSpPr>
        <p:spPr>
          <a:xfrm>
            <a:off x="871220" y="485273"/>
            <a:ext cx="8681164" cy="746730"/>
          </a:xfrm>
        </p:spPr>
        <p:txBody>
          <a:bodyPr>
            <a:normAutofit/>
          </a:bodyPr>
          <a:lstStyle/>
          <a:p>
            <a:r>
              <a:rPr lang="en-US" sz="3600" b="1" dirty="0">
                <a:solidFill>
                  <a:prstClr val="black"/>
                </a:solidFill>
                <a:latin typeface="+mn-lt"/>
              </a:rPr>
              <a:t>Useful Resources</a:t>
            </a:r>
            <a:endParaRPr lang="en-GB" altLang="en-US" dirty="0">
              <a:solidFill>
                <a:srgbClr val="6D524A"/>
              </a:solidFill>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5AE3F826-463C-4144-BBDD-CD5A1354571C}"/>
              </a:ext>
            </a:extLst>
          </p:cNvPr>
          <p:cNvSpPr>
            <a:spLocks noGrp="1"/>
          </p:cNvSpPr>
          <p:nvPr>
            <p:ph idx="1"/>
          </p:nvPr>
        </p:nvSpPr>
        <p:spPr>
          <a:xfrm>
            <a:off x="119336" y="1232003"/>
            <a:ext cx="7272808" cy="4933302"/>
          </a:xfrm>
        </p:spPr>
        <p:txBody>
          <a:bodyPr rtlCol="0">
            <a:normAutofit fontScale="77500" lnSpcReduction="20000"/>
          </a:bodyPr>
          <a:lstStyle/>
          <a:p>
            <a:pPr marL="0" indent="0">
              <a:spcBef>
                <a:spcPts val="600"/>
              </a:spcBef>
              <a:buClr>
                <a:srgbClr val="0E73B9"/>
              </a:buClr>
              <a:buNone/>
              <a:defRPr/>
            </a:pPr>
            <a:endParaRPr lang="en-IE" altLang="en-US" sz="1800" b="1" dirty="0">
              <a:latin typeface="Calibri" panose="020F0502020204030204" pitchFamily="34" charset="0"/>
              <a:cs typeface="Calibri" panose="020F0502020204030204" pitchFamily="34" charset="0"/>
            </a:endParaRPr>
          </a:p>
          <a:p>
            <a:pPr>
              <a:spcBef>
                <a:spcPts val="600"/>
              </a:spcBef>
              <a:buClr>
                <a:srgbClr val="0E73B9"/>
              </a:buClr>
              <a:defRPr/>
            </a:pPr>
            <a:r>
              <a:rPr lang="en-US" sz="2400" b="1" u="sng" dirty="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www.tudublin.ie/careers</a:t>
            </a:r>
            <a:r>
              <a:rPr lang="en-US" sz="2400" b="1" u="sng" dirty="0">
                <a:ea typeface="Calibri" panose="020F0502020204030204" pitchFamily="34" charset="0"/>
                <a:cs typeface="Calibri" panose="020F0502020204030204" pitchFamily="34" charset="0"/>
              </a:rPr>
              <a:t> </a:t>
            </a:r>
          </a:p>
          <a:p>
            <a:pPr>
              <a:spcBef>
                <a:spcPts val="600"/>
              </a:spcBef>
              <a:buClr>
                <a:srgbClr val="0E73B9"/>
              </a:buClr>
              <a:defRPr/>
            </a:pPr>
            <a:r>
              <a:rPr lang="en-US" sz="2400" b="1" dirty="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www.gradireland.com</a:t>
            </a:r>
            <a:endParaRPr lang="en-US" sz="2400" b="1" dirty="0">
              <a:ea typeface="Calibri" panose="020F0502020204030204" pitchFamily="34" charset="0"/>
              <a:cs typeface="Calibri" panose="020F0502020204030204" pitchFamily="34" charset="0"/>
            </a:endParaRPr>
          </a:p>
          <a:p>
            <a:pPr>
              <a:spcBef>
                <a:spcPts val="600"/>
              </a:spcBef>
              <a:buClr>
                <a:srgbClr val="0E73B9"/>
              </a:buClr>
              <a:defRPr/>
            </a:pPr>
            <a:r>
              <a:rPr lang="en-US" sz="2400" b="1" dirty="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www.nextstepsupport.org</a:t>
            </a:r>
            <a:endParaRPr lang="en-US" sz="2400" b="1" dirty="0">
              <a:ea typeface="Calibri" panose="020F0502020204030204" pitchFamily="34" charset="0"/>
              <a:cs typeface="Calibri" panose="020F0502020204030204" pitchFamily="34" charset="0"/>
            </a:endParaRPr>
          </a:p>
          <a:p>
            <a:pPr>
              <a:spcBef>
                <a:spcPts val="600"/>
              </a:spcBef>
              <a:buClr>
                <a:srgbClr val="0E73B9"/>
              </a:buClr>
              <a:defRPr/>
            </a:pPr>
            <a:r>
              <a:rPr lang="en-US" sz="2400" b="1" dirty="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www.prospects.ac.uk</a:t>
            </a:r>
            <a:endParaRPr lang="en-US" sz="2400" b="1" dirty="0">
              <a:ea typeface="Calibri" panose="020F0502020204030204" pitchFamily="34" charset="0"/>
              <a:cs typeface="Calibri" panose="020F0502020204030204" pitchFamily="34" charset="0"/>
            </a:endParaRPr>
          </a:p>
          <a:p>
            <a:pPr>
              <a:spcBef>
                <a:spcPts val="600"/>
              </a:spcBef>
              <a:buClr>
                <a:srgbClr val="0E73B9"/>
              </a:buClr>
              <a:defRPr/>
            </a:pPr>
            <a:r>
              <a:rPr lang="en-US" sz="2400" b="1" dirty="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www.targetjobs.co.uk</a:t>
            </a:r>
            <a:endParaRPr lang="en-US" sz="2400" b="1" dirty="0">
              <a:ea typeface="Calibri" panose="020F0502020204030204" pitchFamily="34" charset="0"/>
              <a:cs typeface="Calibri" panose="020F0502020204030204" pitchFamily="34" charset="0"/>
            </a:endParaRPr>
          </a:p>
          <a:p>
            <a:pPr>
              <a:spcBef>
                <a:spcPts val="600"/>
              </a:spcBef>
              <a:buClr>
                <a:srgbClr val="0E73B9"/>
              </a:buClr>
              <a:defRPr/>
            </a:pPr>
            <a:endParaRPr lang="en-US" sz="2400" b="1" dirty="0">
              <a:ea typeface="Calibri" panose="020F0502020204030204" pitchFamily="34" charset="0"/>
              <a:cs typeface="Calibri" panose="020F0502020204030204" pitchFamily="34" charset="0"/>
            </a:endParaRPr>
          </a:p>
          <a:p>
            <a:pPr>
              <a:spcBef>
                <a:spcPts val="600"/>
              </a:spcBef>
              <a:buClr>
                <a:srgbClr val="0E73B9"/>
              </a:buClr>
              <a:defRPr/>
            </a:pPr>
            <a:r>
              <a:rPr lang="en-US" sz="2400" b="1" dirty="0">
                <a:ea typeface="Calibri" panose="020F0502020204030204" pitchFamily="34" charset="0"/>
                <a:cs typeface="Calibri" panose="020F0502020204030204" pitchFamily="34" charset="0"/>
              </a:rPr>
              <a:t>My Qualification what next? – every degree</a:t>
            </a:r>
          </a:p>
          <a:p>
            <a:pPr algn="ctr">
              <a:spcBef>
                <a:spcPts val="600"/>
              </a:spcBef>
              <a:buClr>
                <a:srgbClr val="0E73B9"/>
              </a:buClr>
              <a:defRPr/>
            </a:pPr>
            <a:endParaRPr lang="en-US" sz="2400" b="1" dirty="0">
              <a:ea typeface="Calibri" panose="020F0502020204030204" pitchFamily="34" charset="0"/>
              <a:cs typeface="Calibri" panose="020F0502020204030204" pitchFamily="34" charset="0"/>
            </a:endParaRPr>
          </a:p>
          <a:p>
            <a:pPr>
              <a:spcBef>
                <a:spcPts val="600"/>
              </a:spcBef>
              <a:buClr>
                <a:srgbClr val="0E73B9"/>
              </a:buClr>
              <a:defRPr/>
            </a:pPr>
            <a:r>
              <a:rPr lang="en-US" sz="2400" b="1" dirty="0">
                <a:ea typeface="Calibri" panose="020F0502020204030204" pitchFamily="34" charset="0"/>
                <a:cs typeface="Calibri" panose="020F0502020204030204" pitchFamily="34" charset="0"/>
              </a:rPr>
              <a:t>CV and Cover Letter Templates</a:t>
            </a:r>
          </a:p>
          <a:p>
            <a:pPr>
              <a:spcBef>
                <a:spcPts val="600"/>
              </a:spcBef>
              <a:buClr>
                <a:srgbClr val="0E73B9"/>
              </a:buClr>
              <a:defRPr/>
            </a:pPr>
            <a:endParaRPr lang="en-US" sz="2400" b="1" dirty="0">
              <a:ea typeface="Calibri" panose="020F0502020204030204" pitchFamily="34" charset="0"/>
              <a:cs typeface="Calibri" panose="020F0502020204030204" pitchFamily="34" charset="0"/>
            </a:endParaRPr>
          </a:p>
          <a:p>
            <a:pPr>
              <a:spcBef>
                <a:spcPts val="600"/>
              </a:spcBef>
              <a:buClr>
                <a:srgbClr val="0E73B9"/>
              </a:buClr>
              <a:defRPr/>
            </a:pPr>
            <a:r>
              <a:rPr lang="en-US" sz="2400" b="1" dirty="0">
                <a:ea typeface="Calibri" panose="020F0502020204030204" pitchFamily="34" charset="0"/>
                <a:cs typeface="Calibri" panose="020F0502020204030204" pitchFamily="34" charset="0"/>
              </a:rPr>
              <a:t>A-Z career resources on </a:t>
            </a:r>
            <a:r>
              <a:rPr lang="en-US" sz="2400" b="1" dirty="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www.tudublin.ie/careers</a:t>
            </a:r>
            <a:endParaRPr lang="en-US" sz="2400" b="1" dirty="0">
              <a:ea typeface="Calibri" panose="020F0502020204030204" pitchFamily="34" charset="0"/>
              <a:cs typeface="Calibri" panose="020F0502020204030204" pitchFamily="34" charset="0"/>
            </a:endParaRPr>
          </a:p>
          <a:p>
            <a:pPr>
              <a:spcBef>
                <a:spcPts val="600"/>
              </a:spcBef>
              <a:buClr>
                <a:srgbClr val="0E73B9"/>
              </a:buClr>
              <a:defRPr/>
            </a:pPr>
            <a:endParaRPr lang="en-US" sz="2400" b="1" dirty="0">
              <a:ea typeface="Calibri" panose="020F0502020204030204" pitchFamily="34" charset="0"/>
              <a:cs typeface="Calibri" panose="020F0502020204030204" pitchFamily="34" charset="0"/>
            </a:endParaRPr>
          </a:p>
          <a:p>
            <a:pPr>
              <a:spcBef>
                <a:spcPts val="600"/>
              </a:spcBef>
              <a:buClr>
                <a:srgbClr val="0E73B9"/>
              </a:buClr>
              <a:defRPr/>
            </a:pPr>
            <a:r>
              <a:rPr lang="en-US" sz="2400" b="1" dirty="0">
                <a:ea typeface="Calibri" panose="020F0502020204030204" pitchFamily="34" charset="0"/>
                <a:cs typeface="Calibri" panose="020F0502020204030204" pitchFamily="34" charset="0"/>
              </a:rPr>
              <a:t>Career Presentations/Recordings:</a:t>
            </a:r>
          </a:p>
          <a:p>
            <a:pPr marL="0" indent="0">
              <a:spcBef>
                <a:spcPts val="600"/>
              </a:spcBef>
              <a:buClr>
                <a:srgbClr val="0E73B9"/>
              </a:buClr>
              <a:buNone/>
              <a:defRPr/>
            </a:pPr>
            <a:r>
              <a:rPr lang="en-US" sz="2400" b="1" dirty="0">
                <a:ea typeface="Calibri" panose="020F0502020204030204" pitchFamily="34" charset="0"/>
                <a:cs typeface="Calibri" panose="020F0502020204030204" pitchFamily="34" charset="0"/>
                <a:hlinkClick r:id="rId8"/>
              </a:rPr>
              <a:t>https://www.tudublin.ie/for-students/career-development-centre/students-and-graduates/resources/presentations/</a:t>
            </a:r>
            <a:endParaRPr lang="en-US" sz="2400" b="1" dirty="0">
              <a:ea typeface="Calibri" panose="020F0502020204030204" pitchFamily="34" charset="0"/>
              <a:cs typeface="Calibri" panose="020F0502020204030204" pitchFamily="34" charset="0"/>
            </a:endParaRPr>
          </a:p>
          <a:p>
            <a:pPr marL="0" indent="0">
              <a:spcBef>
                <a:spcPts val="600"/>
              </a:spcBef>
              <a:buClr>
                <a:srgbClr val="0E73B9"/>
              </a:buClr>
              <a:buNone/>
              <a:defRPr/>
            </a:pPr>
            <a:endParaRPr lang="en-US" sz="2400" b="1" dirty="0">
              <a:ea typeface="Calibri" panose="020F0502020204030204" pitchFamily="34" charset="0"/>
              <a:cs typeface="Calibri" panose="020F0502020204030204" pitchFamily="34" charset="0"/>
            </a:endParaRPr>
          </a:p>
          <a:p>
            <a:pPr>
              <a:spcBef>
                <a:spcPts val="600"/>
              </a:spcBef>
              <a:buClr>
                <a:srgbClr val="0E73B9"/>
              </a:buClr>
              <a:defRPr/>
            </a:pPr>
            <a:endParaRPr lang="en-US" sz="2400" b="1" dirty="0">
              <a:solidFill>
                <a:schemeClr val="accent1"/>
              </a:solidFill>
              <a:ea typeface="Calibri" panose="020F0502020204030204" pitchFamily="34" charset="0"/>
              <a:cs typeface="Calibri" panose="020F0502020204030204" pitchFamily="34" charset="0"/>
            </a:endParaRPr>
          </a:p>
          <a:p>
            <a:pPr>
              <a:spcBef>
                <a:spcPts val="600"/>
              </a:spcBef>
              <a:buClr>
                <a:srgbClr val="0E73B9"/>
              </a:buClr>
              <a:defRPr/>
            </a:pPr>
            <a:endParaRPr lang="en-US" sz="2400" b="1" dirty="0">
              <a:solidFill>
                <a:srgbClr val="FF0000"/>
              </a:solidFill>
              <a:ea typeface="Calibri" panose="020F0502020204030204" pitchFamily="34" charset="0"/>
              <a:cs typeface="Calibri" panose="020F0502020204030204" pitchFamily="34" charset="0"/>
            </a:endParaRPr>
          </a:p>
          <a:p>
            <a:pPr marL="0" indent="0">
              <a:buClr>
                <a:srgbClr val="FF0000"/>
              </a:buClr>
              <a:buNone/>
              <a:defRPr/>
            </a:pPr>
            <a:endParaRPr lang="en-GB" altLang="en-US" sz="2000" dirty="0">
              <a:cs typeface="Calibri" pitchFamily="34" charset="0"/>
            </a:endParaRPr>
          </a:p>
          <a:p>
            <a:pPr marL="109728" lvl="0" indent="0">
              <a:spcBef>
                <a:spcPts val="400"/>
              </a:spcBef>
              <a:buClr>
                <a:srgbClr val="2DA2BF"/>
              </a:buClr>
              <a:buSzPct val="68000"/>
              <a:buNone/>
            </a:pPr>
            <a:endParaRPr lang="en-GB" sz="2400" dirty="0">
              <a:solidFill>
                <a:srgbClr val="6D524A"/>
              </a:solidFill>
            </a:endParaRPr>
          </a:p>
        </p:txBody>
      </p:sp>
      <p:pic>
        <p:nvPicPr>
          <p:cNvPr id="1028" name="Picture 4" descr="Useful-Resources.png (1024×512)">
            <a:extLst>
              <a:ext uri="{FF2B5EF4-FFF2-40B4-BE49-F238E27FC236}">
                <a16:creationId xmlns:a16="http://schemas.microsoft.com/office/drawing/2014/main" id="{ADB79763-C594-4DFA-AA95-427851412A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76120" y="1484784"/>
            <a:ext cx="5015880"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8585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A09A9-DC2F-4C6E-9739-686E67684AFD}"/>
              </a:ext>
            </a:extLst>
          </p:cNvPr>
          <p:cNvSpPr>
            <a:spLocks noGrp="1"/>
          </p:cNvSpPr>
          <p:nvPr>
            <p:ph type="title"/>
          </p:nvPr>
        </p:nvSpPr>
        <p:spPr>
          <a:xfrm>
            <a:off x="0" y="286603"/>
            <a:ext cx="11856640" cy="5806693"/>
          </a:xfrm>
        </p:spPr>
        <p:txBody>
          <a:bodyPr/>
          <a:lstStyle/>
          <a:p>
            <a:br>
              <a:rPr lang="en-GB" dirty="0"/>
            </a:br>
            <a:endParaRPr lang="en-GB" dirty="0"/>
          </a:p>
        </p:txBody>
      </p:sp>
      <p:graphicFrame>
        <p:nvGraphicFramePr>
          <p:cNvPr id="3" name="Table 2">
            <a:extLst>
              <a:ext uri="{FF2B5EF4-FFF2-40B4-BE49-F238E27FC236}">
                <a16:creationId xmlns:a16="http://schemas.microsoft.com/office/drawing/2014/main" id="{CFDF5390-8F3D-4465-A6E0-874C45D399E8}"/>
              </a:ext>
            </a:extLst>
          </p:cNvPr>
          <p:cNvGraphicFramePr>
            <a:graphicFrameLocks noGrp="1"/>
          </p:cNvGraphicFramePr>
          <p:nvPr>
            <p:extLst/>
          </p:nvPr>
        </p:nvGraphicFramePr>
        <p:xfrm>
          <a:off x="563884" y="2107176"/>
          <a:ext cx="11064231" cy="4036174"/>
        </p:xfrm>
        <a:graphic>
          <a:graphicData uri="http://schemas.openxmlformats.org/drawingml/2006/table">
            <a:tbl>
              <a:tblPr firstRow="1" firstCol="1" bandRow="1">
                <a:tableStyleId>{5C22544A-7EE6-4342-B048-85BDC9FD1C3A}</a:tableStyleId>
              </a:tblPr>
              <a:tblGrid>
                <a:gridCol w="2070082">
                  <a:extLst>
                    <a:ext uri="{9D8B030D-6E8A-4147-A177-3AD203B41FA5}">
                      <a16:colId xmlns:a16="http://schemas.microsoft.com/office/drawing/2014/main" val="1144001287"/>
                    </a:ext>
                  </a:extLst>
                </a:gridCol>
                <a:gridCol w="8994149">
                  <a:extLst>
                    <a:ext uri="{9D8B030D-6E8A-4147-A177-3AD203B41FA5}">
                      <a16:colId xmlns:a16="http://schemas.microsoft.com/office/drawing/2014/main" val="3742986560"/>
                    </a:ext>
                  </a:extLst>
                </a:gridCol>
              </a:tblGrid>
              <a:tr h="305943">
                <a:tc>
                  <a:txBody>
                    <a:bodyPr/>
                    <a:lstStyle/>
                    <a:p>
                      <a:pPr fontAlgn="base">
                        <a:lnSpc>
                          <a:spcPct val="107000"/>
                        </a:lnSpc>
                        <a:spcAft>
                          <a:spcPts val="0"/>
                        </a:spcAft>
                      </a:pPr>
                      <a:r>
                        <a:rPr lang="en-GB" sz="2000" dirty="0">
                          <a:solidFill>
                            <a:schemeClr val="bg1"/>
                          </a:solidFill>
                          <a:effectLst/>
                        </a:rPr>
                        <a:t>Time </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07000"/>
                        </a:lnSpc>
                        <a:spcAft>
                          <a:spcPts val="0"/>
                        </a:spcAft>
                      </a:pPr>
                      <a:r>
                        <a:rPr lang="en-GB" sz="2000" b="0" dirty="0">
                          <a:solidFill>
                            <a:srgbClr val="000000"/>
                          </a:solidFill>
                          <a:effectLst/>
                        </a:rPr>
                        <a:t>Webinar</a:t>
                      </a:r>
                      <a:endParaRPr lang="en-GB" sz="20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1055624"/>
                  </a:ext>
                </a:extLst>
              </a:tr>
              <a:tr h="305943">
                <a:tc>
                  <a:txBody>
                    <a:bodyPr/>
                    <a:lstStyle/>
                    <a:p>
                      <a:pPr fontAlgn="base">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09.00-09.30</a:t>
                      </a:r>
                    </a:p>
                  </a:txBody>
                  <a:tcPr marL="68580" marR="68580" marT="0" marB="0"/>
                </a:tc>
                <a:tc>
                  <a:txBody>
                    <a:bodyPr/>
                    <a:lstStyle/>
                    <a:p>
                      <a:pPr fontAlgn="base">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Get Career Ready! Key actions to take from now</a:t>
                      </a:r>
                    </a:p>
                  </a:txBody>
                  <a:tcPr marL="68580" marR="68580" marT="0" marB="0"/>
                </a:tc>
                <a:extLst>
                  <a:ext uri="{0D108BD9-81ED-4DB2-BD59-A6C34878D82A}">
                    <a16:rowId xmlns:a16="http://schemas.microsoft.com/office/drawing/2014/main" val="825366119"/>
                  </a:ext>
                </a:extLst>
              </a:tr>
              <a:tr h="305943">
                <a:tc>
                  <a:txBody>
                    <a:bodyPr/>
                    <a:lstStyle/>
                    <a:p>
                      <a:pPr fontAlgn="base">
                        <a:lnSpc>
                          <a:spcPct val="107000"/>
                        </a:lnSpc>
                        <a:spcAft>
                          <a:spcPts val="0"/>
                        </a:spcAft>
                      </a:pPr>
                      <a:r>
                        <a:rPr lang="en-GB" sz="2000" dirty="0">
                          <a:effectLst/>
                        </a:rPr>
                        <a:t>10.00-10.30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07000"/>
                        </a:lnSpc>
                        <a:spcAft>
                          <a:spcPts val="0"/>
                        </a:spcAft>
                      </a:pPr>
                      <a:r>
                        <a:rPr lang="en-GB" sz="2000" dirty="0">
                          <a:effectLst/>
                        </a:rPr>
                        <a:t>What Jobs would suit me?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3539947"/>
                  </a:ext>
                </a:extLst>
              </a:tr>
              <a:tr h="305943">
                <a:tc>
                  <a:txBody>
                    <a:bodyPr/>
                    <a:lstStyle/>
                    <a:p>
                      <a:pPr fontAlgn="base">
                        <a:lnSpc>
                          <a:spcPct val="107000"/>
                        </a:lnSpc>
                        <a:spcAft>
                          <a:spcPts val="0"/>
                        </a:spcAft>
                      </a:pPr>
                      <a:r>
                        <a:rPr lang="en-GB" sz="2000">
                          <a:effectLst/>
                        </a:rPr>
                        <a:t>11.00-11.30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07000"/>
                        </a:lnSpc>
                        <a:spcAft>
                          <a:spcPts val="0"/>
                        </a:spcAft>
                      </a:pPr>
                      <a:r>
                        <a:rPr lang="en-GB" sz="2000" dirty="0">
                          <a:effectLst/>
                        </a:rPr>
                        <a:t>Where are the Jobs? Ireland and Abroad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9478996"/>
                  </a:ext>
                </a:extLst>
              </a:tr>
              <a:tr h="305943">
                <a:tc>
                  <a:txBody>
                    <a:bodyPr/>
                    <a:lstStyle/>
                    <a:p>
                      <a:pPr fontAlgn="base">
                        <a:lnSpc>
                          <a:spcPct val="107000"/>
                        </a:lnSpc>
                        <a:spcAft>
                          <a:spcPts val="0"/>
                        </a:spcAft>
                      </a:pPr>
                      <a:r>
                        <a:rPr lang="en-GB" sz="2000">
                          <a:effectLst/>
                        </a:rPr>
                        <a:t>12.00-12.30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07000"/>
                        </a:lnSpc>
                        <a:spcAft>
                          <a:spcPts val="0"/>
                        </a:spcAft>
                      </a:pPr>
                      <a:r>
                        <a:rPr lang="en-GB" sz="2000" dirty="0">
                          <a:effectLst/>
                        </a:rPr>
                        <a:t>Make the Most out of a Careers Fair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257482"/>
                  </a:ext>
                </a:extLst>
              </a:tr>
              <a:tr h="401787">
                <a:tc>
                  <a:txBody>
                    <a:bodyPr/>
                    <a:lstStyle/>
                    <a:p>
                      <a:pPr fontAlgn="base">
                        <a:lnSpc>
                          <a:spcPct val="107000"/>
                        </a:lnSpc>
                        <a:spcAft>
                          <a:spcPts val="0"/>
                        </a:spcAft>
                      </a:pPr>
                      <a:r>
                        <a:rPr lang="en-GB" sz="2000" dirty="0">
                          <a:effectLst/>
                        </a:rPr>
                        <a:t>13.00-13.30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07000"/>
                        </a:lnSpc>
                        <a:spcAft>
                          <a:spcPts val="0"/>
                        </a:spcAft>
                      </a:pPr>
                      <a:r>
                        <a:rPr lang="en-GB" sz="2000" dirty="0">
                          <a:effectLst/>
                        </a:rPr>
                        <a:t>A Winning CV and Cover Letter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6879630"/>
                  </a:ext>
                </a:extLst>
              </a:tr>
              <a:tr h="305943">
                <a:tc>
                  <a:txBody>
                    <a:bodyPr/>
                    <a:lstStyle/>
                    <a:p>
                      <a:pPr fontAlgn="base">
                        <a:lnSpc>
                          <a:spcPct val="107000"/>
                        </a:lnSpc>
                        <a:spcAft>
                          <a:spcPts val="0"/>
                        </a:spcAft>
                      </a:pPr>
                      <a:r>
                        <a:rPr lang="en-GB" sz="2000">
                          <a:effectLst/>
                        </a:rPr>
                        <a:t>14.00-14.30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07000"/>
                        </a:lnSpc>
                        <a:spcAft>
                          <a:spcPts val="0"/>
                        </a:spcAft>
                      </a:pPr>
                      <a:r>
                        <a:rPr lang="en-GB" sz="2000" dirty="0">
                          <a:effectLst/>
                        </a:rPr>
                        <a:t>Optimise your Career with LinkedIn (Live Demonstration)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8267435"/>
                  </a:ext>
                </a:extLst>
              </a:tr>
              <a:tr h="305943">
                <a:tc>
                  <a:txBody>
                    <a:bodyPr/>
                    <a:lstStyle/>
                    <a:p>
                      <a:pPr fontAlgn="base">
                        <a:lnSpc>
                          <a:spcPct val="107000"/>
                        </a:lnSpc>
                        <a:spcAft>
                          <a:spcPts val="0"/>
                        </a:spcAft>
                      </a:pPr>
                      <a:r>
                        <a:rPr lang="en-GB" sz="2000">
                          <a:effectLst/>
                        </a:rPr>
                        <a:t>15.00-15.30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07000"/>
                        </a:lnSpc>
                        <a:spcAft>
                          <a:spcPts val="0"/>
                        </a:spcAft>
                      </a:pPr>
                      <a:r>
                        <a:rPr lang="en-GB" sz="2000" dirty="0">
                          <a:effectLst/>
                        </a:rPr>
                        <a:t>How to Impress on Application Forms – Jobs and Further Study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8282333"/>
                  </a:ext>
                </a:extLst>
              </a:tr>
              <a:tr h="305943">
                <a:tc>
                  <a:txBody>
                    <a:bodyPr/>
                    <a:lstStyle/>
                    <a:p>
                      <a:pPr fontAlgn="base">
                        <a:lnSpc>
                          <a:spcPct val="107000"/>
                        </a:lnSpc>
                        <a:spcAft>
                          <a:spcPts val="0"/>
                        </a:spcAft>
                      </a:pPr>
                      <a:r>
                        <a:rPr lang="en-GB" sz="2000">
                          <a:effectLst/>
                        </a:rPr>
                        <a:t>16.00-16.30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07000"/>
                        </a:lnSpc>
                        <a:spcAft>
                          <a:spcPts val="0"/>
                        </a:spcAft>
                      </a:pPr>
                      <a:r>
                        <a:rPr lang="en-GB" sz="2000" dirty="0">
                          <a:effectLst/>
                        </a:rPr>
                        <a:t>Succeed at Interview (Tips for face-to-face &amp; virtual interviews)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5765725"/>
                  </a:ext>
                </a:extLst>
              </a:tr>
              <a:tr h="305943">
                <a:tc>
                  <a:txBody>
                    <a:bodyPr/>
                    <a:lstStyle/>
                    <a:p>
                      <a:pPr fontAlgn="base">
                        <a:lnSpc>
                          <a:spcPct val="107000"/>
                        </a:lnSpc>
                        <a:spcAft>
                          <a:spcPts val="0"/>
                        </a:spcAft>
                      </a:pPr>
                      <a:r>
                        <a:rPr lang="en-GB" sz="2000">
                          <a:effectLst/>
                        </a:rPr>
                        <a:t>16.30-17.00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07000"/>
                        </a:lnSpc>
                        <a:spcAft>
                          <a:spcPts val="0"/>
                        </a:spcAft>
                      </a:pPr>
                      <a:r>
                        <a:rPr lang="en-GB" sz="2000" dirty="0">
                          <a:effectLst/>
                        </a:rPr>
                        <a:t>Postgraduate Study in Ireland and Abroad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9686259"/>
                  </a:ext>
                </a:extLst>
              </a:tr>
              <a:tr h="347155">
                <a:tc>
                  <a:txBody>
                    <a:bodyPr/>
                    <a:lstStyle/>
                    <a:p>
                      <a:pPr fontAlgn="base">
                        <a:lnSpc>
                          <a:spcPct val="107000"/>
                        </a:lnSpc>
                        <a:spcAft>
                          <a:spcPts val="0"/>
                        </a:spcAft>
                      </a:pPr>
                      <a:r>
                        <a:rPr lang="en-GB" sz="2000">
                          <a:effectLst/>
                        </a:rPr>
                        <a:t>17.00-17.30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07000"/>
                        </a:lnSpc>
                        <a:spcAft>
                          <a:spcPts val="0"/>
                        </a:spcAft>
                      </a:pPr>
                      <a:r>
                        <a:rPr lang="en-GB" sz="2000" dirty="0">
                          <a:effectLst/>
                        </a:rPr>
                        <a:t>Assessment Centres – what to expect and how to perform well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1843141"/>
                  </a:ext>
                </a:extLst>
              </a:tr>
              <a:tr h="482310">
                <a:tc>
                  <a:txBody>
                    <a:bodyPr/>
                    <a:lstStyle/>
                    <a:p>
                      <a:pPr fontAlgn="base">
                        <a:lnSpc>
                          <a:spcPct val="107000"/>
                        </a:lnSpc>
                        <a:spcAft>
                          <a:spcPts val="0"/>
                        </a:spcAft>
                      </a:pPr>
                      <a:r>
                        <a:rPr lang="en-GB" sz="2000">
                          <a:effectLst/>
                        </a:rPr>
                        <a:t>17.30-18.00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07000"/>
                        </a:lnSpc>
                        <a:spcAft>
                          <a:spcPts val="0"/>
                        </a:spcAft>
                      </a:pPr>
                      <a:r>
                        <a:rPr lang="en-GB" sz="2000" dirty="0">
                          <a:effectLst/>
                        </a:rPr>
                        <a:t>Interested in Starting your Own Business?  Advice from Hothouse, TU Dublin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7375894"/>
                  </a:ext>
                </a:extLst>
              </a:tr>
            </a:tbl>
          </a:graphicData>
        </a:graphic>
      </p:graphicFrame>
      <p:sp>
        <p:nvSpPr>
          <p:cNvPr id="4" name="TextBox 3">
            <a:extLst>
              <a:ext uri="{FF2B5EF4-FFF2-40B4-BE49-F238E27FC236}">
                <a16:creationId xmlns:a16="http://schemas.microsoft.com/office/drawing/2014/main" id="{2CDDD08D-C0F1-403C-BBD3-B6B513FFC799}"/>
              </a:ext>
            </a:extLst>
          </p:cNvPr>
          <p:cNvSpPr txBox="1"/>
          <p:nvPr/>
        </p:nvSpPr>
        <p:spPr>
          <a:xfrm>
            <a:off x="3039995" y="216979"/>
            <a:ext cx="9005067" cy="1815882"/>
          </a:xfrm>
          <a:prstGeom prst="rect">
            <a:avLst/>
          </a:prstGeom>
          <a:noFill/>
        </p:spPr>
        <p:txBody>
          <a:bodyPr wrap="square" rtlCol="0">
            <a:spAutoFit/>
          </a:bodyPr>
          <a:lstStyle/>
          <a:p>
            <a:r>
              <a:rPr lang="en-GB" sz="2800" b="1" dirty="0">
                <a:solidFill>
                  <a:schemeClr val="accent1"/>
                </a:solidFill>
              </a:rPr>
              <a:t>GET CAREER READY!</a:t>
            </a:r>
            <a:r>
              <a:rPr lang="en-GB" sz="2800" dirty="0"/>
              <a:t>– 27 Sept, Drop in and out of the day </a:t>
            </a:r>
          </a:p>
          <a:p>
            <a:r>
              <a:rPr lang="en-GB" sz="2800" dirty="0"/>
              <a:t>to suit! Over Microsoft Teams. Full details </a:t>
            </a:r>
            <a:r>
              <a:rPr lang="en-GB" sz="2800"/>
              <a:t>and teams link at: </a:t>
            </a:r>
            <a:endParaRPr lang="en-GB" sz="2800" dirty="0"/>
          </a:p>
          <a:p>
            <a:r>
              <a:rPr lang="en-GB" sz="2800" dirty="0">
                <a:solidFill>
                  <a:srgbClr val="FF0000"/>
                </a:solidFill>
                <a:hlinkClick r:id="rId3">
                  <a:extLst>
                    <a:ext uri="{A12FA001-AC4F-418D-AE19-62706E023703}">
                      <ahyp:hlinkClr xmlns:ahyp="http://schemas.microsoft.com/office/drawing/2018/hyperlinkcolor" val="tx"/>
                    </a:ext>
                  </a:extLst>
                </a:hlinkClick>
              </a:rPr>
              <a:t>www.tudublin.ie/careers/getcareerready</a:t>
            </a:r>
            <a:endParaRPr lang="en-GB" sz="2800" dirty="0">
              <a:solidFill>
                <a:srgbClr val="FF0000"/>
              </a:solidFill>
            </a:endParaRPr>
          </a:p>
          <a:p>
            <a:endParaRPr lang="en-GB" sz="2800" dirty="0"/>
          </a:p>
        </p:txBody>
      </p:sp>
      <p:pic>
        <p:nvPicPr>
          <p:cNvPr id="1026" name="Picture 2">
            <a:extLst>
              <a:ext uri="{FF2B5EF4-FFF2-40B4-BE49-F238E27FC236}">
                <a16:creationId xmlns:a16="http://schemas.microsoft.com/office/drawing/2014/main" id="{C67AED5D-63F8-4000-B201-850B1CCEE1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36" y="161103"/>
            <a:ext cx="2828925" cy="15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040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9376" y="4149080"/>
            <a:ext cx="11233248" cy="1859456"/>
          </a:xfrm>
        </p:spPr>
        <p:txBody>
          <a:bodyPr>
            <a:normAutofit/>
          </a:bodyPr>
          <a:lstStyle/>
          <a:p>
            <a:pPr>
              <a:lnSpc>
                <a:spcPct val="90000"/>
              </a:lnSpc>
            </a:pPr>
            <a:endParaRPr lang="en-IE" sz="400" b="1" dirty="0">
              <a:solidFill>
                <a:schemeClr val="accent1"/>
              </a:solidFill>
            </a:endParaRPr>
          </a:p>
          <a:p>
            <a:pPr>
              <a:lnSpc>
                <a:spcPct val="90000"/>
              </a:lnSpc>
            </a:pPr>
            <a:endParaRPr lang="en-IE" sz="400" b="1" dirty="0">
              <a:solidFill>
                <a:schemeClr val="accent1"/>
              </a:solidFill>
            </a:endParaRPr>
          </a:p>
          <a:p>
            <a:pPr algn="ctr">
              <a:lnSpc>
                <a:spcPct val="90000"/>
              </a:lnSpc>
            </a:pPr>
            <a:r>
              <a:rPr lang="en-IE" sz="2000" b="1" dirty="0">
                <a:solidFill>
                  <a:srgbClr val="0070C0"/>
                </a:solidFill>
              </a:rPr>
              <a:t>FOR CAREEER RESOURCES AND CONTACT DETAILS OF YOUR CAREER COACH, GO TO:</a:t>
            </a:r>
          </a:p>
          <a:p>
            <a:pPr algn="ctr">
              <a:lnSpc>
                <a:spcPct val="90000"/>
              </a:lnSpc>
            </a:pPr>
            <a:r>
              <a:rPr lang="en-IE" sz="2000" b="1" dirty="0">
                <a:solidFill>
                  <a:srgbClr val="0070C0"/>
                </a:solidFill>
              </a:rPr>
              <a:t>WWW.TUDUBLIN.IE/CAREERS</a:t>
            </a:r>
          </a:p>
          <a:p>
            <a:pPr>
              <a:lnSpc>
                <a:spcPct val="90000"/>
              </a:lnSpc>
            </a:pPr>
            <a:endParaRPr lang="en-US" sz="400" dirty="0">
              <a:solidFill>
                <a:schemeClr val="accent1"/>
              </a:solidFill>
            </a:endParaRPr>
          </a:p>
        </p:txBody>
      </p:sp>
      <p:pic>
        <p:nvPicPr>
          <p:cNvPr id="1026" name="Picture 2" descr="See the source image">
            <a:extLst>
              <a:ext uri="{FF2B5EF4-FFF2-40B4-BE49-F238E27FC236}">
                <a16:creationId xmlns:a16="http://schemas.microsoft.com/office/drawing/2014/main" id="{CED73B3B-E386-4142-B16E-8D1C436C30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44" r="2" b="15223"/>
          <a:stretch/>
        </p:blipFill>
        <p:spPr bwMode="auto">
          <a:xfrm>
            <a:off x="1706880" y="256540"/>
            <a:ext cx="8778240" cy="376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301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D5481D7-0E03-450F-8A56-21A80855F012}"/>
              </a:ext>
            </a:extLst>
          </p:cNvPr>
          <p:cNvSpPr>
            <a:spLocks noGrp="1"/>
          </p:cNvSpPr>
          <p:nvPr>
            <p:ph type="title"/>
          </p:nvPr>
        </p:nvSpPr>
        <p:spPr>
          <a:xfrm>
            <a:off x="5504916" y="117155"/>
            <a:ext cx="6067490" cy="1583653"/>
          </a:xfrm>
        </p:spPr>
        <p:txBody>
          <a:bodyPr>
            <a:normAutofit/>
          </a:bodyPr>
          <a:lstStyle/>
          <a:p>
            <a:r>
              <a:rPr lang="en-GB" altLang="en-US" sz="3600" b="1" dirty="0">
                <a:latin typeface="Calibri" panose="020F0502020204030204" pitchFamily="34" charset="0"/>
                <a:cs typeface="Calibri" panose="020F0502020204030204" pitchFamily="34" charset="0"/>
              </a:rPr>
              <a:t>Why do students come to us?</a:t>
            </a:r>
          </a:p>
        </p:txBody>
      </p:sp>
      <p:sp>
        <p:nvSpPr>
          <p:cNvPr id="3" name="Content Placeholder 2">
            <a:extLst>
              <a:ext uri="{FF2B5EF4-FFF2-40B4-BE49-F238E27FC236}">
                <a16:creationId xmlns:a16="http://schemas.microsoft.com/office/drawing/2014/main" id="{5AE3F826-463C-4144-BBDD-CD5A1354571C}"/>
              </a:ext>
            </a:extLst>
          </p:cNvPr>
          <p:cNvSpPr>
            <a:spLocks noGrp="1"/>
          </p:cNvSpPr>
          <p:nvPr>
            <p:ph idx="1"/>
          </p:nvPr>
        </p:nvSpPr>
        <p:spPr>
          <a:xfrm>
            <a:off x="5504916" y="1814238"/>
            <a:ext cx="6547174" cy="4855122"/>
          </a:xfrm>
        </p:spPr>
        <p:txBody>
          <a:bodyPr rtlCol="0" anchor="ctr">
            <a:normAutofit/>
          </a:bodyPr>
          <a:lstStyle/>
          <a:p>
            <a:pPr lvl="1"/>
            <a:endParaRPr lang="en-GB" sz="2600" dirty="0"/>
          </a:p>
          <a:p>
            <a:pPr lvl="1"/>
            <a:r>
              <a:rPr lang="en-GB" sz="2600" dirty="0"/>
              <a:t>Assist you with your career decisions and career choice – next steps</a:t>
            </a:r>
          </a:p>
          <a:p>
            <a:pPr lvl="1"/>
            <a:r>
              <a:rPr lang="en-GB" sz="2600" dirty="0"/>
              <a:t>Explore career options related to your course</a:t>
            </a:r>
          </a:p>
          <a:p>
            <a:pPr lvl="1"/>
            <a:r>
              <a:rPr lang="en-GB" sz="2600" dirty="0"/>
              <a:t>Further study</a:t>
            </a:r>
          </a:p>
          <a:p>
            <a:pPr lvl="1"/>
            <a:r>
              <a:rPr lang="en-GB" sz="2600" dirty="0"/>
              <a:t>Job hunt &amp; network</a:t>
            </a:r>
          </a:p>
          <a:p>
            <a:pPr lvl="1"/>
            <a:r>
              <a:rPr lang="en-GB" sz="2600" dirty="0"/>
              <a:t>Applications</a:t>
            </a:r>
          </a:p>
          <a:p>
            <a:pPr lvl="1"/>
            <a:r>
              <a:rPr lang="en-GB" sz="2600" dirty="0"/>
              <a:t>Perform at interview</a:t>
            </a:r>
          </a:p>
          <a:p>
            <a:pPr lvl="1"/>
            <a:endParaRPr lang="en-GB" sz="2600" dirty="0"/>
          </a:p>
          <a:p>
            <a:pPr lvl="1"/>
            <a:r>
              <a:rPr lang="en-GB" sz="2600" dirty="0"/>
              <a:t>Any career issue!</a:t>
            </a:r>
          </a:p>
          <a:p>
            <a:pPr lvl="1"/>
            <a:endParaRPr lang="en-GB" sz="2600" dirty="0"/>
          </a:p>
          <a:p>
            <a:pPr marL="0" lvl="0" indent="0">
              <a:spcBef>
                <a:spcPts val="0"/>
              </a:spcBef>
              <a:spcAft>
                <a:spcPts val="600"/>
              </a:spcAft>
              <a:buNone/>
            </a:pPr>
            <a:endParaRPr lang="en-US" sz="2400" b="1" dirty="0">
              <a:solidFill>
                <a:srgbClr val="000000"/>
              </a:solidFill>
            </a:endParaRPr>
          </a:p>
          <a:p>
            <a:pPr>
              <a:defRPr/>
            </a:pPr>
            <a:endParaRPr lang="en-GB" sz="1400" dirty="0">
              <a:solidFill>
                <a:srgbClr val="000000"/>
              </a:solidFill>
              <a:latin typeface="Calibri" panose="020F0502020204030204" pitchFamily="34" charset="0"/>
              <a:cs typeface="Calibri" panose="020F0502020204030204" pitchFamily="34" charset="0"/>
            </a:endParaRPr>
          </a:p>
        </p:txBody>
      </p:sp>
      <p:pic>
        <p:nvPicPr>
          <p:cNvPr id="5" name="Picture 2" descr="image_preview (400×278)">
            <a:extLst>
              <a:ext uri="{FF2B5EF4-FFF2-40B4-BE49-F238E27FC236}">
                <a16:creationId xmlns:a16="http://schemas.microsoft.com/office/drawing/2014/main" id="{7AA8DCFA-2A82-41C4-8441-99EFF426EA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432" y="1814238"/>
            <a:ext cx="4032448" cy="4153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408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D5481D7-0E03-450F-8A56-21A80855F012}"/>
              </a:ext>
            </a:extLst>
          </p:cNvPr>
          <p:cNvSpPr>
            <a:spLocks noGrp="1"/>
          </p:cNvSpPr>
          <p:nvPr>
            <p:ph type="title"/>
          </p:nvPr>
        </p:nvSpPr>
        <p:spPr>
          <a:xfrm>
            <a:off x="871220" y="485273"/>
            <a:ext cx="6006192" cy="746730"/>
          </a:xfrm>
        </p:spPr>
        <p:txBody>
          <a:bodyPr>
            <a:normAutofit/>
          </a:bodyPr>
          <a:lstStyle/>
          <a:p>
            <a:r>
              <a:rPr lang="en-US" sz="3600" b="1" dirty="0">
                <a:solidFill>
                  <a:prstClr val="black"/>
                </a:solidFill>
                <a:latin typeface="+mn-lt"/>
              </a:rPr>
              <a:t>Ways we can help</a:t>
            </a:r>
            <a:endParaRPr lang="en-GB" altLang="en-US" dirty="0">
              <a:solidFill>
                <a:srgbClr val="6D524A"/>
              </a:solidFill>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5AE3F826-463C-4144-BBDD-CD5A1354571C}"/>
              </a:ext>
            </a:extLst>
          </p:cNvPr>
          <p:cNvSpPr>
            <a:spLocks noGrp="1"/>
          </p:cNvSpPr>
          <p:nvPr>
            <p:ph idx="1"/>
          </p:nvPr>
        </p:nvSpPr>
        <p:spPr>
          <a:xfrm>
            <a:off x="191344" y="1916832"/>
            <a:ext cx="7704856" cy="4320480"/>
          </a:xfrm>
        </p:spPr>
        <p:txBody>
          <a:bodyPr rtlCol="0">
            <a:normAutofit fontScale="25000" lnSpcReduction="20000"/>
          </a:bodyPr>
          <a:lstStyle/>
          <a:p>
            <a:r>
              <a:rPr lang="en-GB" sz="8000" dirty="0">
                <a:solidFill>
                  <a:prstClr val="black"/>
                </a:solidFill>
              </a:rPr>
              <a:t>1-1 Career Coaching</a:t>
            </a:r>
          </a:p>
          <a:p>
            <a:r>
              <a:rPr lang="en-GB" sz="8000" dirty="0">
                <a:solidFill>
                  <a:prstClr val="black"/>
                </a:solidFill>
              </a:rPr>
              <a:t>Career Development Workshops</a:t>
            </a:r>
          </a:p>
          <a:p>
            <a:r>
              <a:rPr lang="en-GB" sz="8000" dirty="0">
                <a:solidFill>
                  <a:prstClr val="black"/>
                </a:solidFill>
              </a:rPr>
              <a:t>Career Seminars/CV Clinics</a:t>
            </a:r>
          </a:p>
          <a:p>
            <a:r>
              <a:rPr lang="en-GB" sz="8000" dirty="0">
                <a:solidFill>
                  <a:prstClr val="black"/>
                </a:solidFill>
              </a:rPr>
              <a:t>Career Events – ‘Get Career Ready’, ‘Love Your Career’, ‘Next Steps’</a:t>
            </a:r>
          </a:p>
          <a:p>
            <a:r>
              <a:rPr lang="en-GB" sz="8000" dirty="0">
                <a:solidFill>
                  <a:prstClr val="black"/>
                </a:solidFill>
              </a:rPr>
              <a:t>Employer and Industry Presentations</a:t>
            </a:r>
          </a:p>
          <a:p>
            <a:r>
              <a:rPr lang="en-GB" sz="8000" dirty="0">
                <a:solidFill>
                  <a:prstClr val="black"/>
                </a:solidFill>
              </a:rPr>
              <a:t>Careers Fairs</a:t>
            </a:r>
          </a:p>
          <a:p>
            <a:r>
              <a:rPr lang="en-GB" sz="8000" dirty="0">
                <a:solidFill>
                  <a:prstClr val="black"/>
                </a:solidFill>
              </a:rPr>
              <a:t>Careers Website: </a:t>
            </a:r>
            <a:r>
              <a:rPr lang="en-GB" sz="8000" b="1" dirty="0">
                <a:solidFill>
                  <a:srgbClr val="0070C0"/>
                </a:solidFill>
                <a:hlinkClick r:id="rId3">
                  <a:extLst>
                    <a:ext uri="{A12FA001-AC4F-418D-AE19-62706E023703}">
                      <ahyp:hlinkClr xmlns:ahyp="http://schemas.microsoft.com/office/drawing/2018/hyperlinkcolor" val="tx"/>
                    </a:ext>
                  </a:extLst>
                </a:hlinkClick>
              </a:rPr>
              <a:t>www.tudublin.ie/careers</a:t>
            </a:r>
            <a:r>
              <a:rPr lang="en-GB" sz="8000" b="1" dirty="0">
                <a:solidFill>
                  <a:srgbClr val="0070C0"/>
                </a:solidFill>
              </a:rPr>
              <a:t> </a:t>
            </a:r>
            <a:r>
              <a:rPr lang="en-GB" sz="8000" dirty="0">
                <a:solidFill>
                  <a:prstClr val="black"/>
                </a:solidFill>
              </a:rPr>
              <a:t>– Comprehensive resources </a:t>
            </a:r>
          </a:p>
          <a:p>
            <a:r>
              <a:rPr lang="en-GB" sz="8000" dirty="0">
                <a:solidFill>
                  <a:prstClr val="black"/>
                </a:solidFill>
              </a:rPr>
              <a:t>My Qualification, What Next? </a:t>
            </a:r>
            <a:r>
              <a:rPr lang="en-GB" sz="8000" b="1" dirty="0">
                <a:solidFill>
                  <a:srgbClr val="0070C0"/>
                </a:solidFill>
                <a:cs typeface="Calibri" panose="020F0502020204030204" pitchFamily="34" charset="0"/>
              </a:rPr>
              <a:t>(PDF)</a:t>
            </a:r>
          </a:p>
          <a:p>
            <a:r>
              <a:rPr lang="en-GB" sz="8000" b="1" dirty="0">
                <a:solidFill>
                  <a:schemeClr val="accent2"/>
                </a:solidFill>
                <a:cs typeface="Calibri" panose="020F0502020204030204" pitchFamily="34" charset="0"/>
                <a:hlinkClick r:id="rId4">
                  <a:extLst>
                    <a:ext uri="{A12FA001-AC4F-418D-AE19-62706E023703}">
                      <ahyp:hlinkClr xmlns:ahyp="http://schemas.microsoft.com/office/drawing/2018/hyperlinkcolor" val="tx"/>
                    </a:ext>
                  </a:extLst>
                </a:hlinkClick>
              </a:rPr>
              <a:t>https://www.tudublin.ie/for-students/career-development-centre/students-and-graduates/my-qualifications---what-next/</a:t>
            </a:r>
            <a:endParaRPr lang="en-GB" sz="8000" b="1" dirty="0">
              <a:solidFill>
                <a:schemeClr val="accent2"/>
              </a:solidFill>
              <a:cs typeface="Calibri" panose="020F0502020204030204" pitchFamily="34" charset="0"/>
            </a:endParaRPr>
          </a:p>
          <a:p>
            <a:endParaRPr lang="en-GB" sz="8000" b="1" dirty="0">
              <a:solidFill>
                <a:schemeClr val="accent2"/>
              </a:solidFill>
              <a:cs typeface="Calibri" panose="020F0502020204030204" pitchFamily="34" charset="0"/>
            </a:endParaRPr>
          </a:p>
          <a:p>
            <a:pPr marL="0" lvl="0" indent="0">
              <a:buNone/>
            </a:pPr>
            <a:r>
              <a:rPr lang="en-GB" sz="2200" b="1" dirty="0">
                <a:solidFill>
                  <a:prstClr val="black"/>
                </a:solidFill>
              </a:rPr>
              <a:t> </a:t>
            </a:r>
            <a:endParaRPr lang="en-GB" sz="7200" dirty="0">
              <a:solidFill>
                <a:prstClr val="black"/>
              </a:solidFill>
            </a:endParaRPr>
          </a:p>
          <a:p>
            <a:pPr marL="109728" lvl="0" indent="0">
              <a:spcBef>
                <a:spcPts val="400"/>
              </a:spcBef>
              <a:buClr>
                <a:srgbClr val="2DA2BF"/>
              </a:buClr>
              <a:buSzPct val="68000"/>
              <a:buNone/>
            </a:pPr>
            <a:endParaRPr lang="en-GB" sz="2400" dirty="0">
              <a:solidFill>
                <a:srgbClr val="6D524A"/>
              </a:solidFill>
            </a:endParaRPr>
          </a:p>
        </p:txBody>
      </p:sp>
      <p:pic>
        <p:nvPicPr>
          <p:cNvPr id="2" name="Picture 1">
            <a:extLst>
              <a:ext uri="{FF2B5EF4-FFF2-40B4-BE49-F238E27FC236}">
                <a16:creationId xmlns:a16="http://schemas.microsoft.com/office/drawing/2014/main" id="{C3E35439-82BB-43C5-B5EE-9E7348ABAD58}"/>
              </a:ext>
            </a:extLst>
          </p:cNvPr>
          <p:cNvPicPr>
            <a:picLocks noChangeAspect="1"/>
          </p:cNvPicPr>
          <p:nvPr/>
        </p:nvPicPr>
        <p:blipFill>
          <a:blip r:embed="rId5"/>
          <a:stretch>
            <a:fillRect/>
          </a:stretch>
        </p:blipFill>
        <p:spPr>
          <a:xfrm>
            <a:off x="7896200" y="1700808"/>
            <a:ext cx="4104455" cy="4667490"/>
          </a:xfrm>
          <a:prstGeom prst="rect">
            <a:avLst/>
          </a:prstGeom>
        </p:spPr>
      </p:pic>
    </p:spTree>
    <p:extLst>
      <p:ext uri="{BB962C8B-B14F-4D97-AF65-F5344CB8AC3E}">
        <p14:creationId xmlns:p14="http://schemas.microsoft.com/office/powerpoint/2010/main" val="1735983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750" y="666750"/>
            <a:ext cx="5524500" cy="5524500"/>
          </a:xfrm>
          <a:prstGeom prst="rect">
            <a:avLst/>
          </a:prstGeom>
        </p:spPr>
      </p:pic>
    </p:spTree>
    <p:extLst>
      <p:ext uri="{BB962C8B-B14F-4D97-AF65-F5344CB8AC3E}">
        <p14:creationId xmlns:p14="http://schemas.microsoft.com/office/powerpoint/2010/main" val="25515813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D5481D7-0E03-450F-8A56-21A80855F012}"/>
              </a:ext>
            </a:extLst>
          </p:cNvPr>
          <p:cNvSpPr>
            <a:spLocks noGrp="1"/>
          </p:cNvSpPr>
          <p:nvPr>
            <p:ph type="title"/>
          </p:nvPr>
        </p:nvSpPr>
        <p:spPr>
          <a:xfrm>
            <a:off x="191344" y="648072"/>
            <a:ext cx="11800786" cy="908720"/>
          </a:xfrm>
        </p:spPr>
        <p:txBody>
          <a:bodyPr>
            <a:normAutofit/>
          </a:bodyPr>
          <a:lstStyle/>
          <a:p>
            <a:r>
              <a:rPr lang="en-US" sz="3600" b="1" dirty="0">
                <a:solidFill>
                  <a:srgbClr val="000000"/>
                </a:solidFill>
                <a:latin typeface="+mn-lt"/>
              </a:rPr>
              <a:t>What you can do from now…</a:t>
            </a:r>
            <a:endParaRPr lang="en-GB" altLang="en-US" sz="3600" b="1" dirty="0">
              <a:solidFill>
                <a:srgbClr val="000000"/>
              </a:solidFill>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5AE3F826-463C-4144-BBDD-CD5A1354571C}"/>
              </a:ext>
            </a:extLst>
          </p:cNvPr>
          <p:cNvSpPr>
            <a:spLocks noGrp="1"/>
          </p:cNvSpPr>
          <p:nvPr>
            <p:ph idx="1"/>
          </p:nvPr>
        </p:nvSpPr>
        <p:spPr>
          <a:xfrm>
            <a:off x="0" y="1854083"/>
            <a:ext cx="9840416" cy="4527246"/>
          </a:xfrm>
        </p:spPr>
        <p:txBody>
          <a:bodyPr rtlCol="0" anchor="ctr">
            <a:normAutofit fontScale="25000" lnSpcReduction="20000"/>
          </a:bodyPr>
          <a:lstStyle/>
          <a:p>
            <a:pPr lvl="1">
              <a:lnSpc>
                <a:spcPct val="115000"/>
              </a:lnSpc>
              <a:spcAft>
                <a:spcPts val="1000"/>
              </a:spcAft>
              <a:buSzPct val="50000"/>
              <a:buFont typeface="Courier New" panose="02070309020205020404" pitchFamily="49" charset="0"/>
              <a:buChar char="o"/>
            </a:pPr>
            <a:r>
              <a:rPr lang="en-GB" sz="8000" dirty="0">
                <a:ea typeface="Calibri" panose="020F0502020204030204" pitchFamily="34" charset="0"/>
                <a:cs typeface="Times New Roman" panose="02020603050405020304" pitchFamily="18" charset="0"/>
              </a:rPr>
              <a:t>Consider and explore your </a:t>
            </a:r>
            <a:r>
              <a:rPr lang="en-GB" sz="8000" b="1" dirty="0">
                <a:ea typeface="Calibri" panose="020F0502020204030204" pitchFamily="34" charset="0"/>
                <a:cs typeface="Times New Roman" panose="02020603050405020304" pitchFamily="18" charset="0"/>
              </a:rPr>
              <a:t>next Career steps </a:t>
            </a:r>
            <a:r>
              <a:rPr lang="en-GB" sz="8000" dirty="0">
                <a:ea typeface="Calibri" panose="020F0502020204030204" pitchFamily="34" charset="0"/>
                <a:cs typeface="Times New Roman" panose="02020603050405020304" pitchFamily="18" charset="0"/>
              </a:rPr>
              <a:t>and keep options open</a:t>
            </a:r>
          </a:p>
          <a:p>
            <a:pPr lvl="1">
              <a:lnSpc>
                <a:spcPct val="115000"/>
              </a:lnSpc>
              <a:spcAft>
                <a:spcPts val="1000"/>
              </a:spcAft>
              <a:buSzPct val="50000"/>
              <a:buFont typeface="Courier New" panose="02070309020205020404" pitchFamily="49" charset="0"/>
              <a:buChar char="o"/>
            </a:pPr>
            <a:r>
              <a:rPr lang="en-GB" sz="8000" b="1" dirty="0">
                <a:ea typeface="Calibri" panose="020F0502020204030204" pitchFamily="34" charset="0"/>
                <a:cs typeface="Times New Roman" panose="02020603050405020304" pitchFamily="18" charset="0"/>
              </a:rPr>
              <a:t>Where are the jobs? - Job hunt </a:t>
            </a:r>
            <a:r>
              <a:rPr lang="en-GB" sz="8000" dirty="0">
                <a:ea typeface="Calibri" panose="020F0502020204030204" pitchFamily="34" charset="0"/>
                <a:cs typeface="Times New Roman" panose="02020603050405020304" pitchFamily="18" charset="0"/>
              </a:rPr>
              <a:t>in as many ways as you can</a:t>
            </a:r>
          </a:p>
          <a:p>
            <a:pPr lvl="1">
              <a:lnSpc>
                <a:spcPct val="115000"/>
              </a:lnSpc>
              <a:spcAft>
                <a:spcPts val="1000"/>
              </a:spcAft>
              <a:buSzPct val="50000"/>
              <a:buFont typeface="Courier New" panose="02070309020205020404" pitchFamily="49" charset="0"/>
              <a:buChar char="o"/>
            </a:pPr>
            <a:r>
              <a:rPr lang="en-GB" sz="8000" dirty="0">
                <a:ea typeface="Calibri" panose="020F0502020204030204" pitchFamily="34" charset="0"/>
                <a:cs typeface="Times New Roman" panose="02020603050405020304" pitchFamily="18" charset="0"/>
              </a:rPr>
              <a:t>Online </a:t>
            </a:r>
            <a:r>
              <a:rPr lang="en-GB" sz="8000" b="1" dirty="0">
                <a:ea typeface="Calibri" panose="020F0502020204030204" pitchFamily="34" charset="0"/>
                <a:cs typeface="Times New Roman" panose="02020603050405020304" pitchFamily="18" charset="0"/>
              </a:rPr>
              <a:t>vacancy bulletins  </a:t>
            </a:r>
            <a:r>
              <a:rPr lang="en-GB" sz="8000" dirty="0">
                <a:ea typeface="Calibri" panose="020F0502020204030204" pitchFamily="34" charset="0"/>
                <a:cs typeface="Times New Roman" panose="02020603050405020304" pitchFamily="18" charset="0"/>
              </a:rPr>
              <a:t>– </a:t>
            </a:r>
            <a:r>
              <a:rPr lang="en-GB" sz="8000" b="1" dirty="0">
                <a:ea typeface="Calibri" panose="020F0502020204030204" pitchFamily="34" charset="0"/>
                <a:cs typeface="Times New Roman" panose="02020603050405020304" pitchFamily="18" charset="0"/>
              </a:rPr>
              <a:t>Set up Job Alerts </a:t>
            </a:r>
            <a:r>
              <a:rPr lang="en-GB" sz="8000" dirty="0">
                <a:ea typeface="Calibri" panose="020F0502020204030204" pitchFamily="34" charset="0"/>
                <a:cs typeface="Times New Roman" panose="02020603050405020304" pitchFamily="18" charset="0"/>
              </a:rPr>
              <a:t>- </a:t>
            </a:r>
            <a:r>
              <a:rPr lang="en-GB" sz="8000" dirty="0">
                <a:solidFill>
                  <a:srgbClr val="0070C0"/>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www.tudublin.ie/jobscene</a:t>
            </a:r>
            <a:r>
              <a:rPr lang="en-GB" sz="8000" dirty="0">
                <a:solidFill>
                  <a:srgbClr val="0070C0"/>
                </a:solidFill>
                <a:ea typeface="Calibri" panose="020F0502020204030204" pitchFamily="34" charset="0"/>
                <a:cs typeface="Times New Roman" panose="02020603050405020304" pitchFamily="18" charset="0"/>
              </a:rPr>
              <a:t> and </a:t>
            </a:r>
            <a:r>
              <a:rPr lang="en-GB" sz="8000" dirty="0">
                <a:solidFill>
                  <a:srgbClr val="0070C0"/>
                </a:solidFill>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www.gradireland.com</a:t>
            </a:r>
            <a:r>
              <a:rPr lang="en-GB" sz="8000" dirty="0">
                <a:solidFill>
                  <a:srgbClr val="0070C0"/>
                </a:solidFill>
                <a:ea typeface="Calibri" panose="020F0502020204030204" pitchFamily="34" charset="0"/>
                <a:cs typeface="Times New Roman" panose="02020603050405020304" pitchFamily="18" charset="0"/>
              </a:rPr>
              <a:t> - </a:t>
            </a:r>
            <a:r>
              <a:rPr lang="en-GB" sz="8000" dirty="0">
                <a:solidFill>
                  <a:schemeClr val="accent2"/>
                </a:solidFill>
                <a:hlinkClick r:id="rId5" tooltip="https://tinyurl.com/irish-grad-programmes">
                  <a:extLst>
                    <a:ext uri="{A12FA001-AC4F-418D-AE19-62706E023703}">
                      <ahyp:hlinkClr xmlns:ahyp="http://schemas.microsoft.com/office/drawing/2018/hyperlinkcolor" val="tx"/>
                    </a:ext>
                  </a:extLst>
                </a:hlinkClick>
              </a:rPr>
              <a:t>https://tinyurl.com/Irish-Grad-Programmes</a:t>
            </a:r>
            <a:r>
              <a:rPr lang="en-GB" sz="8000" dirty="0">
                <a:solidFill>
                  <a:schemeClr val="accent2"/>
                </a:solidFill>
              </a:rPr>
              <a:t> - *</a:t>
            </a:r>
            <a:r>
              <a:rPr lang="en-GB" sz="8000" b="1" dirty="0">
                <a:solidFill>
                  <a:srgbClr val="7030A0"/>
                </a:solidFill>
                <a:ea typeface="Calibri" panose="020F0502020204030204" pitchFamily="34" charset="0"/>
                <a:cs typeface="Times New Roman" panose="02020603050405020304" pitchFamily="18" charset="0"/>
              </a:rPr>
              <a:t>Deadlines</a:t>
            </a:r>
            <a:r>
              <a:rPr lang="en-GB" sz="8000" dirty="0">
                <a:ea typeface="Calibri" panose="020F0502020204030204" pitchFamily="34" charset="0"/>
                <a:cs typeface="Times New Roman" panose="02020603050405020304" pitchFamily="18" charset="0"/>
              </a:rPr>
              <a:t>– </a:t>
            </a:r>
            <a:r>
              <a:rPr lang="en-GB" sz="8000" b="1" dirty="0">
                <a:ea typeface="Calibri" panose="020F0502020204030204" pitchFamily="34" charset="0"/>
                <a:cs typeface="Times New Roman" panose="02020603050405020304" pitchFamily="18" charset="0"/>
              </a:rPr>
              <a:t>graduate programmes</a:t>
            </a:r>
          </a:p>
          <a:p>
            <a:pPr lvl="1">
              <a:lnSpc>
                <a:spcPct val="115000"/>
              </a:lnSpc>
              <a:spcAft>
                <a:spcPts val="1000"/>
              </a:spcAft>
              <a:buSzPct val="50000"/>
              <a:buFont typeface="Courier New" panose="02070309020205020404" pitchFamily="49" charset="0"/>
              <a:buChar char="o"/>
            </a:pPr>
            <a:r>
              <a:rPr lang="en-GB" sz="7200" b="1" dirty="0">
                <a:solidFill>
                  <a:schemeClr val="tx1"/>
                </a:solidFill>
                <a:cs typeface="Times New Roman" panose="02020603050405020304" pitchFamily="18" charset="0"/>
              </a:rPr>
              <a:t>Part-time – </a:t>
            </a:r>
            <a:r>
              <a:rPr lang="en-GB" sz="8000" dirty="0">
                <a:solidFill>
                  <a:schemeClr val="accent2"/>
                </a:solidFill>
                <a:hlinkClick r:id="rId6">
                  <a:extLst>
                    <a:ext uri="{A12FA001-AC4F-418D-AE19-62706E023703}">
                      <ahyp:hlinkClr xmlns:ahyp="http://schemas.microsoft.com/office/drawing/2018/hyperlinkcolor" val="tx"/>
                    </a:ext>
                  </a:extLst>
                </a:hlinkClick>
              </a:rPr>
              <a:t>https://www.tudublinsu.ie/forums/topiclist</a:t>
            </a:r>
            <a:endParaRPr lang="en-GB" dirty="0"/>
          </a:p>
          <a:p>
            <a:pPr lvl="1">
              <a:lnSpc>
                <a:spcPct val="115000"/>
              </a:lnSpc>
              <a:spcAft>
                <a:spcPts val="1000"/>
              </a:spcAft>
              <a:buSzPct val="50000"/>
              <a:buFont typeface="Courier New" panose="02070309020205020404" pitchFamily="49" charset="0"/>
              <a:buChar char="o"/>
            </a:pPr>
            <a:r>
              <a:rPr lang="en-GB" sz="8000" b="1" dirty="0" err="1"/>
              <a:t>Gradireland</a:t>
            </a:r>
            <a:r>
              <a:rPr lang="en-GB" sz="8000" b="1" dirty="0"/>
              <a:t> Directory </a:t>
            </a:r>
            <a:r>
              <a:rPr lang="en-GB" sz="8000" dirty="0"/>
              <a:t>online -</a:t>
            </a:r>
            <a:r>
              <a:rPr lang="en-GB" sz="8000" dirty="0">
                <a:hlinkClick r:id="rId7">
                  <a:extLst>
                    <a:ext uri="{A12FA001-AC4F-418D-AE19-62706E023703}">
                      <ahyp:hlinkClr xmlns:ahyp="http://schemas.microsoft.com/office/drawing/2018/hyperlinkcolor" val="tx"/>
                    </a:ext>
                  </a:extLst>
                </a:hlinkClick>
              </a:rPr>
              <a:t> </a:t>
            </a:r>
            <a:r>
              <a:rPr lang="en-GB" sz="8000" dirty="0">
                <a:solidFill>
                  <a:srgbClr val="0070C0"/>
                </a:solidFill>
                <a:hlinkClick r:id="rId7">
                  <a:extLst>
                    <a:ext uri="{A12FA001-AC4F-418D-AE19-62706E023703}">
                      <ahyp:hlinkClr xmlns:ahyp="http://schemas.microsoft.com/office/drawing/2018/hyperlinkcolor" val="tx"/>
                    </a:ext>
                  </a:extLst>
                </a:hlinkClick>
              </a:rPr>
              <a:t>https://lnkd.in/ewe4ntF</a:t>
            </a:r>
            <a:r>
              <a:rPr lang="en-GB" sz="8000" dirty="0">
                <a:solidFill>
                  <a:srgbClr val="0070C0"/>
                </a:solidFill>
              </a:rPr>
              <a:t>  </a:t>
            </a:r>
          </a:p>
          <a:p>
            <a:pPr lvl="1">
              <a:lnSpc>
                <a:spcPct val="115000"/>
              </a:lnSpc>
              <a:spcAft>
                <a:spcPts val="1000"/>
              </a:spcAft>
              <a:buSzPct val="50000"/>
              <a:buFont typeface="Courier New" panose="02070309020205020404" pitchFamily="49" charset="0"/>
              <a:buChar char="o"/>
            </a:pPr>
            <a:r>
              <a:rPr lang="en-GB" sz="8000" b="1" dirty="0"/>
              <a:t>Other Career websites: </a:t>
            </a:r>
            <a:r>
              <a:rPr lang="en-GB" sz="8000" dirty="0">
                <a:solidFill>
                  <a:srgbClr val="0070C0"/>
                </a:solidFill>
                <a:hlinkClick r:id="rId4">
                  <a:extLst>
                    <a:ext uri="{A12FA001-AC4F-418D-AE19-62706E023703}">
                      <ahyp:hlinkClr xmlns:ahyp="http://schemas.microsoft.com/office/drawing/2018/hyperlinkcolor" val="tx"/>
                    </a:ext>
                  </a:extLst>
                </a:hlinkClick>
              </a:rPr>
              <a:t>www.gradireland.com</a:t>
            </a:r>
            <a:r>
              <a:rPr lang="en-GB" sz="8000" dirty="0">
                <a:solidFill>
                  <a:srgbClr val="250BE5"/>
                </a:solidFill>
              </a:rPr>
              <a:t>,</a:t>
            </a:r>
            <a:r>
              <a:rPr lang="en-GB" sz="8000" b="1" dirty="0"/>
              <a:t> </a:t>
            </a:r>
            <a:r>
              <a:rPr lang="en-GB" sz="8000" dirty="0">
                <a:solidFill>
                  <a:srgbClr val="0070C0"/>
                </a:solidFill>
                <a:hlinkClick r:id="rId8">
                  <a:extLst>
                    <a:ext uri="{A12FA001-AC4F-418D-AE19-62706E023703}">
                      <ahyp:hlinkClr xmlns:ahyp="http://schemas.microsoft.com/office/drawing/2018/hyperlinkcolor" val="tx"/>
                    </a:ext>
                  </a:extLst>
                </a:hlinkClick>
              </a:rPr>
              <a:t>www.nextstepsupport.org</a:t>
            </a:r>
            <a:r>
              <a:rPr lang="en-GB" sz="8000" dirty="0">
                <a:solidFill>
                  <a:srgbClr val="0070C0"/>
                </a:solidFill>
              </a:rPr>
              <a:t>, </a:t>
            </a:r>
            <a:r>
              <a:rPr lang="en-GB" sz="8000" dirty="0">
                <a:solidFill>
                  <a:srgbClr val="0070C0"/>
                </a:solidFill>
                <a:hlinkClick r:id="rId9">
                  <a:extLst>
                    <a:ext uri="{A12FA001-AC4F-418D-AE19-62706E023703}">
                      <ahyp:hlinkClr xmlns:ahyp="http://schemas.microsoft.com/office/drawing/2018/hyperlinkcolor" val="tx"/>
                    </a:ext>
                  </a:extLst>
                </a:hlinkClick>
              </a:rPr>
              <a:t>www.careersportal.ie</a:t>
            </a:r>
            <a:r>
              <a:rPr lang="en-GB" sz="8000" dirty="0">
                <a:solidFill>
                  <a:srgbClr val="0070C0"/>
                </a:solidFill>
              </a:rPr>
              <a:t>, </a:t>
            </a:r>
            <a:r>
              <a:rPr lang="en-GB" sz="8000" b="1" dirty="0">
                <a:solidFill>
                  <a:schemeClr val="tx1"/>
                </a:solidFill>
              </a:rPr>
              <a:t>UK</a:t>
            </a:r>
            <a:r>
              <a:rPr lang="en-GB" sz="8000" dirty="0">
                <a:solidFill>
                  <a:srgbClr val="0070C0"/>
                </a:solidFill>
              </a:rPr>
              <a:t>- </a:t>
            </a:r>
            <a:r>
              <a:rPr lang="en-GB" sz="8000" dirty="0">
                <a:solidFill>
                  <a:srgbClr val="0070C0"/>
                </a:solidFill>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www.prospects.ac.uk</a:t>
            </a:r>
            <a:r>
              <a:rPr lang="en-GB" sz="8000" dirty="0">
                <a:solidFill>
                  <a:srgbClr val="0070C0"/>
                </a:solidFill>
                <a:ea typeface="Calibri" panose="020F0502020204030204" pitchFamily="34" charset="0"/>
                <a:cs typeface="Times New Roman" panose="02020603050405020304" pitchFamily="18" charset="0"/>
              </a:rPr>
              <a:t>, </a:t>
            </a:r>
            <a:r>
              <a:rPr lang="en-GB" sz="8000" dirty="0">
                <a:solidFill>
                  <a:srgbClr val="0070C0"/>
                </a:solidFill>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www.savethestudent.org</a:t>
            </a:r>
            <a:r>
              <a:rPr lang="en-GB" sz="8000" dirty="0">
                <a:solidFill>
                  <a:srgbClr val="0070C0"/>
                </a:solidFill>
                <a:ea typeface="Calibri" panose="020F0502020204030204" pitchFamily="34" charset="0"/>
                <a:cs typeface="Times New Roman" panose="02020603050405020304" pitchFamily="18" charset="0"/>
              </a:rPr>
              <a:t>, </a:t>
            </a:r>
            <a:r>
              <a:rPr lang="en-GB" sz="8000" u="sng" dirty="0">
                <a:solidFill>
                  <a:srgbClr val="0070C0"/>
                </a:solidFill>
                <a:ea typeface="Calibri" panose="020F0502020204030204" pitchFamily="34" charset="0"/>
                <a:cs typeface="Times New Roman" panose="02020603050405020304" pitchFamily="18" charset="0"/>
              </a:rPr>
              <a:t>www.targetjobs.co.uk</a:t>
            </a:r>
          </a:p>
          <a:p>
            <a:pPr lvl="1">
              <a:lnSpc>
                <a:spcPct val="115000"/>
              </a:lnSpc>
              <a:spcAft>
                <a:spcPts val="1000"/>
              </a:spcAft>
              <a:buSzPct val="50000"/>
              <a:buFont typeface="Courier New" panose="02070309020205020404" pitchFamily="49" charset="0"/>
              <a:buChar char="o"/>
            </a:pPr>
            <a:r>
              <a:rPr lang="en-GB" sz="8000" b="1" dirty="0">
                <a:ea typeface="Calibri" panose="020F0502020204030204" pitchFamily="34" charset="0"/>
                <a:cs typeface="Times New Roman" panose="02020603050405020304" pitchFamily="18" charset="0"/>
              </a:rPr>
              <a:t>Events diary </a:t>
            </a:r>
            <a:r>
              <a:rPr lang="en-GB" sz="8000" dirty="0">
                <a:ea typeface="Calibri" panose="020F0502020204030204" pitchFamily="34" charset="0"/>
                <a:cs typeface="Times New Roman" panose="02020603050405020304" pitchFamily="18" charset="0"/>
              </a:rPr>
              <a:t>– Careers Fairs, employer &amp; industry presentations </a:t>
            </a:r>
            <a:r>
              <a:rPr lang="en-GB" sz="8000" dirty="0">
                <a:solidFill>
                  <a:srgbClr val="0070C0"/>
                </a:solidFill>
                <a:ea typeface="Calibri" panose="020F0502020204030204" pitchFamily="34" charset="0"/>
                <a:cs typeface="Times New Roman" panose="02020603050405020304" pitchFamily="18" charset="0"/>
              </a:rPr>
              <a:t>– </a:t>
            </a:r>
            <a:r>
              <a:rPr lang="en-GB" sz="8000" dirty="0">
                <a:solidFill>
                  <a:srgbClr val="0070C0"/>
                </a:solidFill>
                <a:hlinkClick r:id="rId12">
                  <a:extLst>
                    <a:ext uri="{A12FA001-AC4F-418D-AE19-62706E023703}">
                      <ahyp:hlinkClr xmlns:ahyp="http://schemas.microsoft.com/office/drawing/2018/hyperlinkcolor" val="tx"/>
                    </a:ext>
                  </a:extLst>
                </a:hlinkClick>
              </a:rPr>
              <a:t>https://www.tudublin.ie/career-development-centre/careers-fairs-and-events/</a:t>
            </a:r>
            <a:r>
              <a:rPr lang="en-GB" sz="8000" dirty="0">
                <a:solidFill>
                  <a:srgbClr val="0070C0"/>
                </a:solidFill>
              </a:rPr>
              <a:t> </a:t>
            </a:r>
          </a:p>
          <a:p>
            <a:pPr>
              <a:defRPr/>
            </a:pPr>
            <a:endParaRPr lang="en-GB" sz="1400" dirty="0">
              <a:solidFill>
                <a:srgbClr val="000000"/>
              </a:solidFill>
              <a:latin typeface="Calibri" panose="020F0502020204030204" pitchFamily="34" charset="0"/>
              <a:cs typeface="Calibri" panose="020F0502020204030204" pitchFamily="34" charset="0"/>
            </a:endParaRPr>
          </a:p>
        </p:txBody>
      </p:sp>
      <p:pic>
        <p:nvPicPr>
          <p:cNvPr id="5" name="Picture 2" descr="81-Career-Next-STep-300x156.gif (300×156)">
            <a:extLst>
              <a:ext uri="{FF2B5EF4-FFF2-40B4-BE49-F238E27FC236}">
                <a16:creationId xmlns:a16="http://schemas.microsoft.com/office/drawing/2014/main" id="{CBC9F9BC-30FE-49C2-BF68-E100442F05E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90889" y="4509120"/>
            <a:ext cx="2701111" cy="170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857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D5481D7-0E03-450F-8A56-21A80855F012}"/>
              </a:ext>
            </a:extLst>
          </p:cNvPr>
          <p:cNvSpPr>
            <a:spLocks noGrp="1"/>
          </p:cNvSpPr>
          <p:nvPr>
            <p:ph type="title"/>
          </p:nvPr>
        </p:nvSpPr>
        <p:spPr>
          <a:xfrm>
            <a:off x="407368" y="476671"/>
            <a:ext cx="11584762" cy="720081"/>
          </a:xfrm>
        </p:spPr>
        <p:txBody>
          <a:bodyPr>
            <a:normAutofit/>
          </a:bodyPr>
          <a:lstStyle/>
          <a:p>
            <a:r>
              <a:rPr lang="en-US" sz="3600" b="1" dirty="0">
                <a:solidFill>
                  <a:srgbClr val="000000"/>
                </a:solidFill>
                <a:latin typeface="+mn-lt"/>
              </a:rPr>
              <a:t>Get Career Ready - what you can do from now…</a:t>
            </a:r>
            <a:endParaRPr lang="en-GB" altLang="en-US" sz="3600" b="1" dirty="0">
              <a:solidFill>
                <a:srgbClr val="000000"/>
              </a:solidFill>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5AE3F826-463C-4144-BBDD-CD5A1354571C}"/>
              </a:ext>
            </a:extLst>
          </p:cNvPr>
          <p:cNvSpPr>
            <a:spLocks noGrp="1"/>
          </p:cNvSpPr>
          <p:nvPr>
            <p:ph idx="1"/>
          </p:nvPr>
        </p:nvSpPr>
        <p:spPr>
          <a:xfrm>
            <a:off x="263353" y="1700809"/>
            <a:ext cx="9145016" cy="4509120"/>
          </a:xfrm>
        </p:spPr>
        <p:txBody>
          <a:bodyPr rtlCol="0" anchor="ctr">
            <a:normAutofit fontScale="25000" lnSpcReduction="20000"/>
          </a:bodyPr>
          <a:lstStyle/>
          <a:p>
            <a:pPr lvl="1">
              <a:lnSpc>
                <a:spcPct val="115000"/>
              </a:lnSpc>
              <a:spcAft>
                <a:spcPts val="1000"/>
              </a:spcAft>
              <a:buSzPct val="50000"/>
              <a:buFont typeface="Courier New" panose="02070309020205020404" pitchFamily="49" charset="0"/>
              <a:buChar char="o"/>
            </a:pPr>
            <a:r>
              <a:rPr lang="en-GB" sz="8800" b="1" dirty="0"/>
              <a:t>Attend Careers Fairs - </a:t>
            </a:r>
            <a:r>
              <a:rPr lang="en-GB" sz="8800" dirty="0"/>
              <a:t>Career Development Centre Fairs, </a:t>
            </a:r>
            <a:r>
              <a:rPr lang="en-GB" sz="8800" dirty="0" err="1"/>
              <a:t>Gradireland</a:t>
            </a:r>
            <a:r>
              <a:rPr lang="en-GB" sz="8800" dirty="0"/>
              <a:t> Graduate Careers Fair and others! – </a:t>
            </a:r>
            <a:r>
              <a:rPr lang="en-GB" sz="8800" b="1" dirty="0"/>
              <a:t>Oct 1st (</a:t>
            </a:r>
            <a:r>
              <a:rPr lang="en-GB" sz="8800" b="1" dirty="0" err="1"/>
              <a:t>GradIreland</a:t>
            </a:r>
            <a:r>
              <a:rPr lang="en-GB" sz="8800" b="1" dirty="0"/>
              <a:t>)</a:t>
            </a:r>
            <a:r>
              <a:rPr lang="en-GB" sz="8800" b="1" baseline="30000" dirty="0"/>
              <a:t> </a:t>
            </a:r>
            <a:r>
              <a:rPr lang="en-GB" sz="8800" b="1" dirty="0"/>
              <a:t>, 4</a:t>
            </a:r>
            <a:r>
              <a:rPr lang="en-GB" sz="8800" b="1" baseline="30000" dirty="0"/>
              <a:t>th</a:t>
            </a:r>
            <a:r>
              <a:rPr lang="en-GB" sz="8800" b="1" dirty="0"/>
              <a:t> </a:t>
            </a:r>
            <a:r>
              <a:rPr lang="en-GB" sz="8800" dirty="0"/>
              <a:t>(Business/IT/Languages/Law), </a:t>
            </a:r>
            <a:r>
              <a:rPr lang="en-GB" sz="8800" b="1" dirty="0"/>
              <a:t>20th </a:t>
            </a:r>
            <a:r>
              <a:rPr lang="en-GB" sz="8800" dirty="0"/>
              <a:t>(Construction/</a:t>
            </a:r>
            <a:r>
              <a:rPr lang="en-GB" sz="8800" dirty="0" err="1"/>
              <a:t>Eng</a:t>
            </a:r>
            <a:r>
              <a:rPr lang="en-GB" sz="8800" dirty="0"/>
              <a:t>), </a:t>
            </a:r>
            <a:r>
              <a:rPr lang="en-GB" sz="8800" b="1" dirty="0"/>
              <a:t>21</a:t>
            </a:r>
            <a:r>
              <a:rPr lang="en-GB" sz="8800" b="1" baseline="30000" dirty="0"/>
              <a:t>st</a:t>
            </a:r>
            <a:r>
              <a:rPr lang="en-GB" sz="8800" b="1" dirty="0"/>
              <a:t> </a:t>
            </a:r>
            <a:r>
              <a:rPr lang="en-GB" sz="8800" dirty="0"/>
              <a:t>(Science/</a:t>
            </a:r>
            <a:r>
              <a:rPr lang="en-GB" sz="8800" dirty="0" err="1"/>
              <a:t>Eng</a:t>
            </a:r>
            <a:r>
              <a:rPr lang="en-GB" sz="8800" dirty="0"/>
              <a:t>)</a:t>
            </a:r>
          </a:p>
          <a:p>
            <a:pPr lvl="1">
              <a:lnSpc>
                <a:spcPct val="115000"/>
              </a:lnSpc>
              <a:spcAft>
                <a:spcPts val="1000"/>
              </a:spcAft>
              <a:buSzPct val="50000"/>
              <a:buFont typeface="Courier New" panose="02070309020205020404" pitchFamily="49" charset="0"/>
              <a:buChar char="o"/>
            </a:pPr>
            <a:r>
              <a:rPr lang="en-GB" sz="8800" b="1" dirty="0">
                <a:solidFill>
                  <a:srgbClr val="250BE5"/>
                </a:solidFill>
                <a:hlinkClick r:id="rId3">
                  <a:extLst>
                    <a:ext uri="{A12FA001-AC4F-418D-AE19-62706E023703}">
                      <ahyp:hlinkClr xmlns:ahyp="http://schemas.microsoft.com/office/drawing/2018/hyperlinkcolor" val="tx"/>
                    </a:ext>
                  </a:extLst>
                </a:hlinkClick>
              </a:rPr>
              <a:t>https://www.tudublin.ie/for-students/career-development-centre/careers-fairs-and-events/virtual-careers-fairs-information-for-students/</a:t>
            </a:r>
            <a:endParaRPr lang="en-GB" sz="8800" b="1" dirty="0">
              <a:solidFill>
                <a:srgbClr val="250BE5"/>
              </a:solidFill>
            </a:endParaRPr>
          </a:p>
          <a:p>
            <a:pPr lvl="1">
              <a:lnSpc>
                <a:spcPct val="115000"/>
              </a:lnSpc>
              <a:spcAft>
                <a:spcPts val="1000"/>
              </a:spcAft>
              <a:buSzPct val="50000"/>
              <a:buFont typeface="Courier New" panose="02070309020205020404" pitchFamily="49" charset="0"/>
              <a:buChar char="o"/>
            </a:pPr>
            <a:r>
              <a:rPr lang="en-GB" sz="8800" b="1" dirty="0">
                <a:ea typeface="Calibri" panose="020F0502020204030204" pitchFamily="34" charset="0"/>
                <a:cs typeface="Times New Roman" panose="02020603050405020304" pitchFamily="18" charset="0"/>
              </a:rPr>
              <a:t>Start networking </a:t>
            </a:r>
            <a:r>
              <a:rPr lang="en-GB" sz="8800" dirty="0">
                <a:ea typeface="Calibri" panose="020F0502020204030204" pitchFamily="34" charset="0"/>
                <a:cs typeface="Times New Roman" panose="02020603050405020304" pitchFamily="18" charset="0"/>
              </a:rPr>
              <a:t>with industry, alumni and others that can help you</a:t>
            </a:r>
          </a:p>
          <a:p>
            <a:pPr lvl="1">
              <a:lnSpc>
                <a:spcPct val="115000"/>
              </a:lnSpc>
              <a:spcAft>
                <a:spcPts val="1000"/>
              </a:spcAft>
              <a:buSzPct val="50000"/>
              <a:buFont typeface="Courier New" panose="02070309020205020404" pitchFamily="49" charset="0"/>
              <a:buChar char="o"/>
            </a:pPr>
            <a:r>
              <a:rPr lang="en-GB" sz="8800" b="1" dirty="0">
                <a:ea typeface="Calibri" panose="020F0502020204030204" pitchFamily="34" charset="0"/>
                <a:cs typeface="Times New Roman" panose="02020603050405020304" pitchFamily="18" charset="0"/>
              </a:rPr>
              <a:t>Build your CV</a:t>
            </a:r>
            <a:r>
              <a:rPr lang="en-GB" sz="8800" dirty="0">
                <a:ea typeface="Calibri" panose="020F0502020204030204" pitchFamily="34" charset="0"/>
                <a:cs typeface="Times New Roman" panose="02020603050405020304" pitchFamily="18" charset="0"/>
              </a:rPr>
              <a:t> and </a:t>
            </a:r>
            <a:r>
              <a:rPr lang="en-GB" sz="8800" b="1" dirty="0">
                <a:ea typeface="Calibri" panose="020F0502020204030204" pitchFamily="34" charset="0"/>
                <a:cs typeface="Times New Roman" panose="02020603050405020304" pitchFamily="18" charset="0"/>
              </a:rPr>
              <a:t>Online presence - Brand</a:t>
            </a:r>
          </a:p>
          <a:p>
            <a:pPr lvl="1">
              <a:lnSpc>
                <a:spcPct val="115000"/>
              </a:lnSpc>
              <a:spcAft>
                <a:spcPts val="1000"/>
              </a:spcAft>
              <a:buSzPct val="50000"/>
              <a:buFont typeface="Courier New" panose="02070309020205020404" pitchFamily="49" charset="0"/>
              <a:buChar char="o"/>
            </a:pPr>
            <a:r>
              <a:rPr lang="en-GB" sz="8800" dirty="0">
                <a:ea typeface="Calibri" panose="020F0502020204030204" pitchFamily="34" charset="0"/>
                <a:cs typeface="Times New Roman" panose="02020603050405020304" pitchFamily="18" charset="0"/>
              </a:rPr>
              <a:t>Check your </a:t>
            </a:r>
            <a:r>
              <a:rPr lang="en-GB" sz="8800" b="1" dirty="0">
                <a:ea typeface="Calibri" panose="020F0502020204030204" pitchFamily="34" charset="0"/>
                <a:cs typeface="Times New Roman" panose="02020603050405020304" pitchFamily="18" charset="0"/>
              </a:rPr>
              <a:t>student email, noticeboards, plasmas,</a:t>
            </a:r>
            <a:r>
              <a:rPr lang="en-GB" sz="8800" dirty="0">
                <a:ea typeface="Calibri" panose="020F0502020204030204" pitchFamily="34" charset="0"/>
                <a:cs typeface="Times New Roman" panose="02020603050405020304" pitchFamily="18" charset="0"/>
              </a:rPr>
              <a:t> for updates </a:t>
            </a:r>
          </a:p>
          <a:p>
            <a:pPr lvl="1">
              <a:lnSpc>
                <a:spcPct val="115000"/>
              </a:lnSpc>
              <a:spcAft>
                <a:spcPts val="1000"/>
              </a:spcAft>
              <a:buSzPct val="50000"/>
              <a:buFont typeface="Courier New" panose="02070309020205020404" pitchFamily="49" charset="0"/>
              <a:buChar char="o"/>
            </a:pPr>
            <a:r>
              <a:rPr lang="en-GB" sz="8800" dirty="0">
                <a:ea typeface="Calibri" panose="020F0502020204030204" pitchFamily="34" charset="0"/>
                <a:cs typeface="Times New Roman" panose="02020603050405020304" pitchFamily="18" charset="0"/>
              </a:rPr>
              <a:t>Attend </a:t>
            </a:r>
            <a:r>
              <a:rPr lang="en-GB" sz="8800" b="1" dirty="0">
                <a:ea typeface="Calibri" panose="020F0502020204030204" pitchFamily="34" charset="0"/>
                <a:cs typeface="Times New Roman" panose="02020603050405020304" pitchFamily="18" charset="0"/>
              </a:rPr>
              <a:t>Career Development Centre workshops</a:t>
            </a:r>
            <a:r>
              <a:rPr lang="en-GB" sz="8800" dirty="0">
                <a:ea typeface="Calibri" panose="020F0502020204030204" pitchFamily="34" charset="0"/>
                <a:cs typeface="Times New Roman" panose="02020603050405020304" pitchFamily="18" charset="0"/>
              </a:rPr>
              <a:t>!</a:t>
            </a:r>
          </a:p>
          <a:p>
            <a:pPr>
              <a:defRPr/>
            </a:pPr>
            <a:endParaRPr lang="en-GB" sz="1400" dirty="0">
              <a:solidFill>
                <a:srgbClr val="000000"/>
              </a:solidFill>
              <a:latin typeface="Calibri" panose="020F0502020204030204" pitchFamily="34" charset="0"/>
              <a:cs typeface="Calibri" panose="020F0502020204030204" pitchFamily="34" charset="0"/>
            </a:endParaRPr>
          </a:p>
        </p:txBody>
      </p:sp>
      <p:pic>
        <p:nvPicPr>
          <p:cNvPr id="4" name="Picture 2" descr="81-Career-Next-STep-300x156.gif (300×156)">
            <a:extLst>
              <a:ext uri="{FF2B5EF4-FFF2-40B4-BE49-F238E27FC236}">
                <a16:creationId xmlns:a16="http://schemas.microsoft.com/office/drawing/2014/main" id="{1A2135F5-3602-44A2-B71B-DEC3C1EC37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0889" y="4509120"/>
            <a:ext cx="2701111" cy="170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120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349" y="188640"/>
            <a:ext cx="10972800" cy="1143000"/>
          </a:xfrm>
        </p:spPr>
        <p:txBody>
          <a:bodyPr anchor="ctr">
            <a:normAutofit/>
          </a:bodyPr>
          <a:lstStyle/>
          <a:p>
            <a:r>
              <a:rPr lang="en-IE" b="1" dirty="0"/>
              <a:t>What next?... </a:t>
            </a:r>
            <a:endParaRPr lang="en-US" b="1" dirty="0"/>
          </a:p>
        </p:txBody>
      </p:sp>
      <p:graphicFrame>
        <p:nvGraphicFramePr>
          <p:cNvPr id="13" name="Content Placeholder 2">
            <a:extLst>
              <a:ext uri="{FF2B5EF4-FFF2-40B4-BE49-F238E27FC236}">
                <a16:creationId xmlns:a16="http://schemas.microsoft.com/office/drawing/2014/main" id="{28ECA99A-6FA6-49A7-8BCE-0870A47276EF}"/>
              </a:ext>
            </a:extLst>
          </p:cNvPr>
          <p:cNvGraphicFramePr>
            <a:graphicFrameLocks noGrp="1"/>
          </p:cNvGraphicFramePr>
          <p:nvPr>
            <p:ph idx="1"/>
            <p:extLst>
              <p:ext uri="{D42A27DB-BD31-4B8C-83A1-F6EECF244321}">
                <p14:modId xmlns:p14="http://schemas.microsoft.com/office/powerpoint/2010/main" val="2105902995"/>
              </p:ext>
            </p:extLst>
          </p:nvPr>
        </p:nvGraphicFramePr>
        <p:xfrm>
          <a:off x="609600" y="1600201"/>
          <a:ext cx="115824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7814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182AFD-7A15-4C67-9443-B38F2DB618A0}"/>
              </a:ext>
            </a:extLst>
          </p:cNvPr>
          <p:cNvSpPr>
            <a:spLocks noGrp="1"/>
          </p:cNvSpPr>
          <p:nvPr>
            <p:ph type="title"/>
          </p:nvPr>
        </p:nvSpPr>
        <p:spPr>
          <a:xfrm>
            <a:off x="407368" y="1700809"/>
            <a:ext cx="4922279" cy="4680520"/>
          </a:xfrm>
        </p:spPr>
        <p:txBody>
          <a:bodyPr vert="horz" lIns="91440" tIns="45720" rIns="91440" bIns="45720" rtlCol="0" anchor="t">
            <a:normAutofit/>
          </a:bodyPr>
          <a:lstStyle/>
          <a:p>
            <a:pPr>
              <a:lnSpc>
                <a:spcPct val="90000"/>
              </a:lnSpc>
            </a:pPr>
            <a:r>
              <a:rPr lang="en-US" sz="4800" dirty="0"/>
              <a:t>Consider your options </a:t>
            </a:r>
            <a:br>
              <a:rPr lang="en-US" sz="4800" dirty="0"/>
            </a:br>
            <a:br>
              <a:rPr lang="en-US" sz="4800" dirty="0"/>
            </a:br>
            <a:r>
              <a:rPr lang="en-US" sz="4800" dirty="0"/>
              <a:t>What Jobs would suit me? </a:t>
            </a:r>
          </a:p>
        </p:txBody>
      </p:sp>
      <p:sp>
        <p:nvSpPr>
          <p:cNvPr id="12" name="Freeform: Shape 11">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Placeholder 5">
            <a:extLst>
              <a:ext uri="{FF2B5EF4-FFF2-40B4-BE49-F238E27FC236}">
                <a16:creationId xmlns:a16="http://schemas.microsoft.com/office/drawing/2014/main" id="{00D33D76-D705-4E83-A79A-7BE3A073EDA2}"/>
              </a:ext>
            </a:extLst>
          </p:cNvPr>
          <p:cNvPicPr>
            <a:picLocks noGrp="1" noChangeAspect="1"/>
          </p:cNvPicPr>
          <p:nvPr>
            <p:ph type="pic" idx="1"/>
          </p:nvPr>
        </p:nvPicPr>
        <p:blipFill rotWithShape="1">
          <a:blip r:embed="rId3"/>
          <a:srcRect l="22875" r="22876"/>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28655653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BFEB847CA17B42A7E7D8E41D134027" ma:contentTypeVersion="13" ma:contentTypeDescription="Create a new document." ma:contentTypeScope="" ma:versionID="d7a95310b4e2b2511f516dece79b4910">
  <xsd:schema xmlns:xsd="http://www.w3.org/2001/XMLSchema" xmlns:xs="http://www.w3.org/2001/XMLSchema" xmlns:p="http://schemas.microsoft.com/office/2006/metadata/properties" xmlns:ns3="9e1b1577-174f-4b67-92ac-84a031bb9c98" xmlns:ns4="e69fed7e-6a5c-4706-9a39-d4ce0c78fb1a" targetNamespace="http://schemas.microsoft.com/office/2006/metadata/properties" ma:root="true" ma:fieldsID="3f615789821c397a3fae15774f46922f" ns3:_="" ns4:_="">
    <xsd:import namespace="9e1b1577-174f-4b67-92ac-84a031bb9c98"/>
    <xsd:import namespace="e69fed7e-6a5c-4706-9a39-d4ce0c78fb1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ServiceLocatio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1b1577-174f-4b67-92ac-84a031bb9c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9fed7e-6a5c-4706-9a39-d4ce0c78fb1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1EC6EB-1356-474E-93AC-E84503BDF35F}">
  <ds:schemaRefs>
    <ds:schemaRef ds:uri="http://schemas.microsoft.com/sharepoint/v3/contenttype/forms"/>
  </ds:schemaRefs>
</ds:datastoreItem>
</file>

<file path=customXml/itemProps2.xml><?xml version="1.0" encoding="utf-8"?>
<ds:datastoreItem xmlns:ds="http://schemas.openxmlformats.org/officeDocument/2006/customXml" ds:itemID="{55CDA294-9B8B-4D78-99A1-55AB95EE1D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1b1577-174f-4b67-92ac-84a031bb9c98"/>
    <ds:schemaRef ds:uri="e69fed7e-6a5c-4706-9a39-d4ce0c78fb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45CB67-CBA9-4D77-AB31-5FABCA0EF0DD}">
  <ds:schemaRefs>
    <ds:schemaRef ds:uri="http://schemas.openxmlformats.org/package/2006/metadata/core-properties"/>
    <ds:schemaRef ds:uri="http://schemas.microsoft.com/office/2006/metadata/properties"/>
    <ds:schemaRef ds:uri="http://purl.org/dc/elements/1.1/"/>
    <ds:schemaRef ds:uri="http://purl.org/dc/terms/"/>
    <ds:schemaRef ds:uri="http://schemas.microsoft.com/office/infopath/2007/PartnerControls"/>
    <ds:schemaRef ds:uri="http://schemas.microsoft.com/office/2006/documentManagement/types"/>
    <ds:schemaRef ds:uri="http://purl.org/dc/dcmitype/"/>
    <ds:schemaRef ds:uri="9e1b1577-174f-4b67-92ac-84a031bb9c98"/>
    <ds:schemaRef ds:uri="e69fed7e-6a5c-4706-9a39-d4ce0c78fb1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953</TotalTime>
  <Words>2009</Words>
  <Application>Microsoft Office PowerPoint</Application>
  <PresentationFormat>Widescreen</PresentationFormat>
  <Paragraphs>290</Paragraphs>
  <Slides>25</Slides>
  <Notes>24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Arial</vt:lpstr>
      <vt:lpstr>Calibri</vt:lpstr>
      <vt:lpstr>Calibri Light</vt:lpstr>
      <vt:lpstr>Comic Sans MS</vt:lpstr>
      <vt:lpstr>Courier New</vt:lpstr>
      <vt:lpstr>Garamond</vt:lpstr>
      <vt:lpstr>Helvetica</vt:lpstr>
      <vt:lpstr>Times New Roman</vt:lpstr>
      <vt:lpstr>Wingdings</vt:lpstr>
      <vt:lpstr>Office Theme</vt:lpstr>
      <vt:lpstr>Retrospect</vt:lpstr>
      <vt:lpstr>Get Career Ready!  Actions to take from now…</vt:lpstr>
      <vt:lpstr>Outline of Session</vt:lpstr>
      <vt:lpstr>Why do students come to us?</vt:lpstr>
      <vt:lpstr>Ways we can help</vt:lpstr>
      <vt:lpstr>PowerPoint Presentation</vt:lpstr>
      <vt:lpstr>What you can do from now…</vt:lpstr>
      <vt:lpstr>Get Career Ready - what you can do from now…</vt:lpstr>
      <vt:lpstr>What next?... </vt:lpstr>
      <vt:lpstr>Consider your options   What Jobs would suit me? </vt:lpstr>
      <vt:lpstr>PowerPoint Presentation</vt:lpstr>
      <vt:lpstr>  What Jobs Would Suit Me?-  Self-awareness resources  </vt:lpstr>
      <vt:lpstr>  What Jobs Would Suit Me? Self-awareness Resources</vt:lpstr>
      <vt:lpstr>What you can do from now… *Latest advice from Employers</vt:lpstr>
      <vt:lpstr>PowerPoint Presentation</vt:lpstr>
      <vt:lpstr>CAN YOU DO THE JOB?</vt:lpstr>
      <vt:lpstr>MOTIVATION AND INTEREST</vt:lpstr>
      <vt:lpstr>PERSONALITY FIT</vt:lpstr>
      <vt:lpstr> Typical interview questions </vt:lpstr>
      <vt:lpstr>Summary – Career Actions to take from now!</vt:lpstr>
      <vt:lpstr>Summary – Career Actions to take from now!</vt:lpstr>
      <vt:lpstr>Useful Resources</vt:lpstr>
      <vt:lpstr>TU Dublin Alumni</vt:lpstr>
      <vt:lpstr>Useful Resources</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Postgrad Study/ Conversion Courses?</dc:title>
  <dc:creator>Georgina Higgins</dc:creator>
  <cp:lastModifiedBy>Jennifer Mcconnell</cp:lastModifiedBy>
  <cp:revision>182</cp:revision>
  <dcterms:created xsi:type="dcterms:W3CDTF">2020-05-27T15:13:47Z</dcterms:created>
  <dcterms:modified xsi:type="dcterms:W3CDTF">2021-09-23T13:47:03Z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0x01010068BFEB847CA17B42A7E7D8E41D134027</vt:lpwstr>
  </property>
</Properties>
</file>