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3" r:id="rId2"/>
    <p:sldId id="513" r:id="rId3"/>
    <p:sldId id="270" r:id="rId4"/>
    <p:sldId id="544" r:id="rId5"/>
    <p:sldId id="256" r:id="rId6"/>
    <p:sldId id="268" r:id="rId7"/>
    <p:sldId id="258" r:id="rId8"/>
    <p:sldId id="259" r:id="rId9"/>
    <p:sldId id="260" r:id="rId10"/>
    <p:sldId id="262" r:id="rId11"/>
    <p:sldId id="263" r:id="rId12"/>
    <p:sldId id="264" r:id="rId13"/>
    <p:sldId id="265" r:id="rId14"/>
    <p:sldId id="547" r:id="rId15"/>
    <p:sldId id="548" r:id="rId16"/>
    <p:sldId id="266" r:id="rId17"/>
    <p:sldId id="267" r:id="rId18"/>
    <p:sldId id="54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cialisterne Ireland" initials="SI" lastIdx="1" clrIdx="0">
    <p:extLst>
      <p:ext uri="{19B8F6BF-5375-455C-9EA6-DF929625EA0E}">
        <p15:presenceInfo xmlns:p15="http://schemas.microsoft.com/office/powerpoint/2012/main" userId="416bc74b7f1865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0B2F5-706A-46A1-B3C9-B85B9A78D3FB}" type="datetimeFigureOut">
              <a:rPr lang="en-IE" smtClean="0"/>
              <a:t>12/02/2021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E9507-A166-4344-B2AE-7CF2F08D793E}" type="slidenum">
              <a:rPr lang="en-IE" smtClean="0"/>
              <a:t>‹#›</a:t>
            </a:fld>
            <a:endParaRPr lang="en-IE"/>
          </a:p>
        </p:txBody>
      </p:sp>
    </p:spTree>
    <p:extLst>
      <p:ext uri="{BB962C8B-B14F-4D97-AF65-F5344CB8AC3E}">
        <p14:creationId xmlns:p14="http://schemas.microsoft.com/office/powerpoint/2010/main" val="181450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711200"/>
            <a:ext cx="6321425" cy="3556000"/>
          </a:xfrm>
        </p:spPr>
      </p:sp>
      <p:sp>
        <p:nvSpPr>
          <p:cNvPr id="3" name="Notes Placeholder 2"/>
          <p:cNvSpPr>
            <a:spLocks noGrp="1"/>
          </p:cNvSpPr>
          <p:nvPr>
            <p:ph type="body" idx="1"/>
          </p:nvPr>
        </p:nvSpPr>
        <p:spPr/>
        <p:txBody>
          <a:bodyPr>
            <a:normAutofit fontScale="92500" lnSpcReduction="20000"/>
          </a:bodyPr>
          <a:lstStyle/>
          <a:p>
            <a:r>
              <a:rPr lang="en-US" dirty="0"/>
              <a:t>What we do:</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To start  I would like to tell you a little about Nick. Nick is a man in his early 30s who is bright, driven, a loyal friend and who has a fantastic sense of humour. Nick is passionate about IT and exceptionally skilled in website development. Nick however struggles with some sensory input, specifically using public transport and wearing office attire. Despite having a level 8 in Computer Science from DIT and incredible self-taught skills, Nick struggled to get a job and was unemployed for 2 and a half years following his degree. Nick’s struggles to gain employment were due to his being on the Autism Spectrum. In years gone by Nick would have remained unemployed, working away on websites at home with no financial or social independence. This would likely have significantly negatively impacted Nicks mental and physical health, independence and financial security. But due to the work of Specialisterne, Nick has now been employed with SAP for close to seven years on a permanent contract, doing what he loves. Nick would struggle with workplace expectations and communication so that is what we supported him with. We worked with his manager to facilitate clothing accommodations, allowing Nick to wear a dark tracksuit rather than typical business attire. We provided ongoing mentoring to Nick, his team and his manager to allow him to get and maintain employment. Nick is now completely financially independent, with his own house and mortgage. He has strong social connections both inside and outside of work and enjoys sharing a few beers with friends in the evenings. Nick now has the confidence to act as a mentor for other individuals on the autism spectrum who are starting out, and advocates for the employment needs of those on the spectrum.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While it is great to hear me speak about Nick, it is better to hear from him himself. Here is a short video. </a:t>
            </a:r>
          </a:p>
          <a:p>
            <a:r>
              <a:rPr lang="en-CA"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4E3A05-56A3-43EC-B890-50B6396842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94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69F91F-884C-F341-9560-BFE9AC102E2A}"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B861159-4DAB-B148-A418-CBACD003DA78}" type="slidenum">
              <a:rPr lang="en-US" smtClean="0"/>
              <a:t>‹#›</a:t>
            </a:fld>
            <a:endParaRPr lang="en-US"/>
          </a:p>
        </p:txBody>
      </p:sp>
    </p:spTree>
    <p:extLst>
      <p:ext uri="{BB962C8B-B14F-4D97-AF65-F5344CB8AC3E}">
        <p14:creationId xmlns:p14="http://schemas.microsoft.com/office/powerpoint/2010/main" val="202678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9F91F-884C-F341-9560-BFE9AC102E2A}"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B861159-4DAB-B148-A418-CBACD003DA78}" type="slidenum">
              <a:rPr lang="en-US" smtClean="0"/>
              <a:t>‹#›</a:t>
            </a:fld>
            <a:endParaRPr lang="en-US"/>
          </a:p>
        </p:txBody>
      </p:sp>
    </p:spTree>
    <p:extLst>
      <p:ext uri="{BB962C8B-B14F-4D97-AF65-F5344CB8AC3E}">
        <p14:creationId xmlns:p14="http://schemas.microsoft.com/office/powerpoint/2010/main" val="243660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9F91F-884C-F341-9560-BFE9AC102E2A}"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B861159-4DAB-B148-A418-CBACD003DA7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9772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F69F91F-884C-F341-9560-BFE9AC102E2A}"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861159-4DAB-B148-A418-CBACD003DA78}" type="slidenum">
              <a:rPr lang="en-US" smtClean="0"/>
              <a:t>‹#›</a:t>
            </a:fld>
            <a:endParaRPr lang="en-US"/>
          </a:p>
        </p:txBody>
      </p:sp>
    </p:spTree>
    <p:extLst>
      <p:ext uri="{BB962C8B-B14F-4D97-AF65-F5344CB8AC3E}">
        <p14:creationId xmlns:p14="http://schemas.microsoft.com/office/powerpoint/2010/main" val="515228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F69F91F-884C-F341-9560-BFE9AC102E2A}"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861159-4DAB-B148-A418-CBACD003DA7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290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F69F91F-884C-F341-9560-BFE9AC102E2A}"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861159-4DAB-B148-A418-CBACD003DA78}" type="slidenum">
              <a:rPr lang="en-US" smtClean="0"/>
              <a:t>‹#›</a:t>
            </a:fld>
            <a:endParaRPr lang="en-US"/>
          </a:p>
        </p:txBody>
      </p:sp>
    </p:spTree>
    <p:extLst>
      <p:ext uri="{BB962C8B-B14F-4D97-AF65-F5344CB8AC3E}">
        <p14:creationId xmlns:p14="http://schemas.microsoft.com/office/powerpoint/2010/main" val="3937159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69F91F-884C-F341-9560-BFE9AC102E2A}"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861159-4DAB-B148-A418-CBACD003DA78}" type="slidenum">
              <a:rPr lang="en-US" smtClean="0"/>
              <a:t>‹#›</a:t>
            </a:fld>
            <a:endParaRPr lang="en-US"/>
          </a:p>
        </p:txBody>
      </p:sp>
    </p:spTree>
    <p:extLst>
      <p:ext uri="{BB962C8B-B14F-4D97-AF65-F5344CB8AC3E}">
        <p14:creationId xmlns:p14="http://schemas.microsoft.com/office/powerpoint/2010/main" val="3723199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69F91F-884C-F341-9560-BFE9AC102E2A}"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861159-4DAB-B148-A418-CBACD003DA78}" type="slidenum">
              <a:rPr lang="en-US" smtClean="0"/>
              <a:t>‹#›</a:t>
            </a:fld>
            <a:endParaRPr lang="en-US"/>
          </a:p>
        </p:txBody>
      </p:sp>
    </p:spTree>
    <p:extLst>
      <p:ext uri="{BB962C8B-B14F-4D97-AF65-F5344CB8AC3E}">
        <p14:creationId xmlns:p14="http://schemas.microsoft.com/office/powerpoint/2010/main" val="3070906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
        <p:nvSpPr>
          <p:cNvPr id="5" name="Rectangle 5"/>
          <p:cNvSpPr>
            <a:spLocks noChangeArrowheads="1"/>
          </p:cNvSpPr>
          <p:nvPr/>
        </p:nvSpPr>
        <p:spPr bwMode="auto">
          <a:xfrm>
            <a:off x="493184" y="6677026"/>
            <a:ext cx="11580283" cy="180975"/>
          </a:xfrm>
          <a:prstGeom prst="rect">
            <a:avLst/>
          </a:prstGeom>
          <a:noFill/>
          <a:ln w="9525" algn="ctr">
            <a:noFill/>
            <a:miter lim="800000"/>
            <a:headEnd/>
            <a:tailEnd/>
          </a:ln>
          <a:effectLst/>
        </p:spPr>
        <p:txBody>
          <a:bodyPr lIns="0" tIns="0" rIns="0" bIns="0"/>
          <a:lstStyle/>
          <a:p>
            <a:pPr>
              <a:tabLst>
                <a:tab pos="447675" algn="l"/>
                <a:tab pos="2238375" algn="l"/>
              </a:tabLst>
              <a:defRPr/>
            </a:pPr>
            <a:r>
              <a:rPr lang="en-US" sz="800" dirty="0">
                <a:solidFill>
                  <a:schemeClr val="tx1"/>
                </a:solidFill>
                <a:latin typeface="Arial" pitchFamily="34" charset="0"/>
                <a:ea typeface="ＭＳ Ｐゴシック" charset="-128"/>
                <a:cs typeface="+mn-cs"/>
              </a:rPr>
              <a:t>© Specialist People Foundation 2011. All rights reserved. 						 	</a:t>
            </a:r>
            <a:fld id="{CAD77E04-3F4B-4C85-9C91-6EEE16EE970C}" type="slidenum">
              <a:rPr lang="en-US" sz="800">
                <a:solidFill>
                  <a:schemeClr val="tx1"/>
                </a:solidFill>
                <a:latin typeface="Arial" pitchFamily="34" charset="0"/>
                <a:ea typeface="ＭＳ Ｐゴシック" charset="-128"/>
                <a:cs typeface="+mn-cs"/>
              </a:rPr>
              <a:pPr>
                <a:tabLst>
                  <a:tab pos="447675" algn="l"/>
                  <a:tab pos="2238375" algn="l"/>
                </a:tabLst>
                <a:defRPr/>
              </a:pPr>
              <a:t>‹#›</a:t>
            </a:fld>
            <a:endParaRPr lang="en-US" sz="800" dirty="0">
              <a:solidFill>
                <a:schemeClr val="tx1"/>
              </a:solidFill>
              <a:latin typeface="Arial" pitchFamily="34" charset="0"/>
              <a:ea typeface="ＭＳ Ｐゴシック" charset="-128"/>
              <a:cs typeface="+mn-cs"/>
            </a:endParaRPr>
          </a:p>
        </p:txBody>
      </p:sp>
    </p:spTree>
    <p:extLst>
      <p:ext uri="{BB962C8B-B14F-4D97-AF65-F5344CB8AC3E}">
        <p14:creationId xmlns:p14="http://schemas.microsoft.com/office/powerpoint/2010/main" val="3074874392"/>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69F91F-884C-F341-9560-BFE9AC102E2A}"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861159-4DAB-B148-A418-CBACD003DA78}" type="slidenum">
              <a:rPr lang="en-US" smtClean="0"/>
              <a:t>‹#›</a:t>
            </a:fld>
            <a:endParaRPr lang="en-US"/>
          </a:p>
        </p:txBody>
      </p:sp>
    </p:spTree>
    <p:extLst>
      <p:ext uri="{BB962C8B-B14F-4D97-AF65-F5344CB8AC3E}">
        <p14:creationId xmlns:p14="http://schemas.microsoft.com/office/powerpoint/2010/main" val="325111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9F91F-884C-F341-9560-BFE9AC102E2A}"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B861159-4DAB-B148-A418-CBACD003DA78}" type="slidenum">
              <a:rPr lang="en-US" smtClean="0"/>
              <a:t>‹#›</a:t>
            </a:fld>
            <a:endParaRPr lang="en-US"/>
          </a:p>
        </p:txBody>
      </p:sp>
    </p:spTree>
    <p:extLst>
      <p:ext uri="{BB962C8B-B14F-4D97-AF65-F5344CB8AC3E}">
        <p14:creationId xmlns:p14="http://schemas.microsoft.com/office/powerpoint/2010/main" val="74585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69F91F-884C-F341-9560-BFE9AC102E2A}"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B861159-4DAB-B148-A418-CBACD003DA78}" type="slidenum">
              <a:rPr lang="en-US" smtClean="0"/>
              <a:t>‹#›</a:t>
            </a:fld>
            <a:endParaRPr lang="en-US"/>
          </a:p>
        </p:txBody>
      </p:sp>
    </p:spTree>
    <p:extLst>
      <p:ext uri="{BB962C8B-B14F-4D97-AF65-F5344CB8AC3E}">
        <p14:creationId xmlns:p14="http://schemas.microsoft.com/office/powerpoint/2010/main" val="2185841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69F91F-884C-F341-9560-BFE9AC102E2A}" type="datetimeFigureOut">
              <a:rPr lang="en-US" smtClean="0"/>
              <a:t>2/12/2021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B861159-4DAB-B148-A418-CBACD003DA78}" type="slidenum">
              <a:rPr lang="en-US" smtClean="0"/>
              <a:t>‹#›</a:t>
            </a:fld>
            <a:endParaRPr lang="en-US"/>
          </a:p>
        </p:txBody>
      </p:sp>
    </p:spTree>
    <p:extLst>
      <p:ext uri="{BB962C8B-B14F-4D97-AF65-F5344CB8AC3E}">
        <p14:creationId xmlns:p14="http://schemas.microsoft.com/office/powerpoint/2010/main" val="298343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69F91F-884C-F341-9560-BFE9AC102E2A}" type="datetimeFigureOut">
              <a:rPr lang="en-US" smtClean="0"/>
              <a:t>2/12/2021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B861159-4DAB-B148-A418-CBACD003DA78}" type="slidenum">
              <a:rPr lang="en-US" smtClean="0"/>
              <a:t>‹#›</a:t>
            </a:fld>
            <a:endParaRPr lang="en-US"/>
          </a:p>
        </p:txBody>
      </p:sp>
    </p:spTree>
    <p:extLst>
      <p:ext uri="{BB962C8B-B14F-4D97-AF65-F5344CB8AC3E}">
        <p14:creationId xmlns:p14="http://schemas.microsoft.com/office/powerpoint/2010/main" val="404251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9F91F-884C-F341-9560-BFE9AC102E2A}" type="datetimeFigureOut">
              <a:rPr lang="en-US" smtClean="0"/>
              <a:t>2/12/2021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B861159-4DAB-B148-A418-CBACD003DA78}" type="slidenum">
              <a:rPr lang="en-US" smtClean="0"/>
              <a:t>‹#›</a:t>
            </a:fld>
            <a:endParaRPr lang="en-US"/>
          </a:p>
        </p:txBody>
      </p:sp>
    </p:spTree>
    <p:extLst>
      <p:ext uri="{BB962C8B-B14F-4D97-AF65-F5344CB8AC3E}">
        <p14:creationId xmlns:p14="http://schemas.microsoft.com/office/powerpoint/2010/main" val="68848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9F91F-884C-F341-9560-BFE9AC102E2A}"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B861159-4DAB-B148-A418-CBACD003DA78}" type="slidenum">
              <a:rPr lang="en-US" smtClean="0"/>
              <a:t>‹#›</a:t>
            </a:fld>
            <a:endParaRPr lang="en-US"/>
          </a:p>
        </p:txBody>
      </p:sp>
    </p:spTree>
    <p:extLst>
      <p:ext uri="{BB962C8B-B14F-4D97-AF65-F5344CB8AC3E}">
        <p14:creationId xmlns:p14="http://schemas.microsoft.com/office/powerpoint/2010/main" val="22643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9F91F-884C-F341-9560-BFE9AC102E2A}"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861159-4DAB-B148-A418-CBACD003DA78}" type="slidenum">
              <a:rPr lang="en-US" smtClean="0"/>
              <a:t>‹#›</a:t>
            </a:fld>
            <a:endParaRPr lang="en-US"/>
          </a:p>
        </p:txBody>
      </p:sp>
    </p:spTree>
    <p:extLst>
      <p:ext uri="{BB962C8B-B14F-4D97-AF65-F5344CB8AC3E}">
        <p14:creationId xmlns:p14="http://schemas.microsoft.com/office/powerpoint/2010/main" val="81497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F69F91F-884C-F341-9560-BFE9AC102E2A}" type="datetimeFigureOut">
              <a:rPr lang="en-US" smtClean="0"/>
              <a:t>2/12/2021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B861159-4DAB-B148-A418-CBACD003DA78}" type="slidenum">
              <a:rPr lang="en-US" smtClean="0"/>
              <a:t>‹#›</a:t>
            </a:fld>
            <a:endParaRPr lang="en-US"/>
          </a:p>
        </p:txBody>
      </p:sp>
    </p:spTree>
    <p:extLst>
      <p:ext uri="{BB962C8B-B14F-4D97-AF65-F5344CB8AC3E}">
        <p14:creationId xmlns:p14="http://schemas.microsoft.com/office/powerpoint/2010/main" val="1346929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nfo.ireland@specialistern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info.ireland@specialisterne.com" TargetMode="External"/><Relationship Id="rId2" Type="http://schemas.openxmlformats.org/officeDocument/2006/relationships/hyperlink" Target="http://www.specialisterne.ie/"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942B-12BC-E843-9895-9C613C1035C9}"/>
              </a:ext>
            </a:extLst>
          </p:cNvPr>
          <p:cNvSpPr>
            <a:spLocks noGrp="1"/>
          </p:cNvSpPr>
          <p:nvPr>
            <p:ph type="ctrTitle"/>
          </p:nvPr>
        </p:nvSpPr>
        <p:spPr>
          <a:xfrm>
            <a:off x="2589213" y="3456432"/>
            <a:ext cx="8915399" cy="1956226"/>
          </a:xfrm>
        </p:spPr>
        <p:txBody>
          <a:bodyPr>
            <a:normAutofit fontScale="90000"/>
          </a:bodyPr>
          <a:lstStyle/>
          <a:p>
            <a:pPr algn="ctr"/>
            <a:r>
              <a:rPr lang="en-US" sz="3200" dirty="0"/>
              <a:t>Supporting talented individuals on the Autism Spectrum, and those with ADHD, Dyslexia, Dyspraxia and similar challenges to move closer to employment </a:t>
            </a:r>
          </a:p>
        </p:txBody>
      </p:sp>
      <p:sp>
        <p:nvSpPr>
          <p:cNvPr id="3" name="Subtitle 2">
            <a:extLst>
              <a:ext uri="{FF2B5EF4-FFF2-40B4-BE49-F238E27FC236}">
                <a16:creationId xmlns:a16="http://schemas.microsoft.com/office/drawing/2014/main" id="{51D7666C-2778-314A-B611-8F4A4AE6A15C}"/>
              </a:ext>
            </a:extLst>
          </p:cNvPr>
          <p:cNvSpPr>
            <a:spLocks noGrp="1"/>
          </p:cNvSpPr>
          <p:nvPr>
            <p:ph type="subTitle" idx="1"/>
          </p:nvPr>
        </p:nvSpPr>
        <p:spPr>
          <a:xfrm>
            <a:off x="2861187" y="5973097"/>
            <a:ext cx="8138117" cy="663677"/>
          </a:xfrm>
        </p:spPr>
        <p:txBody>
          <a:bodyPr>
            <a:normAutofit/>
          </a:bodyPr>
          <a:lstStyle/>
          <a:p>
            <a:pPr algn="ctr"/>
            <a:r>
              <a:rPr lang="en-US" b="1" dirty="0">
                <a:solidFill>
                  <a:srgbClr val="002060"/>
                </a:solidFill>
              </a:rPr>
              <a:t>Email: </a:t>
            </a:r>
            <a:r>
              <a:rPr lang="en-US" b="1" dirty="0">
                <a:solidFill>
                  <a:srgbClr val="002060"/>
                </a:solidFill>
                <a:hlinkClick r:id="rId2">
                  <a:extLst>
                    <a:ext uri="{A12FA001-AC4F-418D-AE19-62706E023703}">
                      <ahyp:hlinkClr xmlns:ahyp="http://schemas.microsoft.com/office/drawing/2018/hyperlinkcolor" val="tx"/>
                    </a:ext>
                  </a:extLst>
                </a:hlinkClick>
              </a:rPr>
              <a:t>Info.ireland@specialisterne.com</a:t>
            </a:r>
            <a:r>
              <a:rPr lang="en-US" b="1" dirty="0">
                <a:solidFill>
                  <a:srgbClr val="002060"/>
                </a:solidFill>
              </a:rPr>
              <a:t>	</a:t>
            </a:r>
            <a:r>
              <a:rPr lang="en-US" b="1" u="sng" dirty="0">
                <a:solidFill>
                  <a:srgbClr val="002060"/>
                </a:solidFill>
              </a:rPr>
              <a:t>www.specialisterne.ie</a:t>
            </a:r>
            <a:r>
              <a:rPr kumimoji="0" lang="en-US" sz="1800" b="1" i="0" u="sng" strike="noStrike" kern="1200" cap="none" spc="0" normalizeH="0" baseline="0" noProof="0" dirty="0">
                <a:ln>
                  <a:noFill/>
                </a:ln>
                <a:solidFill>
                  <a:srgbClr val="002060"/>
                </a:solidFill>
                <a:effectLst/>
                <a:uLnTx/>
                <a:uFillTx/>
                <a:ea typeface="+mn-ea"/>
                <a:cs typeface="+mn-cs"/>
              </a:rPr>
              <a:t>	</a:t>
            </a:r>
            <a:endParaRPr lang="en-US" b="1" u="sng" dirty="0">
              <a:solidFill>
                <a:srgbClr val="002060"/>
              </a:solidFill>
            </a:endParaRPr>
          </a:p>
        </p:txBody>
      </p:sp>
      <p:pic>
        <p:nvPicPr>
          <p:cNvPr id="4" name="Picture 3">
            <a:extLst>
              <a:ext uri="{FF2B5EF4-FFF2-40B4-BE49-F238E27FC236}">
                <a16:creationId xmlns:a16="http://schemas.microsoft.com/office/drawing/2014/main" id="{18B535F8-545B-46C5-BA14-2906164BE87B}"/>
              </a:ext>
            </a:extLst>
          </p:cNvPr>
          <p:cNvPicPr>
            <a:picLocks noChangeAspect="1"/>
          </p:cNvPicPr>
          <p:nvPr/>
        </p:nvPicPr>
        <p:blipFill>
          <a:blip r:embed="rId3"/>
          <a:stretch>
            <a:fillRect/>
          </a:stretch>
        </p:blipFill>
        <p:spPr>
          <a:xfrm>
            <a:off x="2589212" y="1058906"/>
            <a:ext cx="8962708" cy="2397526"/>
          </a:xfrm>
          <a:prstGeom prst="rect">
            <a:avLst/>
          </a:prstGeom>
        </p:spPr>
      </p:pic>
    </p:spTree>
    <p:extLst>
      <p:ext uri="{BB962C8B-B14F-4D97-AF65-F5344CB8AC3E}">
        <p14:creationId xmlns:p14="http://schemas.microsoft.com/office/powerpoint/2010/main" val="199372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9E6F-F1CC-4101-8AB5-EB10BAFA0C28}"/>
              </a:ext>
            </a:extLst>
          </p:cNvPr>
          <p:cNvSpPr>
            <a:spLocks noGrp="1"/>
          </p:cNvSpPr>
          <p:nvPr>
            <p:ph type="title"/>
          </p:nvPr>
        </p:nvSpPr>
        <p:spPr>
          <a:xfrm>
            <a:off x="1722784" y="624110"/>
            <a:ext cx="9130746" cy="1280890"/>
          </a:xfrm>
        </p:spPr>
        <p:txBody>
          <a:bodyPr>
            <a:normAutofit fontScale="90000"/>
          </a:bodyPr>
          <a:lstStyle/>
          <a:p>
            <a:pPr algn="ctr"/>
            <a:r>
              <a:rPr lang="en-IE" sz="4000" b="1" dirty="0">
                <a:solidFill>
                  <a:srgbClr val="0070C0"/>
                </a:solidFill>
                <a:cs typeface="Times New Roman" panose="02020603050405020304" pitchFamily="18" charset="0"/>
              </a:rPr>
              <a:t>What does ‘Reasonable Accommodation’ Mean?</a:t>
            </a:r>
          </a:p>
        </p:txBody>
      </p:sp>
      <p:sp>
        <p:nvSpPr>
          <p:cNvPr id="3" name="Content Placeholder 2">
            <a:extLst>
              <a:ext uri="{FF2B5EF4-FFF2-40B4-BE49-F238E27FC236}">
                <a16:creationId xmlns:a16="http://schemas.microsoft.com/office/drawing/2014/main" id="{104CC0FA-012D-491F-84A1-44E82916799E}"/>
              </a:ext>
            </a:extLst>
          </p:cNvPr>
          <p:cNvSpPr>
            <a:spLocks noGrp="1"/>
          </p:cNvSpPr>
          <p:nvPr>
            <p:ph idx="1"/>
          </p:nvPr>
        </p:nvSpPr>
        <p:spPr>
          <a:xfrm>
            <a:off x="1484243" y="2133600"/>
            <a:ext cx="10020369" cy="3777622"/>
          </a:xfrm>
        </p:spPr>
        <p:txBody>
          <a:bodyPr>
            <a:noAutofit/>
          </a:bodyPr>
          <a:lstStyle/>
          <a:p>
            <a:pPr marL="0" indent="0" algn="ctr">
              <a:buNone/>
            </a:pPr>
            <a:r>
              <a:rPr lang="en-US" sz="2800" dirty="0">
                <a:solidFill>
                  <a:srgbClr val="002060"/>
                </a:solidFill>
                <a:cs typeface="Times New Roman" panose="02020603050405020304" pitchFamily="18" charset="0"/>
              </a:rPr>
              <a:t>- A practical change put in place in response to a challenge in the workplace. </a:t>
            </a:r>
          </a:p>
          <a:p>
            <a:pPr algn="ctr"/>
            <a:endParaRPr lang="en-US" sz="2800" dirty="0">
              <a:solidFill>
                <a:srgbClr val="002060"/>
              </a:solidFill>
              <a:cs typeface="Times New Roman" panose="02020603050405020304" pitchFamily="18" charset="0"/>
            </a:endParaRPr>
          </a:p>
          <a:p>
            <a:pPr marL="0" indent="0" algn="ctr">
              <a:buNone/>
            </a:pPr>
            <a:r>
              <a:rPr lang="en-US" sz="2800" dirty="0">
                <a:solidFill>
                  <a:srgbClr val="002060"/>
                </a:solidFill>
                <a:cs typeface="Times New Roman" panose="02020603050405020304" pitchFamily="18" charset="0"/>
              </a:rPr>
              <a:t>- These are implemented when needed.</a:t>
            </a:r>
          </a:p>
          <a:p>
            <a:pPr algn="ctr"/>
            <a:endParaRPr lang="en-US" sz="2800" dirty="0">
              <a:solidFill>
                <a:srgbClr val="002060"/>
              </a:solidFill>
              <a:cs typeface="Times New Roman" panose="02020603050405020304" pitchFamily="18" charset="0"/>
            </a:endParaRPr>
          </a:p>
          <a:p>
            <a:pPr marL="0" indent="0" algn="ctr">
              <a:buNone/>
            </a:pPr>
            <a:r>
              <a:rPr lang="en-US" sz="2800" dirty="0">
                <a:solidFill>
                  <a:srgbClr val="002060"/>
                </a:solidFill>
                <a:cs typeface="Times New Roman" panose="02020603050405020304" pitchFamily="18" charset="0"/>
              </a:rPr>
              <a:t>- Helps a candidate perform to the best of their ability and remain as comfortable as possible in their workplace</a:t>
            </a:r>
            <a:r>
              <a:rPr lang="en-US" sz="2800" dirty="0">
                <a:solidFill>
                  <a:srgbClr val="002060"/>
                </a:solidFill>
                <a:latin typeface="Times New Roman" panose="02020603050405020304" pitchFamily="18" charset="0"/>
                <a:cs typeface="Times New Roman" panose="02020603050405020304" pitchFamily="18" charset="0"/>
              </a:rPr>
              <a:t>.</a:t>
            </a:r>
            <a:endParaRPr lang="en-IE" sz="2800"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A08335-E300-474F-B4BF-071500972BE8}"/>
              </a:ext>
            </a:extLst>
          </p:cNvPr>
          <p:cNvPicPr>
            <a:picLocks noChangeAspect="1"/>
          </p:cNvPicPr>
          <p:nvPr/>
        </p:nvPicPr>
        <p:blipFill>
          <a:blip r:embed="rId2"/>
          <a:stretch>
            <a:fillRect/>
          </a:stretch>
        </p:blipFill>
        <p:spPr>
          <a:xfrm>
            <a:off x="9247377" y="2284"/>
            <a:ext cx="2944623" cy="786452"/>
          </a:xfrm>
          <a:prstGeom prst="rect">
            <a:avLst/>
          </a:prstGeom>
        </p:spPr>
      </p:pic>
    </p:spTree>
    <p:extLst>
      <p:ext uri="{BB962C8B-B14F-4D97-AF65-F5344CB8AC3E}">
        <p14:creationId xmlns:p14="http://schemas.microsoft.com/office/powerpoint/2010/main" val="82651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2203-3F7E-463D-B9FB-8047961E78E3}"/>
              </a:ext>
            </a:extLst>
          </p:cNvPr>
          <p:cNvSpPr>
            <a:spLocks noGrp="1"/>
          </p:cNvSpPr>
          <p:nvPr>
            <p:ph type="title"/>
          </p:nvPr>
        </p:nvSpPr>
        <p:spPr>
          <a:xfrm>
            <a:off x="2592926" y="624110"/>
            <a:ext cx="6922136" cy="1280890"/>
          </a:xfrm>
        </p:spPr>
        <p:txBody>
          <a:bodyPr/>
          <a:lstStyle/>
          <a:p>
            <a:pPr algn="ctr"/>
            <a:r>
              <a:rPr lang="en-IE" b="1" dirty="0">
                <a:solidFill>
                  <a:srgbClr val="0070C0"/>
                </a:solidFill>
                <a:cs typeface="Times New Roman" panose="02020603050405020304" pitchFamily="18" charset="0"/>
              </a:rPr>
              <a:t>Examples of Reasonable Accommodations</a:t>
            </a:r>
          </a:p>
        </p:txBody>
      </p:sp>
      <p:sp>
        <p:nvSpPr>
          <p:cNvPr id="3" name="Content Placeholder 2">
            <a:extLst>
              <a:ext uri="{FF2B5EF4-FFF2-40B4-BE49-F238E27FC236}">
                <a16:creationId xmlns:a16="http://schemas.microsoft.com/office/drawing/2014/main" id="{A80B9E34-FB4D-4454-B2C1-643A840B8B7A}"/>
              </a:ext>
            </a:extLst>
          </p:cNvPr>
          <p:cNvSpPr>
            <a:spLocks noGrp="1"/>
          </p:cNvSpPr>
          <p:nvPr>
            <p:ph idx="1"/>
          </p:nvPr>
        </p:nvSpPr>
        <p:spPr>
          <a:xfrm>
            <a:off x="1842052" y="2133600"/>
            <a:ext cx="9183757" cy="3777622"/>
          </a:xfrm>
        </p:spPr>
        <p:txBody>
          <a:bodyPr>
            <a:normAutofit fontScale="85000" lnSpcReduction="20000"/>
          </a:bodyPr>
          <a:lstStyle/>
          <a:p>
            <a:pPr marL="0" indent="0">
              <a:buNone/>
            </a:pPr>
            <a:r>
              <a:rPr lang="en-US" sz="3000" b="1" dirty="0">
                <a:solidFill>
                  <a:srgbClr val="002060"/>
                </a:solidFill>
                <a:cs typeface="Times New Roman" panose="02020603050405020304" pitchFamily="18" charset="0"/>
              </a:rPr>
              <a:t>- Clear Communication; </a:t>
            </a:r>
            <a:r>
              <a:rPr lang="en-US" sz="3000" dirty="0">
                <a:solidFill>
                  <a:srgbClr val="002060"/>
                </a:solidFill>
                <a:cs typeface="Times New Roman" panose="02020603050405020304" pitchFamily="18" charset="0"/>
              </a:rPr>
              <a:t>e.g. clear direction around workplace etiquette, or expectations around tasks and projects</a:t>
            </a:r>
          </a:p>
          <a:p>
            <a:pPr marL="0" indent="0">
              <a:buNone/>
            </a:pPr>
            <a:endParaRPr lang="en-US" sz="3000" dirty="0">
              <a:solidFill>
                <a:srgbClr val="002060"/>
              </a:solidFill>
              <a:cs typeface="Times New Roman" panose="02020603050405020304" pitchFamily="18" charset="0"/>
            </a:endParaRPr>
          </a:p>
          <a:p>
            <a:pPr marL="0" indent="0">
              <a:buNone/>
            </a:pPr>
            <a:r>
              <a:rPr lang="en-US" sz="3000" b="1" dirty="0">
                <a:solidFill>
                  <a:srgbClr val="002060"/>
                </a:solidFill>
                <a:cs typeface="Times New Roman" panose="02020603050405020304" pitchFamily="18" charset="0"/>
              </a:rPr>
              <a:t>- Using ear defenders; </a:t>
            </a:r>
            <a:r>
              <a:rPr lang="en-US" sz="3000" dirty="0">
                <a:solidFill>
                  <a:srgbClr val="002060"/>
                </a:solidFill>
                <a:cs typeface="Times New Roman" panose="02020603050405020304" pitchFamily="18" charset="0"/>
              </a:rPr>
              <a:t>e.g. in an open plan office or intermittent use, like when the fire alarm is being tested.</a:t>
            </a:r>
          </a:p>
          <a:p>
            <a:endParaRPr lang="en-US" sz="3000" dirty="0">
              <a:solidFill>
                <a:srgbClr val="002060"/>
              </a:solidFill>
              <a:cs typeface="Times New Roman" panose="02020603050405020304" pitchFamily="18" charset="0"/>
            </a:endParaRPr>
          </a:p>
          <a:p>
            <a:pPr marL="0" indent="0">
              <a:buNone/>
            </a:pPr>
            <a:r>
              <a:rPr lang="en-US" sz="3000" b="1" dirty="0">
                <a:solidFill>
                  <a:srgbClr val="002060"/>
                </a:solidFill>
                <a:cs typeface="Times New Roman" panose="02020603050405020304" pitchFamily="18" charset="0"/>
              </a:rPr>
              <a:t>- Positioning of workspace in relation to light; </a:t>
            </a:r>
            <a:r>
              <a:rPr lang="en-US" sz="3000" dirty="0">
                <a:solidFill>
                  <a:srgbClr val="002060"/>
                </a:solidFill>
                <a:cs typeface="Times New Roman" panose="02020603050405020304" pitchFamily="18" charset="0"/>
              </a:rPr>
              <a:t>i.e. moving desks to be closer or further from natural light</a:t>
            </a:r>
          </a:p>
          <a:p>
            <a:pPr marL="0" indent="0">
              <a:buNone/>
            </a:pPr>
            <a:endParaRPr lang="en-IE" dirty="0"/>
          </a:p>
        </p:txBody>
      </p:sp>
      <p:pic>
        <p:nvPicPr>
          <p:cNvPr id="4" name="Picture 3">
            <a:extLst>
              <a:ext uri="{FF2B5EF4-FFF2-40B4-BE49-F238E27FC236}">
                <a16:creationId xmlns:a16="http://schemas.microsoft.com/office/drawing/2014/main" id="{8EE5A61D-7D23-4967-9564-141E15298173}"/>
              </a:ext>
            </a:extLst>
          </p:cNvPr>
          <p:cNvPicPr>
            <a:picLocks noChangeAspect="1"/>
          </p:cNvPicPr>
          <p:nvPr/>
        </p:nvPicPr>
        <p:blipFill>
          <a:blip r:embed="rId2"/>
          <a:stretch>
            <a:fillRect/>
          </a:stretch>
        </p:blipFill>
        <p:spPr>
          <a:xfrm>
            <a:off x="9247377" y="2284"/>
            <a:ext cx="2944623" cy="786452"/>
          </a:xfrm>
          <a:prstGeom prst="rect">
            <a:avLst/>
          </a:prstGeom>
        </p:spPr>
      </p:pic>
    </p:spTree>
    <p:extLst>
      <p:ext uri="{BB962C8B-B14F-4D97-AF65-F5344CB8AC3E}">
        <p14:creationId xmlns:p14="http://schemas.microsoft.com/office/powerpoint/2010/main" val="103563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2203-3F7E-463D-B9FB-8047961E78E3}"/>
              </a:ext>
            </a:extLst>
          </p:cNvPr>
          <p:cNvSpPr>
            <a:spLocks noGrp="1"/>
          </p:cNvSpPr>
          <p:nvPr>
            <p:ph type="title"/>
          </p:nvPr>
        </p:nvSpPr>
        <p:spPr>
          <a:xfrm>
            <a:off x="1828801" y="624110"/>
            <a:ext cx="8454886" cy="1280890"/>
          </a:xfrm>
        </p:spPr>
        <p:txBody>
          <a:bodyPr/>
          <a:lstStyle/>
          <a:p>
            <a:pPr algn="ctr"/>
            <a:r>
              <a:rPr lang="en-IE" b="1" dirty="0">
                <a:solidFill>
                  <a:srgbClr val="0070C0"/>
                </a:solidFill>
                <a:cs typeface="Times New Roman" panose="02020603050405020304" pitchFamily="18" charset="0"/>
              </a:rPr>
              <a:t>Examples of Reasonable Accommodations (continued)</a:t>
            </a:r>
          </a:p>
        </p:txBody>
      </p:sp>
      <p:sp>
        <p:nvSpPr>
          <p:cNvPr id="3" name="Content Placeholder 2">
            <a:extLst>
              <a:ext uri="{FF2B5EF4-FFF2-40B4-BE49-F238E27FC236}">
                <a16:creationId xmlns:a16="http://schemas.microsoft.com/office/drawing/2014/main" id="{A80B9E34-FB4D-4454-B2C1-643A840B8B7A}"/>
              </a:ext>
            </a:extLst>
          </p:cNvPr>
          <p:cNvSpPr>
            <a:spLocks noGrp="1"/>
          </p:cNvSpPr>
          <p:nvPr>
            <p:ph idx="1"/>
          </p:nvPr>
        </p:nvSpPr>
        <p:spPr>
          <a:xfrm>
            <a:off x="1537252" y="2133600"/>
            <a:ext cx="9967360" cy="3777622"/>
          </a:xfrm>
        </p:spPr>
        <p:txBody>
          <a:bodyPr>
            <a:normAutofit fontScale="92500" lnSpcReduction="10000"/>
          </a:bodyPr>
          <a:lstStyle/>
          <a:p>
            <a:pPr marL="0" indent="0">
              <a:buNone/>
            </a:pPr>
            <a:r>
              <a:rPr lang="en-US" sz="3200" b="1" dirty="0">
                <a:solidFill>
                  <a:srgbClr val="002060"/>
                </a:solidFill>
                <a:cs typeface="Times New Roman" panose="02020603050405020304" pitchFamily="18" charset="0"/>
              </a:rPr>
              <a:t>- Flexibility around lunch hours; </a:t>
            </a:r>
            <a:r>
              <a:rPr lang="en-US" sz="3200" dirty="0">
                <a:solidFill>
                  <a:srgbClr val="002060"/>
                </a:solidFill>
                <a:cs typeface="Times New Roman" panose="02020603050405020304" pitchFamily="18" charset="0"/>
              </a:rPr>
              <a:t>As described earlier.</a:t>
            </a:r>
          </a:p>
          <a:p>
            <a:endParaRPr lang="en-US" sz="3200" dirty="0">
              <a:solidFill>
                <a:srgbClr val="002060"/>
              </a:solidFill>
              <a:cs typeface="Times New Roman" panose="02020603050405020304" pitchFamily="18" charset="0"/>
            </a:endParaRPr>
          </a:p>
          <a:p>
            <a:pPr marL="0" indent="0">
              <a:buNone/>
            </a:pPr>
            <a:r>
              <a:rPr lang="en-US" sz="3200" b="1" dirty="0">
                <a:solidFill>
                  <a:srgbClr val="002060"/>
                </a:solidFill>
                <a:cs typeface="Times New Roman" panose="02020603050405020304" pitchFamily="18" charset="0"/>
              </a:rPr>
              <a:t>- Ongoing-support in the workplace;</a:t>
            </a:r>
            <a:r>
              <a:rPr lang="en-US" sz="3200" dirty="0">
                <a:solidFill>
                  <a:srgbClr val="002060"/>
                </a:solidFill>
                <a:cs typeface="Times New Roman" panose="02020603050405020304" pitchFamily="18" charset="0"/>
              </a:rPr>
              <a:t> Regular feedback on performance and regular check-ins by a manager or mentor </a:t>
            </a:r>
          </a:p>
          <a:p>
            <a:pPr marL="0" indent="0">
              <a:buNone/>
            </a:pPr>
            <a:r>
              <a:rPr lang="en-US" sz="3200" dirty="0">
                <a:solidFill>
                  <a:srgbClr val="002060"/>
                </a:solidFill>
                <a:cs typeface="Times New Roman" panose="02020603050405020304" pitchFamily="18" charset="0"/>
              </a:rPr>
              <a:t>(Ongoing support can be provided by Specialisterne Ireland staff if placed in one of our Partner Companies).</a:t>
            </a:r>
          </a:p>
          <a:p>
            <a:pPr marL="0" indent="0">
              <a:buNone/>
            </a:pPr>
            <a:endParaRPr lang="en-IE" dirty="0"/>
          </a:p>
        </p:txBody>
      </p:sp>
      <p:pic>
        <p:nvPicPr>
          <p:cNvPr id="4" name="Picture 3">
            <a:extLst>
              <a:ext uri="{FF2B5EF4-FFF2-40B4-BE49-F238E27FC236}">
                <a16:creationId xmlns:a16="http://schemas.microsoft.com/office/drawing/2014/main" id="{BDE45BF1-BE77-4109-BBC8-509032B51BFA}"/>
              </a:ext>
            </a:extLst>
          </p:cNvPr>
          <p:cNvPicPr>
            <a:picLocks noChangeAspect="1"/>
          </p:cNvPicPr>
          <p:nvPr/>
        </p:nvPicPr>
        <p:blipFill>
          <a:blip r:embed="rId2"/>
          <a:stretch>
            <a:fillRect/>
          </a:stretch>
        </p:blipFill>
        <p:spPr>
          <a:xfrm>
            <a:off x="9247377" y="2284"/>
            <a:ext cx="2944623" cy="786452"/>
          </a:xfrm>
          <a:prstGeom prst="rect">
            <a:avLst/>
          </a:prstGeom>
        </p:spPr>
      </p:pic>
    </p:spTree>
    <p:extLst>
      <p:ext uri="{BB962C8B-B14F-4D97-AF65-F5344CB8AC3E}">
        <p14:creationId xmlns:p14="http://schemas.microsoft.com/office/powerpoint/2010/main" val="187124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FE0C-6E10-493D-B66B-9F66FD90437B}"/>
              </a:ext>
            </a:extLst>
          </p:cNvPr>
          <p:cNvSpPr>
            <a:spLocks noGrp="1"/>
          </p:cNvSpPr>
          <p:nvPr>
            <p:ph type="title"/>
          </p:nvPr>
        </p:nvSpPr>
        <p:spPr>
          <a:xfrm>
            <a:off x="2668062" y="470452"/>
            <a:ext cx="6855875" cy="1280890"/>
          </a:xfrm>
        </p:spPr>
        <p:txBody>
          <a:bodyPr/>
          <a:lstStyle/>
          <a:p>
            <a:pPr algn="ctr"/>
            <a:r>
              <a:rPr lang="en-IE" b="1" dirty="0">
                <a:solidFill>
                  <a:srgbClr val="0070C0"/>
                </a:solidFill>
                <a:cs typeface="Times New Roman" panose="02020603050405020304" pitchFamily="18" charset="0"/>
              </a:rPr>
              <a:t>Things to keep in mind;</a:t>
            </a:r>
          </a:p>
        </p:txBody>
      </p:sp>
      <p:sp>
        <p:nvSpPr>
          <p:cNvPr id="3" name="Content Placeholder 2">
            <a:extLst>
              <a:ext uri="{FF2B5EF4-FFF2-40B4-BE49-F238E27FC236}">
                <a16:creationId xmlns:a16="http://schemas.microsoft.com/office/drawing/2014/main" id="{F55DD48B-96BB-4E9B-B74A-8D030BDF65E4}"/>
              </a:ext>
            </a:extLst>
          </p:cNvPr>
          <p:cNvSpPr>
            <a:spLocks noGrp="1"/>
          </p:cNvSpPr>
          <p:nvPr>
            <p:ph idx="1"/>
          </p:nvPr>
        </p:nvSpPr>
        <p:spPr>
          <a:xfrm>
            <a:off x="1616765" y="1410562"/>
            <a:ext cx="9887847" cy="4976986"/>
          </a:xfrm>
        </p:spPr>
        <p:txBody>
          <a:bodyPr>
            <a:noAutofit/>
          </a:bodyPr>
          <a:lstStyle/>
          <a:p>
            <a:pPr marL="0" indent="0" algn="ctr">
              <a:buNone/>
            </a:pPr>
            <a:r>
              <a:rPr lang="en-US" sz="2800" b="1" dirty="0">
                <a:solidFill>
                  <a:srgbClr val="002060"/>
                </a:solidFill>
                <a:cs typeface="Times New Roman" panose="02020603050405020304" pitchFamily="18" charset="0"/>
              </a:rPr>
              <a:t>- Every person is different;</a:t>
            </a:r>
            <a:r>
              <a:rPr lang="en-US" sz="2800" dirty="0">
                <a:solidFill>
                  <a:srgbClr val="002060"/>
                </a:solidFill>
                <a:cs typeface="Times New Roman" panose="02020603050405020304" pitchFamily="18" charset="0"/>
              </a:rPr>
              <a:t> challenges vary, and so naturally reasonable accommodations implemented also vary. </a:t>
            </a:r>
          </a:p>
          <a:p>
            <a:pPr algn="ctr"/>
            <a:endParaRPr lang="en-US" sz="2800" dirty="0">
              <a:solidFill>
                <a:srgbClr val="002060"/>
              </a:solidFill>
              <a:cs typeface="Times New Roman" panose="02020603050405020304" pitchFamily="18" charset="0"/>
            </a:endParaRPr>
          </a:p>
          <a:p>
            <a:pPr marL="0" indent="0" algn="ctr">
              <a:buNone/>
            </a:pPr>
            <a:r>
              <a:rPr lang="en-US" sz="2800" dirty="0">
                <a:solidFill>
                  <a:srgbClr val="002060"/>
                </a:solidFill>
                <a:cs typeface="Times New Roman" panose="02020603050405020304" pitchFamily="18" charset="0"/>
              </a:rPr>
              <a:t>- Not every neurodiverse person will require reasonable accommodations in the workplace. </a:t>
            </a:r>
          </a:p>
          <a:p>
            <a:pPr algn="ctr"/>
            <a:endParaRPr lang="en-US" sz="2800" dirty="0">
              <a:solidFill>
                <a:srgbClr val="002060"/>
              </a:solidFill>
              <a:cs typeface="Times New Roman" panose="02020603050405020304" pitchFamily="18" charset="0"/>
            </a:endParaRPr>
          </a:p>
          <a:p>
            <a:pPr marL="0" indent="0" algn="ctr">
              <a:buNone/>
            </a:pPr>
            <a:r>
              <a:rPr lang="en-US" sz="2800" dirty="0">
                <a:solidFill>
                  <a:srgbClr val="002060"/>
                </a:solidFill>
                <a:cs typeface="Times New Roman" panose="02020603050405020304" pitchFamily="18" charset="0"/>
              </a:rPr>
              <a:t>- Research has shown that reasonable accommodations tend to cost little or nothing and are easily implemented.</a:t>
            </a:r>
            <a:endParaRPr lang="en-IE" sz="2800" dirty="0">
              <a:solidFill>
                <a:srgbClr val="002060"/>
              </a:solidFill>
              <a:cs typeface="Times New Roman" panose="02020603050405020304" pitchFamily="18" charset="0"/>
            </a:endParaRPr>
          </a:p>
        </p:txBody>
      </p:sp>
      <p:pic>
        <p:nvPicPr>
          <p:cNvPr id="4" name="Picture 3">
            <a:extLst>
              <a:ext uri="{FF2B5EF4-FFF2-40B4-BE49-F238E27FC236}">
                <a16:creationId xmlns:a16="http://schemas.microsoft.com/office/drawing/2014/main" id="{1523F4C3-B4DC-4DB1-BC8B-A4B8C405BDEE}"/>
              </a:ext>
            </a:extLst>
          </p:cNvPr>
          <p:cNvPicPr>
            <a:picLocks noChangeAspect="1"/>
          </p:cNvPicPr>
          <p:nvPr/>
        </p:nvPicPr>
        <p:blipFill>
          <a:blip r:embed="rId2"/>
          <a:stretch>
            <a:fillRect/>
          </a:stretch>
        </p:blipFill>
        <p:spPr>
          <a:xfrm>
            <a:off x="9155048" y="2284"/>
            <a:ext cx="2944623" cy="786452"/>
          </a:xfrm>
          <a:prstGeom prst="rect">
            <a:avLst/>
          </a:prstGeom>
        </p:spPr>
      </p:pic>
    </p:spTree>
    <p:extLst>
      <p:ext uri="{BB962C8B-B14F-4D97-AF65-F5344CB8AC3E}">
        <p14:creationId xmlns:p14="http://schemas.microsoft.com/office/powerpoint/2010/main" val="393443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121F-4959-471B-AE66-21D4826709E4}"/>
              </a:ext>
            </a:extLst>
          </p:cNvPr>
          <p:cNvSpPr>
            <a:spLocks noGrp="1"/>
          </p:cNvSpPr>
          <p:nvPr>
            <p:ph type="ctrTitle"/>
          </p:nvPr>
        </p:nvSpPr>
        <p:spPr>
          <a:xfrm>
            <a:off x="1258957" y="583096"/>
            <a:ext cx="10245655" cy="1497525"/>
          </a:xfrm>
        </p:spPr>
        <p:txBody>
          <a:bodyPr>
            <a:normAutofit/>
          </a:bodyPr>
          <a:lstStyle/>
          <a:p>
            <a:pPr algn="ctr"/>
            <a:r>
              <a:rPr lang="en-IE" b="1" dirty="0"/>
              <a:t>Covid-19 and Employment </a:t>
            </a:r>
            <a:endParaRPr lang="en-IE" dirty="0"/>
          </a:p>
        </p:txBody>
      </p:sp>
      <p:sp>
        <p:nvSpPr>
          <p:cNvPr id="3" name="Subtitle 2">
            <a:extLst>
              <a:ext uri="{FF2B5EF4-FFF2-40B4-BE49-F238E27FC236}">
                <a16:creationId xmlns:a16="http://schemas.microsoft.com/office/drawing/2014/main" id="{6938EF2A-AD47-4566-9FCA-0A88CC48E773}"/>
              </a:ext>
            </a:extLst>
          </p:cNvPr>
          <p:cNvSpPr>
            <a:spLocks noGrp="1"/>
          </p:cNvSpPr>
          <p:nvPr>
            <p:ph type="subTitle" idx="1"/>
          </p:nvPr>
        </p:nvSpPr>
        <p:spPr>
          <a:xfrm>
            <a:off x="1828801" y="2478157"/>
            <a:ext cx="9675812" cy="4068417"/>
          </a:xfrm>
        </p:spPr>
        <p:txBody>
          <a:bodyPr/>
          <a:lstStyle/>
          <a:p>
            <a:pPr marL="0" indent="0">
              <a:buNone/>
            </a:pPr>
            <a:r>
              <a:rPr lang="en-US" sz="2400" b="1" dirty="0">
                <a:solidFill>
                  <a:srgbClr val="002060"/>
                </a:solidFill>
              </a:rPr>
              <a:t>Covid-19 is likely to be with us for some time</a:t>
            </a:r>
          </a:p>
          <a:p>
            <a:pPr marL="0" indent="0">
              <a:buNone/>
            </a:pPr>
            <a:endParaRPr lang="en-US" sz="2400" b="1" dirty="0">
              <a:solidFill>
                <a:srgbClr val="002060"/>
              </a:solidFill>
            </a:endParaRPr>
          </a:p>
          <a:p>
            <a:pPr marL="0" indent="0">
              <a:buNone/>
            </a:pPr>
            <a:r>
              <a:rPr lang="en-US" sz="2400" b="1" dirty="0">
                <a:solidFill>
                  <a:srgbClr val="002060"/>
                </a:solidFill>
              </a:rPr>
              <a:t>Here are some tips for working from home:</a:t>
            </a:r>
          </a:p>
          <a:p>
            <a:pPr marL="0" indent="0">
              <a:buNone/>
            </a:pPr>
            <a:endParaRPr lang="en-US" sz="2400" b="1" i="0" dirty="0">
              <a:solidFill>
                <a:srgbClr val="002060"/>
              </a:solidFill>
              <a:effectLst/>
            </a:endParaRPr>
          </a:p>
          <a:p>
            <a:pPr>
              <a:buFontTx/>
              <a:buChar char="-"/>
            </a:pPr>
            <a:r>
              <a:rPr lang="en-US" sz="2400" b="1" i="0" dirty="0">
                <a:solidFill>
                  <a:srgbClr val="002060"/>
                </a:solidFill>
                <a:effectLst/>
              </a:rPr>
              <a:t>Remote Working Tips </a:t>
            </a:r>
          </a:p>
          <a:p>
            <a:pPr>
              <a:buFontTx/>
              <a:buChar char="-"/>
            </a:pPr>
            <a:r>
              <a:rPr lang="en-US" sz="2400" b="1" i="0" dirty="0">
                <a:solidFill>
                  <a:srgbClr val="002060"/>
                </a:solidFill>
                <a:effectLst/>
              </a:rPr>
              <a:t>Expectations</a:t>
            </a:r>
          </a:p>
          <a:p>
            <a:pPr>
              <a:buFontTx/>
              <a:buChar char="-"/>
            </a:pPr>
            <a:r>
              <a:rPr lang="en-US" sz="2400" b="1" i="0" dirty="0">
                <a:solidFill>
                  <a:srgbClr val="002060"/>
                </a:solidFill>
                <a:effectLst/>
              </a:rPr>
              <a:t>Setting up your remote working space</a:t>
            </a:r>
          </a:p>
          <a:p>
            <a:endParaRPr lang="en-IE" dirty="0"/>
          </a:p>
        </p:txBody>
      </p:sp>
    </p:spTree>
    <p:extLst>
      <p:ext uri="{BB962C8B-B14F-4D97-AF65-F5344CB8AC3E}">
        <p14:creationId xmlns:p14="http://schemas.microsoft.com/office/powerpoint/2010/main" val="793403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6948E-961B-4EAA-9923-0C940640EA91}"/>
              </a:ext>
            </a:extLst>
          </p:cNvPr>
          <p:cNvSpPr>
            <a:spLocks noGrp="1"/>
          </p:cNvSpPr>
          <p:nvPr>
            <p:ph type="title"/>
          </p:nvPr>
        </p:nvSpPr>
        <p:spPr>
          <a:xfrm>
            <a:off x="1824299" y="732811"/>
            <a:ext cx="9042484" cy="5392377"/>
          </a:xfrm>
        </p:spPr>
        <p:txBody>
          <a:bodyPr/>
          <a:lstStyle/>
          <a:p>
            <a:br>
              <a:rPr lang="en-IE" b="1" dirty="0"/>
            </a:br>
            <a:r>
              <a:rPr lang="en-IE" sz="4400" b="1" dirty="0"/>
              <a:t>Employee expectations in the remote workplace during Covid-19.</a:t>
            </a:r>
            <a:br>
              <a:rPr lang="en-IE" sz="4400" b="1" dirty="0"/>
            </a:br>
            <a:br>
              <a:rPr lang="en-IE" sz="4400" b="1" dirty="0"/>
            </a:br>
            <a:br>
              <a:rPr lang="en-IE" sz="4400" b="1" dirty="0"/>
            </a:br>
            <a:r>
              <a:rPr lang="en-IE" sz="4400" b="1" dirty="0"/>
              <a:t>What are they? </a:t>
            </a:r>
            <a:endParaRPr lang="en-IE" b="1" dirty="0"/>
          </a:p>
        </p:txBody>
      </p:sp>
    </p:spTree>
    <p:extLst>
      <p:ext uri="{BB962C8B-B14F-4D97-AF65-F5344CB8AC3E}">
        <p14:creationId xmlns:p14="http://schemas.microsoft.com/office/powerpoint/2010/main" val="88949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C310-D4F9-4A8F-B17A-D1B6818E1B22}"/>
              </a:ext>
            </a:extLst>
          </p:cNvPr>
          <p:cNvSpPr>
            <a:spLocks noGrp="1"/>
          </p:cNvSpPr>
          <p:nvPr>
            <p:ph type="title"/>
          </p:nvPr>
        </p:nvSpPr>
        <p:spPr>
          <a:xfrm>
            <a:off x="2592926" y="624110"/>
            <a:ext cx="6613812" cy="1280890"/>
          </a:xfrm>
        </p:spPr>
        <p:txBody>
          <a:bodyPr/>
          <a:lstStyle/>
          <a:p>
            <a:pPr algn="ctr"/>
            <a:r>
              <a:rPr lang="en-IE" b="1" dirty="0">
                <a:solidFill>
                  <a:srgbClr val="0070C0"/>
                </a:solidFill>
                <a:latin typeface="Times New Roman" panose="02020603050405020304" pitchFamily="18" charset="0"/>
                <a:cs typeface="Times New Roman" panose="02020603050405020304" pitchFamily="18" charset="0"/>
              </a:rPr>
              <a:t>Thank you!</a:t>
            </a:r>
          </a:p>
        </p:txBody>
      </p:sp>
      <p:sp>
        <p:nvSpPr>
          <p:cNvPr id="3" name="Content Placeholder 2">
            <a:extLst>
              <a:ext uri="{FF2B5EF4-FFF2-40B4-BE49-F238E27FC236}">
                <a16:creationId xmlns:a16="http://schemas.microsoft.com/office/drawing/2014/main" id="{C70F2A33-3C27-4B06-9B68-ACCA878D9EB3}"/>
              </a:ext>
            </a:extLst>
          </p:cNvPr>
          <p:cNvSpPr>
            <a:spLocks noGrp="1"/>
          </p:cNvSpPr>
          <p:nvPr>
            <p:ph idx="1"/>
          </p:nvPr>
        </p:nvSpPr>
        <p:spPr>
          <a:xfrm>
            <a:off x="1696278" y="1905000"/>
            <a:ext cx="9409044" cy="4006222"/>
          </a:xfrm>
        </p:spPr>
        <p:txBody>
          <a:bodyPr/>
          <a:lstStyle/>
          <a:p>
            <a:pPr marL="0" indent="0" algn="ctr">
              <a:buNone/>
            </a:pPr>
            <a:r>
              <a:rPr lang="en-US" sz="2800" b="1" dirty="0">
                <a:solidFill>
                  <a:srgbClr val="002060"/>
                </a:solidFill>
                <a:latin typeface="Times New Roman" panose="02020603050405020304" pitchFamily="18" charset="0"/>
                <a:cs typeface="Times New Roman" panose="02020603050405020304" pitchFamily="18" charset="0"/>
              </a:rPr>
              <a:t>- If you have any queries about any of the services we offer, you can get in contact with us by;</a:t>
            </a: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US" sz="2800" dirty="0">
                <a:solidFill>
                  <a:srgbClr val="002060"/>
                </a:solidFill>
                <a:latin typeface="Times New Roman" panose="02020603050405020304" pitchFamily="18" charset="0"/>
                <a:cs typeface="Times New Roman" panose="02020603050405020304" pitchFamily="18" charset="0"/>
              </a:rPr>
              <a:t>- Visiting our website: </a:t>
            </a:r>
            <a:r>
              <a:rPr lang="en-US" sz="2800" dirty="0">
                <a:latin typeface="Times New Roman" panose="02020603050405020304" pitchFamily="18" charset="0"/>
                <a:cs typeface="Times New Roman" panose="02020603050405020304" pitchFamily="18" charset="0"/>
                <a:hlinkClick r:id="rId2"/>
              </a:rPr>
              <a:t>www.specialisterne.ie</a:t>
            </a: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marL="0" indent="0" algn="ctr">
              <a:buNone/>
            </a:pPr>
            <a:r>
              <a:rPr lang="en-US" sz="2800" dirty="0">
                <a:solidFill>
                  <a:srgbClr val="002060"/>
                </a:solidFill>
                <a:latin typeface="Times New Roman" panose="02020603050405020304" pitchFamily="18" charset="0"/>
                <a:cs typeface="Times New Roman" panose="02020603050405020304" pitchFamily="18" charset="0"/>
              </a:rPr>
              <a:t>- Emailing us: </a:t>
            </a:r>
            <a:r>
              <a:rPr lang="en-US" sz="2800" dirty="0">
                <a:latin typeface="Times New Roman" panose="02020603050405020304" pitchFamily="18" charset="0"/>
                <a:cs typeface="Times New Roman" panose="02020603050405020304" pitchFamily="18" charset="0"/>
                <a:hlinkClick r:id="rId3"/>
              </a:rPr>
              <a:t>info.ireland@specialisterne.com</a:t>
            </a:r>
            <a:endParaRPr lang="en-US" sz="2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E0270B5-881C-4693-A3CF-691866C8EF37}"/>
              </a:ext>
            </a:extLst>
          </p:cNvPr>
          <p:cNvPicPr>
            <a:picLocks noChangeAspect="1"/>
          </p:cNvPicPr>
          <p:nvPr/>
        </p:nvPicPr>
        <p:blipFill>
          <a:blip r:embed="rId4"/>
          <a:stretch>
            <a:fillRect/>
          </a:stretch>
        </p:blipFill>
        <p:spPr>
          <a:xfrm>
            <a:off x="9206737" y="116584"/>
            <a:ext cx="2944623" cy="786452"/>
          </a:xfrm>
          <a:prstGeom prst="rect">
            <a:avLst/>
          </a:prstGeom>
        </p:spPr>
      </p:pic>
    </p:spTree>
    <p:extLst>
      <p:ext uri="{BB962C8B-B14F-4D97-AF65-F5344CB8AC3E}">
        <p14:creationId xmlns:p14="http://schemas.microsoft.com/office/powerpoint/2010/main" val="392027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94B1-D043-49DF-A43F-4FE398A8CADA}"/>
              </a:ext>
            </a:extLst>
          </p:cNvPr>
          <p:cNvSpPr>
            <a:spLocks noGrp="1"/>
          </p:cNvSpPr>
          <p:nvPr>
            <p:ph type="title"/>
          </p:nvPr>
        </p:nvSpPr>
        <p:spPr>
          <a:xfrm flipV="1">
            <a:off x="838200" y="319406"/>
            <a:ext cx="10515600" cy="45719"/>
          </a:xfrm>
        </p:spPr>
        <p:txBody>
          <a:bodyPr>
            <a:normAutofit fontScale="90000"/>
          </a:bodyPr>
          <a:lstStyle/>
          <a:p>
            <a:endParaRPr lang="en-IE" dirty="0"/>
          </a:p>
        </p:txBody>
      </p:sp>
      <p:sp>
        <p:nvSpPr>
          <p:cNvPr id="3" name="Content Placeholder 2">
            <a:extLst>
              <a:ext uri="{FF2B5EF4-FFF2-40B4-BE49-F238E27FC236}">
                <a16:creationId xmlns:a16="http://schemas.microsoft.com/office/drawing/2014/main" id="{04B0E93F-2974-4021-B628-B7C26A00BF94}"/>
              </a:ext>
            </a:extLst>
          </p:cNvPr>
          <p:cNvSpPr>
            <a:spLocks noGrp="1"/>
          </p:cNvSpPr>
          <p:nvPr>
            <p:ph idx="1"/>
          </p:nvPr>
        </p:nvSpPr>
        <p:spPr>
          <a:xfrm>
            <a:off x="838200" y="994299"/>
            <a:ext cx="10515600" cy="5182664"/>
          </a:xfrm>
        </p:spPr>
        <p:txBody>
          <a:bodyPr/>
          <a:lstStyle/>
          <a:p>
            <a:pPr marL="0" indent="0">
              <a:buNone/>
            </a:pPr>
            <a:endParaRPr lang="en-IE" dirty="0"/>
          </a:p>
        </p:txBody>
      </p:sp>
      <p:pic>
        <p:nvPicPr>
          <p:cNvPr id="5" name="Picture 4">
            <a:extLst>
              <a:ext uri="{FF2B5EF4-FFF2-40B4-BE49-F238E27FC236}">
                <a16:creationId xmlns:a16="http://schemas.microsoft.com/office/drawing/2014/main" id="{B747CE1B-55A6-4665-AFA5-F1C7ECED6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68834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CC46-981B-4A1E-A0FE-86A7691C2C34}"/>
              </a:ext>
            </a:extLst>
          </p:cNvPr>
          <p:cNvSpPr>
            <a:spLocks noGrp="1"/>
          </p:cNvSpPr>
          <p:nvPr>
            <p:ph type="ctrTitle"/>
          </p:nvPr>
        </p:nvSpPr>
        <p:spPr>
          <a:xfrm>
            <a:off x="1550504" y="675249"/>
            <a:ext cx="9993865" cy="1458250"/>
          </a:xfrm>
        </p:spPr>
        <p:txBody>
          <a:bodyPr>
            <a:normAutofit/>
          </a:bodyPr>
          <a:lstStyle/>
          <a:p>
            <a:pPr algn="ctr"/>
            <a:r>
              <a:rPr lang="en-IE" sz="7200" b="1" u="sng" dirty="0">
                <a:solidFill>
                  <a:srgbClr val="0070C0"/>
                </a:solidFill>
              </a:rPr>
              <a:t>Any questions?</a:t>
            </a:r>
          </a:p>
        </p:txBody>
      </p:sp>
      <p:pic>
        <p:nvPicPr>
          <p:cNvPr id="5" name="Picture 4" descr="Question mark on green pastel background">
            <a:extLst>
              <a:ext uri="{FF2B5EF4-FFF2-40B4-BE49-F238E27FC236}">
                <a16:creationId xmlns:a16="http://schemas.microsoft.com/office/drawing/2014/main" id="{1DD8D828-A6D9-4D19-91F5-02C6FF43A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671" y="2332994"/>
            <a:ext cx="6281530" cy="3849757"/>
          </a:xfrm>
          <a:prstGeom prst="rect">
            <a:avLst/>
          </a:prstGeom>
        </p:spPr>
      </p:pic>
    </p:spTree>
    <p:extLst>
      <p:ext uri="{BB962C8B-B14F-4D97-AF65-F5344CB8AC3E}">
        <p14:creationId xmlns:p14="http://schemas.microsoft.com/office/powerpoint/2010/main" val="156345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p:cNvSpPr>
          <p:nvPr/>
        </p:nvSpPr>
        <p:spPr bwMode="auto">
          <a:xfrm>
            <a:off x="1708225" y="257853"/>
            <a:ext cx="6009279" cy="13013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entury Gothic" panose="020B0502020202020204"/>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70C0"/>
              </a:solidFill>
              <a:effectLst/>
              <a:uLnTx/>
              <a:uFillTx/>
              <a:latin typeface="Century Gothic" panose="020B0502020202020204"/>
              <a:ea typeface="+mn-ea"/>
              <a:cs typeface="+mn-cs"/>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mj-lt"/>
                <a:ea typeface="+mn-ea"/>
                <a:cs typeface="+mn-cs"/>
              </a:rPr>
              <a:t>Specialisterne Ireland CLG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mj-lt"/>
                <a:ea typeface="+mn-ea"/>
                <a:cs typeface="+mn-cs"/>
              </a:rPr>
              <a:t>Employment Agency No. EA3757, Registered Charity Number: 20200622, Company Reg no.2981268PH</a:t>
            </a:r>
            <a:br>
              <a:rPr kumimoji="0" lang="en-US" sz="1800" b="1" i="1" u="none" strike="noStrike" kern="0" cap="none" spc="0" normalizeH="0" baseline="0" noProof="0" dirty="0">
                <a:ln>
                  <a:noFill/>
                </a:ln>
                <a:solidFill>
                  <a:srgbClr val="002060"/>
                </a:solidFill>
                <a:effectLst/>
                <a:uLnTx/>
                <a:uFillTx/>
                <a:latin typeface="+mj-lt"/>
                <a:ea typeface="+mn-ea"/>
                <a:cs typeface="+mn-cs"/>
              </a:rPr>
            </a:br>
            <a:r>
              <a:rPr kumimoji="0" lang="en-US" sz="1800" b="1" i="1" u="none" strike="noStrike" kern="0" cap="none" spc="0" normalizeH="0" baseline="0" noProof="0" dirty="0">
                <a:ln>
                  <a:noFill/>
                </a:ln>
                <a:solidFill>
                  <a:srgbClr val="002060"/>
                </a:solidFill>
                <a:effectLst/>
                <a:uLnTx/>
                <a:uFillTx/>
                <a:latin typeface="+mj-lt"/>
                <a:ea typeface="+mn-ea"/>
                <a:cs typeface="+mn-cs"/>
              </a:rPr>
              <a:t>              	</a:t>
            </a:r>
            <a:br>
              <a:rPr kumimoji="0" lang="en-US" sz="1800" b="0" i="0" u="none" strike="noStrike" kern="0" cap="none" spc="0" normalizeH="0" baseline="0" noProof="0" dirty="0">
                <a:ln>
                  <a:noFill/>
                </a:ln>
                <a:solidFill>
                  <a:srgbClr val="002060"/>
                </a:solidFill>
                <a:effectLst/>
                <a:uLnTx/>
                <a:uFillTx/>
                <a:latin typeface="+mj-lt"/>
                <a:ea typeface="+mn-ea"/>
                <a:cs typeface="+mn-cs"/>
              </a:rPr>
            </a:br>
            <a:endParaRPr kumimoji="0" lang="en-US" sz="1800" b="0" i="0" u="none" strike="noStrike" kern="0" cap="none" spc="0" normalizeH="0" baseline="0" noProof="0" dirty="0">
              <a:ln>
                <a:noFill/>
              </a:ln>
              <a:solidFill>
                <a:srgbClr val="002060"/>
              </a:solidFill>
              <a:effectLst/>
              <a:uLnTx/>
              <a:uFillTx/>
              <a:latin typeface="+mj-lt"/>
              <a:ea typeface="+mn-ea"/>
              <a:cs typeface="+mn-cs"/>
            </a:endParaRPr>
          </a:p>
        </p:txBody>
      </p:sp>
      <p:sp>
        <p:nvSpPr>
          <p:cNvPr id="16" name="Rectangle 2"/>
          <p:cNvSpPr txBox="1">
            <a:spLocks/>
          </p:cNvSpPr>
          <p:nvPr/>
        </p:nvSpPr>
        <p:spPr bwMode="auto">
          <a:xfrm>
            <a:off x="427014" y="1001203"/>
            <a:ext cx="8472611" cy="9010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ct val="7000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entury Gothic" panose="020B0502020202020204"/>
                <a:ea typeface="+mn-ea"/>
                <a:cs typeface="+mn-cs"/>
              </a:rPr>
              <a:t> </a:t>
            </a:r>
          </a:p>
          <a:p>
            <a:pPr marL="0" marR="0" lvl="0" indent="0" algn="ctr" defTabSz="457200" rtl="0" eaLnBrk="1" fontAlgn="auto" latinLnBrk="0" hangingPunct="1">
              <a:lnSpc>
                <a:spcPct val="100000"/>
              </a:lnSpc>
              <a:spcBef>
                <a:spcPct val="70000"/>
              </a:spcBef>
              <a:spcAft>
                <a:spcPts val="0"/>
              </a:spcAft>
              <a:buClrTx/>
              <a:buSzTx/>
              <a:buFontTx/>
              <a:buNone/>
              <a:tabLst/>
              <a:defRPr/>
            </a:pPr>
            <a:r>
              <a:rPr kumimoji="0" lang="en-IE" sz="1600" b="1" i="0" u="none" strike="noStrike" kern="1200" cap="none" spc="0" normalizeH="0" baseline="0" noProof="0" dirty="0">
                <a:ln>
                  <a:noFill/>
                </a:ln>
                <a:solidFill>
                  <a:srgbClr val="2E5369">
                    <a:lumMod val="75000"/>
                  </a:srgbClr>
                </a:solidFill>
                <a:effectLst/>
                <a:uLnTx/>
                <a:uFillTx/>
                <a:latin typeface="Century Gothic" panose="020B0502020202020204"/>
                <a:ea typeface="+mn-ea"/>
                <a:cs typeface="+mn-cs"/>
              </a:rPr>
              <a:t>“</a:t>
            </a:r>
            <a:r>
              <a:rPr kumimoji="0" lang="en-IE" sz="1600" b="1" i="0" u="none" strike="noStrike" kern="1200" cap="none" spc="0" normalizeH="0" baseline="0" noProof="0" dirty="0">
                <a:ln>
                  <a:noFill/>
                </a:ln>
                <a:solidFill>
                  <a:srgbClr val="16106A"/>
                </a:solidFill>
                <a:effectLst/>
                <a:uLnTx/>
                <a:uFillTx/>
                <a:ea typeface="+mn-ea"/>
                <a:cs typeface="+mn-cs"/>
              </a:rPr>
              <a:t>To create meaningful job opportunities for people with autism and similar challenges  and to change the way society perceives them.”</a:t>
            </a:r>
            <a:endParaRPr kumimoji="0" lang="en-US" sz="1600" b="1" i="0" u="none" strike="noStrike" kern="0" cap="none" spc="0" normalizeH="0" baseline="0" noProof="0" dirty="0">
              <a:ln>
                <a:noFill/>
              </a:ln>
              <a:solidFill>
                <a:srgbClr val="16106A"/>
              </a:solidFill>
              <a:effectLst/>
              <a:uLnTx/>
              <a:uFillTx/>
              <a:ea typeface="+mn-ea"/>
              <a:cs typeface="+mn-cs"/>
            </a:endParaRPr>
          </a:p>
          <a:p>
            <a:pPr marL="0" marR="0" lvl="0" indent="0" algn="ctr" defTabSz="457200" rtl="0" eaLnBrk="1" fontAlgn="base" latinLnBrk="0" hangingPunct="1">
              <a:lnSpc>
                <a:spcPct val="100000"/>
              </a:lnSpc>
              <a:spcBef>
                <a:spcPct val="7000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ea typeface="+mn-ea"/>
              <a:cs typeface="+mn-cs"/>
            </a:endParaRPr>
          </a:p>
          <a:p>
            <a:pPr marL="0" marR="0" lvl="0" indent="0" algn="ctr" defTabSz="457200" rtl="0" eaLnBrk="1" fontAlgn="base" latinLnBrk="0" hangingPunct="1">
              <a:lnSpc>
                <a:spcPct val="100000"/>
              </a:lnSpc>
              <a:spcBef>
                <a:spcPct val="7000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entury Gothic" panose="020B0502020202020204"/>
              <a:ea typeface="+mn-ea"/>
              <a:cs typeface="+mn-cs"/>
            </a:endParaRPr>
          </a:p>
          <a:p>
            <a:pPr marL="0" marR="0" lvl="0" indent="0" algn="ctr" defTabSz="457200" rtl="0" eaLnBrk="1" fontAlgn="base" latinLnBrk="0" hangingPunct="1">
              <a:lnSpc>
                <a:spcPct val="100000"/>
              </a:lnSpc>
              <a:spcBef>
                <a:spcPct val="7000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entury Gothic" panose="020B0502020202020204"/>
                <a:ea typeface="+mn-ea"/>
                <a:cs typeface="+mn-cs"/>
              </a:rPr>
              <a:t>                     </a:t>
            </a:r>
            <a:endParaRPr kumimoji="0" lang="en-US" sz="1200" b="1" i="0" u="none" strike="noStrike" kern="0" cap="none" spc="0" normalizeH="0" baseline="0" noProof="0" dirty="0">
              <a:ln>
                <a:noFill/>
              </a:ln>
              <a:solidFill>
                <a:srgbClr val="7F7F7F"/>
              </a:solidFill>
              <a:effectLst/>
              <a:uLnTx/>
              <a:uFillTx/>
              <a:latin typeface="Century Gothic" panose="020B0502020202020204"/>
              <a:ea typeface="+mn-ea"/>
              <a:cs typeface="+mn-cs"/>
            </a:endParaRPr>
          </a:p>
        </p:txBody>
      </p:sp>
      <p:sp>
        <p:nvSpPr>
          <p:cNvPr id="19" name="Rectangle 3"/>
          <p:cNvSpPr>
            <a:spLocks noGrp="1"/>
          </p:cNvSpPr>
          <p:nvPr>
            <p:ph type="subTitle" idx="4294967295"/>
          </p:nvPr>
        </p:nvSpPr>
        <p:spPr>
          <a:xfrm>
            <a:off x="1457738" y="5254625"/>
            <a:ext cx="6559827" cy="1150938"/>
          </a:xfrm>
        </p:spPr>
        <p:txBody>
          <a:bodyPr>
            <a:noAutofit/>
          </a:bodyPr>
          <a:lstStyle/>
          <a:p>
            <a:pPr marL="0" indent="0" algn="ctr">
              <a:buNone/>
              <a:defRPr/>
            </a:pPr>
            <a:endParaRPr lang="da-DK" sz="1200" b="1" dirty="0">
              <a:solidFill>
                <a:srgbClr val="969696"/>
              </a:solidFill>
            </a:endParaRPr>
          </a:p>
          <a:p>
            <a:pPr marL="0" indent="0">
              <a:buNone/>
              <a:defRPr/>
            </a:pPr>
            <a:r>
              <a:rPr lang="en-GB" sz="1200" b="1" dirty="0">
                <a:solidFill>
                  <a:srgbClr val="000000"/>
                </a:solidFill>
              </a:rPr>
              <a:t>				</a:t>
            </a:r>
            <a:r>
              <a:rPr lang="en-GB" sz="1200" b="1" dirty="0">
                <a:solidFill>
                  <a:srgbClr val="002060"/>
                </a:solidFill>
              </a:rPr>
              <a:t>Peter Brabazon</a:t>
            </a:r>
            <a:r>
              <a:rPr lang="en-GB" sz="1200" b="1" dirty="0">
                <a:solidFill>
                  <a:srgbClr val="000000"/>
                </a:solidFill>
              </a:rPr>
              <a:t>		    		 </a:t>
            </a:r>
            <a:r>
              <a:rPr lang="en-GB" sz="1200" b="1" dirty="0">
                <a:solidFill>
                  <a:srgbClr val="002060"/>
                </a:solidFill>
              </a:rPr>
              <a:t>Noreen Murphy		</a:t>
            </a:r>
          </a:p>
          <a:p>
            <a:pPr marL="0" indent="0">
              <a:buNone/>
              <a:defRPr/>
            </a:pPr>
            <a:r>
              <a:rPr lang="en-GB" sz="1200" b="1" dirty="0">
                <a:solidFill>
                  <a:srgbClr val="002060"/>
                </a:solidFill>
              </a:rPr>
              <a:t>				CEO 			     			Operations Manager</a:t>
            </a:r>
            <a:r>
              <a:rPr lang="en-GB" sz="1200" b="1" dirty="0">
                <a:solidFill>
                  <a:srgbClr val="000000"/>
                </a:solidFill>
              </a:rPr>
              <a:t>	           	                   	   	</a:t>
            </a:r>
          </a:p>
          <a:p>
            <a:pPr marL="0" indent="0">
              <a:buNone/>
              <a:defRPr/>
            </a:pPr>
            <a:r>
              <a:rPr lang="en-IE" sz="1200" dirty="0">
                <a:solidFill>
                  <a:srgbClr val="000000"/>
                </a:solidFill>
              </a:rPr>
              <a:t>						</a:t>
            </a:r>
            <a:endParaRPr lang="en-IE" sz="1200" u="sng" dirty="0">
              <a:solidFill>
                <a:srgbClr val="3333CC"/>
              </a:solidFill>
            </a:endParaRPr>
          </a:p>
          <a:p>
            <a:pPr marL="0" indent="0">
              <a:buNone/>
              <a:defRPr/>
            </a:pPr>
            <a:r>
              <a:rPr lang="en-GB" sz="1200" b="1" dirty="0">
                <a:solidFill>
                  <a:srgbClr val="000000"/>
                </a:solidFill>
              </a:rPr>
              <a:t>			</a:t>
            </a:r>
            <a:r>
              <a:rPr lang="en-GB" sz="1200" b="1" dirty="0">
                <a:solidFill>
                  <a:srgbClr val="000000"/>
                </a:solidFill>
                <a:latin typeface="Calibri" panose="020F0502020204030204" pitchFamily="34" charset="0"/>
                <a:cs typeface="Calibri" panose="020F0502020204030204" pitchFamily="34" charset="0"/>
              </a:rPr>
              <a:t>        		</a:t>
            </a:r>
            <a:r>
              <a:rPr lang="da-DK" sz="1200" b="1" dirty="0">
                <a:solidFill>
                  <a:srgbClr val="000000"/>
                </a:solidFill>
              </a:rPr>
              <a:t>			                    </a:t>
            </a:r>
            <a:r>
              <a:rPr lang="en-IE" sz="1200" b="1" dirty="0"/>
              <a:t>			</a:t>
            </a:r>
          </a:p>
          <a:p>
            <a:pPr marL="0" indent="0" algn="ctr">
              <a:spcBef>
                <a:spcPct val="70000"/>
              </a:spcBef>
              <a:spcAft>
                <a:spcPct val="0"/>
              </a:spcAft>
              <a:buNone/>
              <a:defRPr/>
            </a:pPr>
            <a:endParaRPr lang="en-US" sz="1200" b="1" dirty="0">
              <a:solidFill>
                <a:srgbClr val="7F7F7F"/>
              </a:solidFill>
              <a:ea typeface="ＭＳ Ｐゴシック"/>
              <a:cs typeface="+mj-cs"/>
            </a:endParaRPr>
          </a:p>
        </p:txBody>
      </p:sp>
      <p:pic>
        <p:nvPicPr>
          <p:cNvPr id="2" name="Picture 1">
            <a:extLst>
              <a:ext uri="{FF2B5EF4-FFF2-40B4-BE49-F238E27FC236}">
                <a16:creationId xmlns:a16="http://schemas.microsoft.com/office/drawing/2014/main" id="{C72D73DD-9B49-4DE9-9AB4-C25F408CCF75}"/>
              </a:ext>
            </a:extLst>
          </p:cNvPr>
          <p:cNvPicPr>
            <a:picLocks noChangeAspect="1"/>
          </p:cNvPicPr>
          <p:nvPr/>
        </p:nvPicPr>
        <p:blipFill>
          <a:blip r:embed="rId3"/>
          <a:stretch>
            <a:fillRect/>
          </a:stretch>
        </p:blipFill>
        <p:spPr>
          <a:xfrm>
            <a:off x="8183139" y="2099243"/>
            <a:ext cx="3354375" cy="4111824"/>
          </a:xfrm>
          <a:prstGeom prst="rect">
            <a:avLst/>
          </a:prstGeom>
        </p:spPr>
      </p:pic>
      <p:pic>
        <p:nvPicPr>
          <p:cNvPr id="3" name="Picture 2">
            <a:extLst>
              <a:ext uri="{FF2B5EF4-FFF2-40B4-BE49-F238E27FC236}">
                <a16:creationId xmlns:a16="http://schemas.microsoft.com/office/drawing/2014/main" id="{4104650A-CBAE-4AB8-AF88-B134ED36D9B1}"/>
              </a:ext>
            </a:extLst>
          </p:cNvPr>
          <p:cNvPicPr>
            <a:picLocks noChangeAspect="1"/>
          </p:cNvPicPr>
          <p:nvPr/>
        </p:nvPicPr>
        <p:blipFill>
          <a:blip r:embed="rId4"/>
          <a:stretch>
            <a:fillRect/>
          </a:stretch>
        </p:blipFill>
        <p:spPr>
          <a:xfrm>
            <a:off x="5009158" y="5335753"/>
            <a:ext cx="837017" cy="1035485"/>
          </a:xfrm>
          <a:prstGeom prst="rect">
            <a:avLst/>
          </a:prstGeom>
        </p:spPr>
      </p:pic>
      <p:pic>
        <p:nvPicPr>
          <p:cNvPr id="6" name="Picture 5">
            <a:extLst>
              <a:ext uri="{FF2B5EF4-FFF2-40B4-BE49-F238E27FC236}">
                <a16:creationId xmlns:a16="http://schemas.microsoft.com/office/drawing/2014/main" id="{D8A31395-3951-4FE7-8B0D-9FF12FD153A7}"/>
              </a:ext>
            </a:extLst>
          </p:cNvPr>
          <p:cNvPicPr>
            <a:picLocks noChangeAspect="1"/>
          </p:cNvPicPr>
          <p:nvPr/>
        </p:nvPicPr>
        <p:blipFill>
          <a:blip r:embed="rId5"/>
          <a:stretch>
            <a:fillRect/>
          </a:stretch>
        </p:blipFill>
        <p:spPr>
          <a:xfrm>
            <a:off x="2272133" y="5335753"/>
            <a:ext cx="828898" cy="1069810"/>
          </a:xfrm>
          <a:prstGeom prst="rect">
            <a:avLst/>
          </a:prstGeom>
        </p:spPr>
      </p:pic>
      <p:pic>
        <p:nvPicPr>
          <p:cNvPr id="7" name="Picture 6">
            <a:extLst>
              <a:ext uri="{FF2B5EF4-FFF2-40B4-BE49-F238E27FC236}">
                <a16:creationId xmlns:a16="http://schemas.microsoft.com/office/drawing/2014/main" id="{C2D54482-1EBC-40B9-AD57-CF7ABBCFD4CC}"/>
              </a:ext>
            </a:extLst>
          </p:cNvPr>
          <p:cNvPicPr>
            <a:picLocks noChangeAspect="1"/>
          </p:cNvPicPr>
          <p:nvPr/>
        </p:nvPicPr>
        <p:blipFill>
          <a:blip r:embed="rId6"/>
          <a:stretch>
            <a:fillRect/>
          </a:stretch>
        </p:blipFill>
        <p:spPr>
          <a:xfrm>
            <a:off x="3586403" y="2566360"/>
            <a:ext cx="910717" cy="912614"/>
          </a:xfrm>
          <a:prstGeom prst="rect">
            <a:avLst/>
          </a:prstGeom>
        </p:spPr>
      </p:pic>
      <p:pic>
        <p:nvPicPr>
          <p:cNvPr id="8" name="Picture 7">
            <a:extLst>
              <a:ext uri="{FF2B5EF4-FFF2-40B4-BE49-F238E27FC236}">
                <a16:creationId xmlns:a16="http://schemas.microsoft.com/office/drawing/2014/main" id="{40A51770-34C5-473B-A2D3-C94EFDE5EE19}"/>
              </a:ext>
            </a:extLst>
          </p:cNvPr>
          <p:cNvPicPr>
            <a:picLocks noChangeAspect="1"/>
          </p:cNvPicPr>
          <p:nvPr/>
        </p:nvPicPr>
        <p:blipFill>
          <a:blip r:embed="rId7"/>
          <a:stretch>
            <a:fillRect/>
          </a:stretch>
        </p:blipFill>
        <p:spPr>
          <a:xfrm>
            <a:off x="2302036" y="2518283"/>
            <a:ext cx="910717" cy="910717"/>
          </a:xfrm>
          <a:prstGeom prst="rect">
            <a:avLst/>
          </a:prstGeom>
        </p:spPr>
      </p:pic>
      <p:pic>
        <p:nvPicPr>
          <p:cNvPr id="11" name="Picture 10">
            <a:extLst>
              <a:ext uri="{FF2B5EF4-FFF2-40B4-BE49-F238E27FC236}">
                <a16:creationId xmlns:a16="http://schemas.microsoft.com/office/drawing/2014/main" id="{2E70E418-BA7D-48E1-A096-6467FCAB14F1}"/>
              </a:ext>
            </a:extLst>
          </p:cNvPr>
          <p:cNvPicPr>
            <a:picLocks noChangeAspect="1"/>
          </p:cNvPicPr>
          <p:nvPr/>
        </p:nvPicPr>
        <p:blipFill>
          <a:blip r:embed="rId8"/>
          <a:stretch>
            <a:fillRect/>
          </a:stretch>
        </p:blipFill>
        <p:spPr>
          <a:xfrm>
            <a:off x="4926479" y="2588876"/>
            <a:ext cx="1023517" cy="963179"/>
          </a:xfrm>
          <a:prstGeom prst="rect">
            <a:avLst/>
          </a:prstGeom>
        </p:spPr>
      </p:pic>
      <p:pic>
        <p:nvPicPr>
          <p:cNvPr id="14" name="Picture 13">
            <a:extLst>
              <a:ext uri="{FF2B5EF4-FFF2-40B4-BE49-F238E27FC236}">
                <a16:creationId xmlns:a16="http://schemas.microsoft.com/office/drawing/2014/main" id="{1657B16C-3D22-437C-8F1A-2F816E6CD3B1}"/>
              </a:ext>
            </a:extLst>
          </p:cNvPr>
          <p:cNvPicPr>
            <a:picLocks noChangeAspect="1"/>
          </p:cNvPicPr>
          <p:nvPr/>
        </p:nvPicPr>
        <p:blipFill>
          <a:blip r:embed="rId9"/>
          <a:stretch>
            <a:fillRect/>
          </a:stretch>
        </p:blipFill>
        <p:spPr>
          <a:xfrm>
            <a:off x="2331673" y="3926315"/>
            <a:ext cx="769358" cy="901003"/>
          </a:xfrm>
          <a:prstGeom prst="rect">
            <a:avLst/>
          </a:prstGeom>
        </p:spPr>
      </p:pic>
      <p:pic>
        <p:nvPicPr>
          <p:cNvPr id="15" name="Picture 14">
            <a:extLst>
              <a:ext uri="{FF2B5EF4-FFF2-40B4-BE49-F238E27FC236}">
                <a16:creationId xmlns:a16="http://schemas.microsoft.com/office/drawing/2014/main" id="{4FDC76AB-AABB-491C-BBEA-42CA995C944D}"/>
              </a:ext>
            </a:extLst>
          </p:cNvPr>
          <p:cNvPicPr>
            <a:picLocks noChangeAspect="1"/>
          </p:cNvPicPr>
          <p:nvPr/>
        </p:nvPicPr>
        <p:blipFill>
          <a:blip r:embed="rId10"/>
          <a:stretch>
            <a:fillRect/>
          </a:stretch>
        </p:blipFill>
        <p:spPr>
          <a:xfrm>
            <a:off x="4995329" y="3926315"/>
            <a:ext cx="885816" cy="901002"/>
          </a:xfrm>
          <a:prstGeom prst="rect">
            <a:avLst/>
          </a:prstGeom>
        </p:spPr>
      </p:pic>
      <p:pic>
        <p:nvPicPr>
          <p:cNvPr id="17" name="Picture 16">
            <a:extLst>
              <a:ext uri="{FF2B5EF4-FFF2-40B4-BE49-F238E27FC236}">
                <a16:creationId xmlns:a16="http://schemas.microsoft.com/office/drawing/2014/main" id="{4D8C86D4-C6D7-4BA2-99A3-F50C266A45C8}"/>
              </a:ext>
            </a:extLst>
          </p:cNvPr>
          <p:cNvPicPr>
            <a:picLocks noChangeAspect="1"/>
          </p:cNvPicPr>
          <p:nvPr/>
        </p:nvPicPr>
        <p:blipFill>
          <a:blip r:embed="rId11"/>
          <a:stretch>
            <a:fillRect/>
          </a:stretch>
        </p:blipFill>
        <p:spPr>
          <a:xfrm>
            <a:off x="3629795" y="3926315"/>
            <a:ext cx="823931" cy="955450"/>
          </a:xfrm>
          <a:prstGeom prst="rect">
            <a:avLst/>
          </a:prstGeom>
        </p:spPr>
      </p:pic>
      <p:grpSp>
        <p:nvGrpSpPr>
          <p:cNvPr id="18" name="Group 17">
            <a:extLst>
              <a:ext uri="{FF2B5EF4-FFF2-40B4-BE49-F238E27FC236}">
                <a16:creationId xmlns:a16="http://schemas.microsoft.com/office/drawing/2014/main" id="{C656B740-9FE1-490D-A363-5113E2746EB2}"/>
              </a:ext>
            </a:extLst>
          </p:cNvPr>
          <p:cNvGrpSpPr/>
          <p:nvPr/>
        </p:nvGrpSpPr>
        <p:grpSpPr>
          <a:xfrm>
            <a:off x="8930623" y="-11472"/>
            <a:ext cx="2944688" cy="720080"/>
            <a:chOff x="3059832" y="1340768"/>
            <a:chExt cx="3456384" cy="936104"/>
          </a:xfrm>
        </p:grpSpPr>
        <p:grpSp>
          <p:nvGrpSpPr>
            <p:cNvPr id="20" name="Group 19">
              <a:extLst>
                <a:ext uri="{FF2B5EF4-FFF2-40B4-BE49-F238E27FC236}">
                  <a16:creationId xmlns:a16="http://schemas.microsoft.com/office/drawing/2014/main" id="{B4242CD7-DFCF-4ACD-82CB-254AF1B54B7A}"/>
                </a:ext>
              </a:extLst>
            </p:cNvPr>
            <p:cNvGrpSpPr/>
            <p:nvPr/>
          </p:nvGrpSpPr>
          <p:grpSpPr>
            <a:xfrm>
              <a:off x="3059832" y="1340768"/>
              <a:ext cx="3456384" cy="936104"/>
              <a:chOff x="3059832" y="1340768"/>
              <a:chExt cx="3456384" cy="936104"/>
            </a:xfrm>
          </p:grpSpPr>
          <p:pic>
            <p:nvPicPr>
              <p:cNvPr id="22" name="Picture 14" descr="specialisternelogo">
                <a:extLst>
                  <a:ext uri="{FF2B5EF4-FFF2-40B4-BE49-F238E27FC236}">
                    <a16:creationId xmlns:a16="http://schemas.microsoft.com/office/drawing/2014/main" id="{6A12F8BB-1D38-466D-9FF0-36E539F70384}"/>
                  </a:ext>
                </a:extLst>
              </p:cNvPr>
              <p:cNvPicPr>
                <a:picLocks noChangeAspect="1" noChangeArrowheads="1"/>
              </p:cNvPicPr>
              <p:nvPr/>
            </p:nvPicPr>
            <p:blipFill>
              <a:blip r:embed="rId12" cstate="print"/>
              <a:srcRect/>
              <a:stretch>
                <a:fillRect/>
              </a:stretch>
            </p:blipFill>
            <p:spPr bwMode="auto">
              <a:xfrm>
                <a:off x="3059832" y="1340768"/>
                <a:ext cx="3456384" cy="864097"/>
              </a:xfrm>
              <a:prstGeom prst="rect">
                <a:avLst/>
              </a:prstGeom>
              <a:noFill/>
              <a:ln w="9525">
                <a:noFill/>
                <a:miter lim="800000"/>
                <a:headEnd/>
                <a:tailEnd/>
              </a:ln>
            </p:spPr>
          </p:pic>
          <p:sp>
            <p:nvSpPr>
              <p:cNvPr id="23" name="Rectangle 22">
                <a:extLst>
                  <a:ext uri="{FF2B5EF4-FFF2-40B4-BE49-F238E27FC236}">
                    <a16:creationId xmlns:a16="http://schemas.microsoft.com/office/drawing/2014/main" id="{4804E101-A1EC-4228-B4DA-D17E1D9B8BAC}"/>
                  </a:ext>
                </a:extLst>
              </p:cNvPr>
              <p:cNvSpPr/>
              <p:nvPr/>
            </p:nvSpPr>
            <p:spPr bwMode="auto">
              <a:xfrm>
                <a:off x="4427984" y="1988840"/>
                <a:ext cx="1512168"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7F7F7F"/>
                  </a:solidFill>
                  <a:effectLst/>
                  <a:uLnTx/>
                  <a:uFillTx/>
                  <a:latin typeface="Verdana" pitchFamily="34" charset="0"/>
                  <a:ea typeface="ＭＳ Ｐゴシック" charset="-128"/>
                  <a:cs typeface="+mn-cs"/>
                </a:endParaRPr>
              </a:p>
            </p:txBody>
          </p:sp>
        </p:grpSp>
        <p:sp>
          <p:nvSpPr>
            <p:cNvPr id="21" name="TextBox 20">
              <a:extLst>
                <a:ext uri="{FF2B5EF4-FFF2-40B4-BE49-F238E27FC236}">
                  <a16:creationId xmlns:a16="http://schemas.microsoft.com/office/drawing/2014/main" id="{8585C7F2-EF6B-4352-B22D-E8E60AF820F8}"/>
                </a:ext>
              </a:extLst>
            </p:cNvPr>
            <p:cNvSpPr txBox="1"/>
            <p:nvPr/>
          </p:nvSpPr>
          <p:spPr>
            <a:xfrm>
              <a:off x="3131840" y="1988840"/>
              <a:ext cx="2637260"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lumMod val="50000"/>
                      <a:lumOff val="50000"/>
                    </a:prstClr>
                  </a:solidFill>
                  <a:effectLst/>
                  <a:uLnTx/>
                  <a:uFillTx/>
                  <a:latin typeface="Century Gothic" panose="020B0502020202020204"/>
                  <a:ea typeface="+mn-ea"/>
                  <a:cs typeface="+mn-cs"/>
                </a:rPr>
                <a:t>Specialists with a passion for details</a:t>
              </a:r>
              <a:endParaRPr kumimoji="0" lang="en-US" sz="1050" b="0" i="0" u="none" strike="noStrike" kern="1200" cap="none" spc="0" normalizeH="0" baseline="0" noProof="0" dirty="0">
                <a:ln>
                  <a:noFill/>
                </a:ln>
                <a:solidFill>
                  <a:prstClr val="black">
                    <a:lumMod val="50000"/>
                    <a:lumOff val="50000"/>
                  </a:prstClr>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3272931134"/>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E8DC8-AED1-4402-988F-920925B60188}"/>
              </a:ext>
            </a:extLst>
          </p:cNvPr>
          <p:cNvSpPr>
            <a:spLocks noGrp="1"/>
          </p:cNvSpPr>
          <p:nvPr>
            <p:ph type="title"/>
          </p:nvPr>
        </p:nvSpPr>
        <p:spPr>
          <a:xfrm>
            <a:off x="838200" y="265043"/>
            <a:ext cx="10515600" cy="6122505"/>
          </a:xfrm>
        </p:spPr>
        <p:txBody>
          <a:bodyPr>
            <a:normAutofit fontScale="90000"/>
          </a:bodyPr>
          <a:lstStyle/>
          <a:p>
            <a:pPr algn="ctr"/>
            <a:br>
              <a:rPr lang="en-IE" b="1" dirty="0">
                <a:solidFill>
                  <a:srgbClr val="0070C0"/>
                </a:solidFill>
                <a:latin typeface="Times New Roman" panose="02020603050405020304" pitchFamily="18" charset="0"/>
                <a:cs typeface="Times New Roman" panose="02020603050405020304" pitchFamily="18" charset="0"/>
              </a:rPr>
            </a:br>
            <a:br>
              <a:rPr lang="en-IE" sz="5300" b="1" dirty="0">
                <a:solidFill>
                  <a:srgbClr val="0070C0"/>
                </a:solidFill>
                <a:latin typeface="Times New Roman" panose="02020603050405020304" pitchFamily="18" charset="0"/>
                <a:cs typeface="Times New Roman" panose="02020603050405020304" pitchFamily="18" charset="0"/>
              </a:rPr>
            </a:br>
            <a:r>
              <a:rPr lang="en-IE" sz="5300" b="1" dirty="0">
                <a:solidFill>
                  <a:srgbClr val="0070C0"/>
                </a:solidFill>
                <a:cs typeface="Times New Roman" panose="02020603050405020304" pitchFamily="18" charset="0"/>
              </a:rPr>
              <a:t>Who we are</a:t>
            </a:r>
            <a:br>
              <a:rPr lang="en-IE" sz="5300" b="1" dirty="0">
                <a:solidFill>
                  <a:srgbClr val="0070C0"/>
                </a:solidFill>
                <a:cs typeface="Times New Roman" panose="02020603050405020304" pitchFamily="18" charset="0"/>
              </a:rPr>
            </a:br>
            <a:br>
              <a:rPr lang="en-IE" sz="5300" b="1" dirty="0">
                <a:solidFill>
                  <a:srgbClr val="0070C0"/>
                </a:solidFill>
                <a:cs typeface="Times New Roman" panose="02020603050405020304" pitchFamily="18" charset="0"/>
              </a:rPr>
            </a:br>
            <a:r>
              <a:rPr lang="en-IE" sz="5300" b="1" dirty="0">
                <a:solidFill>
                  <a:srgbClr val="0070C0"/>
                </a:solidFill>
                <a:cs typeface="Times New Roman" panose="02020603050405020304" pitchFamily="18" charset="0"/>
              </a:rPr>
              <a:t>&amp;</a:t>
            </a:r>
            <a:br>
              <a:rPr lang="en-IE" sz="5300" b="1" dirty="0">
                <a:solidFill>
                  <a:srgbClr val="0070C0"/>
                </a:solidFill>
                <a:cs typeface="Times New Roman" panose="02020603050405020304" pitchFamily="18" charset="0"/>
              </a:rPr>
            </a:br>
            <a:br>
              <a:rPr lang="en-IE" sz="5300" b="1" dirty="0">
                <a:solidFill>
                  <a:srgbClr val="0070C0"/>
                </a:solidFill>
                <a:cs typeface="Times New Roman" panose="02020603050405020304" pitchFamily="18" charset="0"/>
              </a:rPr>
            </a:br>
            <a:r>
              <a:rPr lang="en-IE" sz="5300" b="1" dirty="0">
                <a:solidFill>
                  <a:srgbClr val="0070C0"/>
                </a:solidFill>
                <a:cs typeface="Times New Roman" panose="02020603050405020304" pitchFamily="18" charset="0"/>
              </a:rPr>
              <a:t>What we do </a:t>
            </a:r>
            <a:br>
              <a:rPr lang="en-IE" sz="5300" b="1" dirty="0">
                <a:solidFill>
                  <a:srgbClr val="0070C0"/>
                </a:solidFill>
                <a:cs typeface="Times New Roman" panose="02020603050405020304" pitchFamily="18" charset="0"/>
              </a:rPr>
            </a:br>
            <a:br>
              <a:rPr lang="en-IE" b="1" dirty="0">
                <a:solidFill>
                  <a:srgbClr val="0070C0"/>
                </a:solidFill>
                <a:cs typeface="Times New Roman" panose="02020603050405020304" pitchFamily="18" charset="0"/>
              </a:rPr>
            </a:br>
            <a:br>
              <a:rPr lang="en-IE" b="1" dirty="0">
                <a:solidFill>
                  <a:srgbClr val="0070C0"/>
                </a:solidFill>
                <a:cs typeface="Times New Roman" panose="02020603050405020304" pitchFamily="18" charset="0"/>
              </a:rPr>
            </a:br>
            <a:br>
              <a:rPr lang="en-IE" b="1" dirty="0">
                <a:solidFill>
                  <a:srgbClr val="0070C0"/>
                </a:solidFill>
                <a:cs typeface="Times New Roman" panose="02020603050405020304" pitchFamily="18" charset="0"/>
              </a:rPr>
            </a:br>
            <a:br>
              <a:rPr lang="en-CA" sz="3200" dirty="0">
                <a:effectLst/>
                <a:latin typeface="Times New Roman" panose="02020603050405020304" pitchFamily="18" charset="0"/>
                <a:ea typeface="Calibri" panose="020F0502020204030204" pitchFamily="34" charset="0"/>
                <a:cs typeface="Times New Roman" panose="02020603050405020304" pitchFamily="18" charset="0"/>
              </a:rPr>
            </a:br>
            <a:endParaRPr lang="en-IE" sz="3200" dirty="0"/>
          </a:p>
        </p:txBody>
      </p:sp>
      <p:pic>
        <p:nvPicPr>
          <p:cNvPr id="3" name="Picture 2">
            <a:extLst>
              <a:ext uri="{FF2B5EF4-FFF2-40B4-BE49-F238E27FC236}">
                <a16:creationId xmlns:a16="http://schemas.microsoft.com/office/drawing/2014/main" id="{F7438013-EAFD-4385-A96F-6E295B4FCA00}"/>
              </a:ext>
            </a:extLst>
          </p:cNvPr>
          <p:cNvPicPr>
            <a:picLocks noChangeAspect="1"/>
          </p:cNvPicPr>
          <p:nvPr/>
        </p:nvPicPr>
        <p:blipFill>
          <a:blip r:embed="rId2"/>
          <a:stretch>
            <a:fillRect/>
          </a:stretch>
        </p:blipFill>
        <p:spPr>
          <a:xfrm>
            <a:off x="9176638" y="168749"/>
            <a:ext cx="2944623" cy="786452"/>
          </a:xfrm>
          <a:prstGeom prst="rect">
            <a:avLst/>
          </a:prstGeom>
        </p:spPr>
      </p:pic>
    </p:spTree>
    <p:extLst>
      <p:ext uri="{BB962C8B-B14F-4D97-AF65-F5344CB8AC3E}">
        <p14:creationId xmlns:p14="http://schemas.microsoft.com/office/powerpoint/2010/main" val="358275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E8DC8-AED1-4402-988F-920925B60188}"/>
              </a:ext>
            </a:extLst>
          </p:cNvPr>
          <p:cNvSpPr>
            <a:spLocks noGrp="1"/>
          </p:cNvSpPr>
          <p:nvPr>
            <p:ph type="title"/>
          </p:nvPr>
        </p:nvSpPr>
        <p:spPr>
          <a:xfrm>
            <a:off x="838200" y="265043"/>
            <a:ext cx="10515600" cy="6122505"/>
          </a:xfrm>
        </p:spPr>
        <p:txBody>
          <a:bodyPr>
            <a:normAutofit fontScale="90000"/>
          </a:bodyPr>
          <a:lstStyle/>
          <a:p>
            <a:pPr algn="ctr"/>
            <a:r>
              <a:rPr lang="en-IE" sz="3600" b="1" dirty="0">
                <a:solidFill>
                  <a:srgbClr val="0070C0"/>
                </a:solidFill>
                <a:cs typeface="Times New Roman" panose="02020603050405020304" pitchFamily="18" charset="0"/>
              </a:rPr>
              <a:t>Who we are</a:t>
            </a:r>
            <a:br>
              <a:rPr lang="en-IE" sz="3600" b="1" dirty="0">
                <a:solidFill>
                  <a:srgbClr val="0070C0"/>
                </a:solidFill>
                <a:latin typeface="Times New Roman" panose="02020603050405020304" pitchFamily="18" charset="0"/>
                <a:cs typeface="Times New Roman" panose="02020603050405020304" pitchFamily="18" charset="0"/>
              </a:rPr>
            </a:br>
            <a:br>
              <a:rPr lang="en-IE" sz="3600" b="1" dirty="0">
                <a:solidFill>
                  <a:srgbClr val="0070C0"/>
                </a:solidFill>
                <a:latin typeface="Times New Roman" panose="02020603050405020304" pitchFamily="18" charset="0"/>
                <a:cs typeface="Times New Roman" panose="02020603050405020304" pitchFamily="18" charset="0"/>
              </a:rPr>
            </a:br>
            <a:r>
              <a:rPr lang="en-IE" sz="3600" dirty="0">
                <a:solidFill>
                  <a:srgbClr val="002060"/>
                </a:solidFill>
                <a:latin typeface="+mn-lt"/>
                <a:cs typeface="Times New Roman" panose="02020603050405020304" pitchFamily="18" charset="0"/>
              </a:rPr>
              <a:t>Specialisterne Ireland are a disability friendly recruitment consultancy that supports individuals to build skills needed to move closer to employment </a:t>
            </a:r>
            <a:br>
              <a:rPr lang="en-IE" sz="3600" dirty="0">
                <a:latin typeface="+mn-lt"/>
                <a:cs typeface="Times New Roman" panose="02020603050405020304" pitchFamily="18" charset="0"/>
              </a:rPr>
            </a:br>
            <a:br>
              <a:rPr lang="en-IE" sz="3600" dirty="0">
                <a:latin typeface="+mn-lt"/>
                <a:cs typeface="Times New Roman" panose="02020603050405020304" pitchFamily="18" charset="0"/>
              </a:rPr>
            </a:br>
            <a:r>
              <a:rPr lang="en-IE" sz="3600" b="1" dirty="0">
                <a:solidFill>
                  <a:srgbClr val="0070C0"/>
                </a:solidFill>
                <a:cs typeface="Times New Roman" panose="02020603050405020304" pitchFamily="18" charset="0"/>
              </a:rPr>
              <a:t>Services we offer</a:t>
            </a:r>
            <a:br>
              <a:rPr lang="en-IE" sz="3600" b="1" dirty="0">
                <a:solidFill>
                  <a:srgbClr val="0070C0"/>
                </a:solidFill>
                <a:cs typeface="Times New Roman" panose="02020603050405020304" pitchFamily="18" charset="0"/>
              </a:rPr>
            </a:br>
            <a:br>
              <a:rPr lang="en-IE" sz="3600" dirty="0">
                <a:latin typeface="Times New Roman" panose="02020603050405020304" pitchFamily="18" charset="0"/>
                <a:cs typeface="Times New Roman" panose="02020603050405020304" pitchFamily="18" charset="0"/>
              </a:rPr>
            </a:br>
            <a:r>
              <a:rPr lang="en-IE" sz="3600" dirty="0">
                <a:solidFill>
                  <a:srgbClr val="002060"/>
                </a:solidFill>
                <a:latin typeface="+mn-lt"/>
                <a:cs typeface="Times New Roman" panose="02020603050405020304" pitchFamily="18" charset="0"/>
              </a:rPr>
              <a:t>- CV and Interview Skills</a:t>
            </a:r>
            <a:br>
              <a:rPr lang="en-IE" sz="3600" dirty="0">
                <a:solidFill>
                  <a:srgbClr val="002060"/>
                </a:solidFill>
                <a:latin typeface="+mn-lt"/>
                <a:cs typeface="Times New Roman" panose="02020603050405020304" pitchFamily="18" charset="0"/>
              </a:rPr>
            </a:br>
            <a:r>
              <a:rPr lang="en-IE" sz="3600" dirty="0">
                <a:solidFill>
                  <a:srgbClr val="002060"/>
                </a:solidFill>
                <a:latin typeface="+mn-lt"/>
                <a:cs typeface="Times New Roman" panose="02020603050405020304" pitchFamily="18" charset="0"/>
              </a:rPr>
              <a:t>- Confidence building</a:t>
            </a:r>
            <a:br>
              <a:rPr lang="en-IE" sz="3600" dirty="0">
                <a:solidFill>
                  <a:srgbClr val="002060"/>
                </a:solidFill>
                <a:latin typeface="+mn-lt"/>
                <a:cs typeface="Times New Roman" panose="02020603050405020304" pitchFamily="18" charset="0"/>
              </a:rPr>
            </a:br>
            <a:r>
              <a:rPr lang="en-IE" sz="3600" dirty="0">
                <a:solidFill>
                  <a:srgbClr val="002060"/>
                </a:solidFill>
                <a:latin typeface="+mn-lt"/>
                <a:cs typeface="Times New Roman" panose="02020603050405020304" pitchFamily="18" charset="0"/>
              </a:rPr>
              <a:t>- Disability friendly interviews</a:t>
            </a:r>
            <a:br>
              <a:rPr lang="en-IE" sz="3600" dirty="0">
                <a:solidFill>
                  <a:srgbClr val="002060"/>
                </a:solidFill>
                <a:latin typeface="+mn-lt"/>
                <a:cs typeface="Times New Roman" panose="02020603050405020304" pitchFamily="18" charset="0"/>
              </a:rPr>
            </a:br>
            <a:r>
              <a:rPr lang="en-IE" sz="3600" dirty="0">
                <a:solidFill>
                  <a:srgbClr val="002060"/>
                </a:solidFill>
                <a:latin typeface="+mn-lt"/>
                <a:cs typeface="Times New Roman" panose="02020603050405020304" pitchFamily="18" charset="0"/>
              </a:rPr>
              <a:t>- Partner company opportunities</a:t>
            </a:r>
            <a:br>
              <a:rPr lang="en-IE" dirty="0">
                <a:latin typeface="Times New Roman" panose="02020603050405020304" pitchFamily="18" charset="0"/>
                <a:cs typeface="Times New Roman" panose="02020603050405020304" pitchFamily="18" charset="0"/>
              </a:rPr>
            </a:br>
            <a:br>
              <a:rPr lang="en-IE" sz="3200" dirty="0">
                <a:effectLst/>
                <a:latin typeface="Calibri" panose="020F0502020204030204" pitchFamily="34" charset="0"/>
                <a:ea typeface="Calibri" panose="020F0502020204030204" pitchFamily="34" charset="0"/>
                <a:cs typeface="Times New Roman" panose="02020603050405020304" pitchFamily="18" charset="0"/>
              </a:rPr>
            </a:br>
            <a:endParaRPr lang="en-IE" sz="3200" dirty="0"/>
          </a:p>
        </p:txBody>
      </p:sp>
      <p:pic>
        <p:nvPicPr>
          <p:cNvPr id="3" name="Picture 2">
            <a:extLst>
              <a:ext uri="{FF2B5EF4-FFF2-40B4-BE49-F238E27FC236}">
                <a16:creationId xmlns:a16="http://schemas.microsoft.com/office/drawing/2014/main" id="{DC3E603B-22C6-4D11-8477-3ABB2441E364}"/>
              </a:ext>
            </a:extLst>
          </p:cNvPr>
          <p:cNvPicPr>
            <a:picLocks noChangeAspect="1"/>
          </p:cNvPicPr>
          <p:nvPr/>
        </p:nvPicPr>
        <p:blipFill>
          <a:blip r:embed="rId2"/>
          <a:stretch>
            <a:fillRect/>
          </a:stretch>
        </p:blipFill>
        <p:spPr>
          <a:xfrm>
            <a:off x="9167113" y="0"/>
            <a:ext cx="2944623" cy="786452"/>
          </a:xfrm>
          <a:prstGeom prst="rect">
            <a:avLst/>
          </a:prstGeom>
        </p:spPr>
      </p:pic>
    </p:spTree>
    <p:extLst>
      <p:ext uri="{BB962C8B-B14F-4D97-AF65-F5344CB8AC3E}">
        <p14:creationId xmlns:p14="http://schemas.microsoft.com/office/powerpoint/2010/main" val="340438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DBD1-A48B-4F18-9B6D-FF7E6BFC14EB}"/>
              </a:ext>
            </a:extLst>
          </p:cNvPr>
          <p:cNvSpPr>
            <a:spLocks noGrp="1"/>
          </p:cNvSpPr>
          <p:nvPr>
            <p:ph type="ctrTitle"/>
          </p:nvPr>
        </p:nvSpPr>
        <p:spPr>
          <a:xfrm>
            <a:off x="1524000" y="649356"/>
            <a:ext cx="9144000" cy="4147931"/>
          </a:xfrm>
        </p:spPr>
        <p:txBody>
          <a:bodyPr>
            <a:normAutofit/>
          </a:bodyPr>
          <a:lstStyle/>
          <a:p>
            <a:pPr algn="ctr"/>
            <a:r>
              <a:rPr lang="en-IE" sz="4400" b="1" dirty="0">
                <a:solidFill>
                  <a:srgbClr val="0070C0"/>
                </a:solidFill>
                <a:cs typeface="Times New Roman" panose="02020603050405020304" pitchFamily="18" charset="0"/>
              </a:rPr>
              <a:t>Who are our partner companies?</a:t>
            </a:r>
            <a:br>
              <a:rPr lang="en-IE" sz="4400" b="1" dirty="0">
                <a:solidFill>
                  <a:srgbClr val="0070C0"/>
                </a:solidFill>
                <a:cs typeface="Times New Roman" panose="02020603050405020304" pitchFamily="18" charset="0"/>
              </a:rPr>
            </a:br>
            <a:br>
              <a:rPr lang="en-IE" sz="4400" b="1" dirty="0">
                <a:solidFill>
                  <a:srgbClr val="0070C0"/>
                </a:solidFill>
                <a:cs typeface="Times New Roman" panose="02020603050405020304" pitchFamily="18" charset="0"/>
              </a:rPr>
            </a:br>
            <a:r>
              <a:rPr lang="en-IE" sz="4400" b="1" dirty="0">
                <a:solidFill>
                  <a:srgbClr val="0070C0"/>
                </a:solidFill>
                <a:cs typeface="Times New Roman" panose="02020603050405020304" pitchFamily="18" charset="0"/>
              </a:rPr>
              <a:t>&amp;</a:t>
            </a:r>
            <a:br>
              <a:rPr lang="en-IE" sz="4400" b="1" dirty="0">
                <a:solidFill>
                  <a:srgbClr val="0070C0"/>
                </a:solidFill>
                <a:cs typeface="Times New Roman" panose="02020603050405020304" pitchFamily="18" charset="0"/>
              </a:rPr>
            </a:br>
            <a:br>
              <a:rPr lang="en-IE" sz="4400" b="1" dirty="0">
                <a:solidFill>
                  <a:srgbClr val="0070C0"/>
                </a:solidFill>
                <a:cs typeface="Times New Roman" panose="02020603050405020304" pitchFamily="18" charset="0"/>
              </a:rPr>
            </a:br>
            <a:r>
              <a:rPr lang="en-IE" sz="4400" b="1" dirty="0">
                <a:solidFill>
                  <a:srgbClr val="0070C0"/>
                </a:solidFill>
                <a:cs typeface="Times New Roman" panose="02020603050405020304" pitchFamily="18" charset="0"/>
              </a:rPr>
              <a:t>What areas can you place people?</a:t>
            </a:r>
          </a:p>
        </p:txBody>
      </p:sp>
      <p:pic>
        <p:nvPicPr>
          <p:cNvPr id="3" name="Picture 2">
            <a:extLst>
              <a:ext uri="{FF2B5EF4-FFF2-40B4-BE49-F238E27FC236}">
                <a16:creationId xmlns:a16="http://schemas.microsoft.com/office/drawing/2014/main" id="{B52D41DB-949A-47A3-9B5F-7F0E16389EF5}"/>
              </a:ext>
            </a:extLst>
          </p:cNvPr>
          <p:cNvPicPr>
            <a:picLocks noChangeAspect="1"/>
          </p:cNvPicPr>
          <p:nvPr/>
        </p:nvPicPr>
        <p:blipFill>
          <a:blip r:embed="rId2"/>
          <a:stretch>
            <a:fillRect/>
          </a:stretch>
        </p:blipFill>
        <p:spPr>
          <a:xfrm>
            <a:off x="9247377" y="0"/>
            <a:ext cx="2944623" cy="786452"/>
          </a:xfrm>
          <a:prstGeom prst="rect">
            <a:avLst/>
          </a:prstGeom>
        </p:spPr>
      </p:pic>
    </p:spTree>
    <p:extLst>
      <p:ext uri="{BB962C8B-B14F-4D97-AF65-F5344CB8AC3E}">
        <p14:creationId xmlns:p14="http://schemas.microsoft.com/office/powerpoint/2010/main" val="3667462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E8DC8-AED1-4402-988F-920925B60188}"/>
              </a:ext>
            </a:extLst>
          </p:cNvPr>
          <p:cNvSpPr>
            <a:spLocks noGrp="1"/>
          </p:cNvSpPr>
          <p:nvPr>
            <p:ph type="title"/>
          </p:nvPr>
        </p:nvSpPr>
        <p:spPr>
          <a:xfrm>
            <a:off x="838200" y="470452"/>
            <a:ext cx="10515600" cy="6122505"/>
          </a:xfrm>
        </p:spPr>
        <p:txBody>
          <a:bodyPr>
            <a:normAutofit/>
          </a:bodyPr>
          <a:lstStyle/>
          <a:p>
            <a:pPr algn="ctr"/>
            <a:br>
              <a:rPr lang="en-IE" b="1" dirty="0">
                <a:solidFill>
                  <a:srgbClr val="0070C0"/>
                </a:solidFill>
                <a:cs typeface="Times New Roman" panose="02020603050405020304" pitchFamily="18" charset="0"/>
              </a:rPr>
            </a:br>
            <a:r>
              <a:rPr lang="en-IE" b="1" dirty="0">
                <a:solidFill>
                  <a:srgbClr val="0070C0"/>
                </a:solidFill>
                <a:cs typeface="Times New Roman" panose="02020603050405020304" pitchFamily="18" charset="0"/>
              </a:rPr>
              <a:t>Examples of partner companies:</a:t>
            </a:r>
            <a:br>
              <a:rPr lang="en-IE" b="1" dirty="0">
                <a:solidFill>
                  <a:srgbClr val="0070C0"/>
                </a:solidFill>
                <a:cs typeface="Times New Roman" panose="02020603050405020304" pitchFamily="18" charset="0"/>
              </a:rPr>
            </a:br>
            <a:br>
              <a:rPr lang="en-IE" b="1" dirty="0">
                <a:solidFill>
                  <a:srgbClr val="0070C0"/>
                </a:solidFill>
                <a:cs typeface="Times New Roman" panose="02020603050405020304" pitchFamily="18" charset="0"/>
              </a:rPr>
            </a:br>
            <a:r>
              <a:rPr lang="en-CA" sz="3200" dirty="0">
                <a:solidFill>
                  <a:srgbClr val="002060"/>
                </a:solidFill>
                <a:effectLst/>
                <a:latin typeface="+mn-lt"/>
                <a:ea typeface="Calibri" panose="020F0502020204030204" pitchFamily="34" charset="0"/>
                <a:cs typeface="Times New Roman" panose="02020603050405020304" pitchFamily="18" charset="0"/>
              </a:rPr>
              <a:t>SAP, OpenApp, Northern Trust, Accenture, AIG, DPS Group and many more </a:t>
            </a:r>
            <a:br>
              <a:rPr lang="en-CA" sz="3200" dirty="0">
                <a:effectLst/>
                <a:latin typeface="+mn-lt"/>
                <a:ea typeface="Calibri" panose="020F0502020204030204" pitchFamily="34" charset="0"/>
                <a:cs typeface="Times New Roman" panose="02020603050405020304" pitchFamily="18" charset="0"/>
              </a:rPr>
            </a:br>
            <a:br>
              <a:rPr lang="en-CA" sz="3600" dirty="0">
                <a:effectLst/>
                <a:latin typeface="+mn-lt"/>
                <a:ea typeface="Calibri" panose="020F0502020204030204" pitchFamily="34" charset="0"/>
                <a:cs typeface="Times New Roman" panose="02020603050405020304" pitchFamily="18" charset="0"/>
              </a:rPr>
            </a:br>
            <a:r>
              <a:rPr lang="en-CA" b="1" dirty="0">
                <a:solidFill>
                  <a:srgbClr val="0070C0"/>
                </a:solidFill>
                <a:effectLst/>
                <a:ea typeface="Calibri" panose="020F0502020204030204" pitchFamily="34" charset="0"/>
                <a:cs typeface="Times New Roman" panose="02020603050405020304" pitchFamily="18" charset="0"/>
              </a:rPr>
              <a:t>Areas:</a:t>
            </a:r>
            <a:r>
              <a:rPr lang="en-CA" sz="1800" b="1" dirty="0">
                <a:solidFill>
                  <a:srgbClr val="0070C0"/>
                </a:solidFill>
                <a:effectLst/>
                <a:ea typeface="Calibri" panose="020F0502020204030204" pitchFamily="34" charset="0"/>
                <a:cs typeface="Times New Roman" panose="02020603050405020304" pitchFamily="18" charset="0"/>
              </a:rPr>
              <a:t> </a:t>
            </a:r>
            <a:br>
              <a:rPr lang="en-CA"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br>
              <a:rPr lang="en-CA"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br>
            <a:r>
              <a:rPr lang="en-CA" sz="3200" dirty="0">
                <a:solidFill>
                  <a:srgbClr val="002060"/>
                </a:solidFill>
                <a:effectLst/>
                <a:latin typeface="+mn-lt"/>
                <a:ea typeface="Calibri" panose="020F0502020204030204" pitchFamily="34" charset="0"/>
              </a:rPr>
              <a:t>IT, Finance, Science, Technology, Engineering &amp; Administration </a:t>
            </a:r>
            <a:br>
              <a:rPr lang="en-IE" sz="3200" dirty="0">
                <a:solidFill>
                  <a:srgbClr val="002060"/>
                </a:solidFill>
                <a:effectLst/>
                <a:latin typeface="+mn-lt"/>
                <a:ea typeface="Calibri" panose="020F0502020204030204" pitchFamily="34" charset="0"/>
                <a:cs typeface="Times New Roman" panose="02020603050405020304" pitchFamily="18" charset="0"/>
              </a:rPr>
            </a:br>
            <a:endParaRPr lang="en-IE" sz="3200" dirty="0">
              <a:solidFill>
                <a:srgbClr val="002060"/>
              </a:solidFill>
              <a:latin typeface="+mn-lt"/>
            </a:endParaRPr>
          </a:p>
        </p:txBody>
      </p:sp>
      <p:pic>
        <p:nvPicPr>
          <p:cNvPr id="3" name="Picture 2">
            <a:extLst>
              <a:ext uri="{FF2B5EF4-FFF2-40B4-BE49-F238E27FC236}">
                <a16:creationId xmlns:a16="http://schemas.microsoft.com/office/drawing/2014/main" id="{C4612E85-F2FB-47FB-85B4-7DB6C92D28A0}"/>
              </a:ext>
            </a:extLst>
          </p:cNvPr>
          <p:cNvPicPr>
            <a:picLocks noChangeAspect="1"/>
          </p:cNvPicPr>
          <p:nvPr/>
        </p:nvPicPr>
        <p:blipFill>
          <a:blip r:embed="rId2"/>
          <a:stretch>
            <a:fillRect/>
          </a:stretch>
        </p:blipFill>
        <p:spPr>
          <a:xfrm>
            <a:off x="9247377" y="77226"/>
            <a:ext cx="2944623" cy="786452"/>
          </a:xfrm>
          <a:prstGeom prst="rect">
            <a:avLst/>
          </a:prstGeom>
        </p:spPr>
      </p:pic>
    </p:spTree>
    <p:extLst>
      <p:ext uri="{BB962C8B-B14F-4D97-AF65-F5344CB8AC3E}">
        <p14:creationId xmlns:p14="http://schemas.microsoft.com/office/powerpoint/2010/main" val="1695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B499-4C03-4A8C-A4AA-CD21F064D051}"/>
              </a:ext>
            </a:extLst>
          </p:cNvPr>
          <p:cNvSpPr>
            <a:spLocks noGrp="1"/>
          </p:cNvSpPr>
          <p:nvPr>
            <p:ph type="title"/>
          </p:nvPr>
        </p:nvSpPr>
        <p:spPr>
          <a:xfrm>
            <a:off x="2592926" y="624110"/>
            <a:ext cx="6922136" cy="1280890"/>
          </a:xfrm>
        </p:spPr>
        <p:txBody>
          <a:bodyPr>
            <a:normAutofit fontScale="90000"/>
          </a:bodyPr>
          <a:lstStyle/>
          <a:p>
            <a:pPr algn="ctr"/>
            <a:r>
              <a:rPr lang="en-IE" sz="4000" b="1" dirty="0">
                <a:solidFill>
                  <a:srgbClr val="0070C0"/>
                </a:solidFill>
                <a:latin typeface="Times New Roman" panose="02020603050405020304" pitchFamily="18" charset="0"/>
                <a:cs typeface="Times New Roman" panose="02020603050405020304" pitchFamily="18" charset="0"/>
              </a:rPr>
              <a:t>Other Specialisterne Ireland Partnerships:</a:t>
            </a:r>
          </a:p>
        </p:txBody>
      </p:sp>
      <p:sp>
        <p:nvSpPr>
          <p:cNvPr id="3" name="Content Placeholder 2">
            <a:extLst>
              <a:ext uri="{FF2B5EF4-FFF2-40B4-BE49-F238E27FC236}">
                <a16:creationId xmlns:a16="http://schemas.microsoft.com/office/drawing/2014/main" id="{914BA0A8-00D8-4715-BD77-6325CBB9D301}"/>
              </a:ext>
            </a:extLst>
          </p:cNvPr>
          <p:cNvSpPr>
            <a:spLocks noGrp="1"/>
          </p:cNvSpPr>
          <p:nvPr>
            <p:ph idx="1"/>
          </p:nvPr>
        </p:nvSpPr>
        <p:spPr>
          <a:xfrm>
            <a:off x="838200" y="1690688"/>
            <a:ext cx="10515600" cy="4486275"/>
          </a:xfrm>
        </p:spPr>
        <p:txBody>
          <a:bodyPr/>
          <a:lstStyle/>
          <a:p>
            <a:pPr marL="0" indent="0">
              <a:buNone/>
            </a:pPr>
            <a:endParaRPr lang="en-CA"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r>
              <a:rPr lang="en-CA" sz="3200" dirty="0">
                <a:solidFill>
                  <a:srgbClr val="002060"/>
                </a:solidFill>
                <a:effectLst/>
                <a:ea typeface="Calibri" panose="020F0502020204030204" pitchFamily="34" charset="0"/>
                <a:cs typeface="Times New Roman" panose="02020603050405020304" pitchFamily="18" charset="0"/>
              </a:rPr>
              <a:t>As well as partnering with companies to support our candidates to move towards meaningful employment opportunities, we also partner with organisations: </a:t>
            </a:r>
          </a:p>
          <a:p>
            <a:pPr marL="0" indent="0" algn="ctr">
              <a:buNone/>
            </a:pPr>
            <a:endParaRPr lang="en-CA" sz="3200" dirty="0">
              <a:solidFill>
                <a:srgbClr val="002060"/>
              </a:solidFill>
              <a:effectLst/>
              <a:ea typeface="Calibri" panose="020F0502020204030204" pitchFamily="34" charset="0"/>
              <a:cs typeface="Times New Roman" panose="02020603050405020304" pitchFamily="18" charset="0"/>
            </a:endParaRPr>
          </a:p>
          <a:p>
            <a:pPr marL="0" indent="0" algn="ctr">
              <a:buNone/>
            </a:pPr>
            <a:r>
              <a:rPr lang="en-CA" sz="3200" dirty="0" err="1">
                <a:solidFill>
                  <a:srgbClr val="002060"/>
                </a:solidFill>
                <a:effectLst/>
                <a:ea typeface="Calibri" panose="020F0502020204030204" pitchFamily="34" charset="0"/>
                <a:cs typeface="Times New Roman" panose="02020603050405020304" pitchFamily="18" charset="0"/>
              </a:rPr>
              <a:t>AsIAm</a:t>
            </a:r>
            <a:r>
              <a:rPr lang="en-CA" sz="3200" dirty="0">
                <a:solidFill>
                  <a:srgbClr val="002060"/>
                </a:solidFill>
                <a:effectLst/>
                <a:ea typeface="Calibri" panose="020F0502020204030204" pitchFamily="34" charset="0"/>
                <a:cs typeface="Times New Roman" panose="02020603050405020304" pitchFamily="18" charset="0"/>
              </a:rPr>
              <a:t>, Aspire Productions, Galway Autism Partnership, Aspect and Open Doors Initiative. </a:t>
            </a:r>
            <a:endParaRPr lang="en-IE" sz="3200" dirty="0">
              <a:solidFill>
                <a:srgbClr val="002060"/>
              </a:solidFill>
              <a:effectLst/>
              <a:ea typeface="Calibri" panose="020F0502020204030204" pitchFamily="34" charset="0"/>
              <a:cs typeface="Times New Roman" panose="02020603050405020304" pitchFamily="18" charset="0"/>
            </a:endParaRPr>
          </a:p>
          <a:p>
            <a:pPr marL="0" indent="0">
              <a:buNone/>
            </a:pPr>
            <a:endParaRPr lang="en-IE" dirty="0"/>
          </a:p>
        </p:txBody>
      </p:sp>
      <p:pic>
        <p:nvPicPr>
          <p:cNvPr id="4" name="Picture 3">
            <a:extLst>
              <a:ext uri="{FF2B5EF4-FFF2-40B4-BE49-F238E27FC236}">
                <a16:creationId xmlns:a16="http://schemas.microsoft.com/office/drawing/2014/main" id="{5260470B-B2F3-4FAA-BDE4-79FD33C7813E}"/>
              </a:ext>
            </a:extLst>
          </p:cNvPr>
          <p:cNvPicPr>
            <a:picLocks noChangeAspect="1"/>
          </p:cNvPicPr>
          <p:nvPr/>
        </p:nvPicPr>
        <p:blipFill>
          <a:blip r:embed="rId2"/>
          <a:stretch>
            <a:fillRect/>
          </a:stretch>
        </p:blipFill>
        <p:spPr>
          <a:xfrm>
            <a:off x="9148063" y="0"/>
            <a:ext cx="2944623" cy="786452"/>
          </a:xfrm>
          <a:prstGeom prst="rect">
            <a:avLst/>
          </a:prstGeom>
        </p:spPr>
      </p:pic>
    </p:spTree>
    <p:extLst>
      <p:ext uri="{BB962C8B-B14F-4D97-AF65-F5344CB8AC3E}">
        <p14:creationId xmlns:p14="http://schemas.microsoft.com/office/powerpoint/2010/main" val="128669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2F3-E92A-4ECF-8E3C-05BB593E0731}"/>
              </a:ext>
            </a:extLst>
          </p:cNvPr>
          <p:cNvSpPr>
            <a:spLocks noGrp="1"/>
          </p:cNvSpPr>
          <p:nvPr>
            <p:ph type="title"/>
          </p:nvPr>
        </p:nvSpPr>
        <p:spPr>
          <a:xfrm>
            <a:off x="1855305" y="786452"/>
            <a:ext cx="8666921" cy="1118548"/>
          </a:xfrm>
        </p:spPr>
        <p:txBody>
          <a:bodyPr>
            <a:normAutofit/>
          </a:bodyPr>
          <a:lstStyle/>
          <a:p>
            <a:pPr algn="ctr"/>
            <a:r>
              <a:rPr lang="en-IE" sz="3200" b="1" dirty="0">
                <a:solidFill>
                  <a:srgbClr val="0070C0"/>
                </a:solidFill>
                <a:cs typeface="Times New Roman" panose="02020603050405020304" pitchFamily="18" charset="0"/>
              </a:rPr>
              <a:t>How can I be placed in one of your partner companies?</a:t>
            </a:r>
          </a:p>
        </p:txBody>
      </p:sp>
      <p:sp>
        <p:nvSpPr>
          <p:cNvPr id="3" name="Content Placeholder 2">
            <a:extLst>
              <a:ext uri="{FF2B5EF4-FFF2-40B4-BE49-F238E27FC236}">
                <a16:creationId xmlns:a16="http://schemas.microsoft.com/office/drawing/2014/main" id="{5DABBD7B-0B7B-4B0F-A3B5-8DA3B72C3E0B}"/>
              </a:ext>
            </a:extLst>
          </p:cNvPr>
          <p:cNvSpPr>
            <a:spLocks noGrp="1"/>
          </p:cNvSpPr>
          <p:nvPr>
            <p:ph idx="1"/>
          </p:nvPr>
        </p:nvSpPr>
        <p:spPr>
          <a:xfrm>
            <a:off x="1417983" y="2133599"/>
            <a:ext cx="10218494" cy="4492487"/>
          </a:xfrm>
        </p:spPr>
        <p:txBody>
          <a:bodyPr>
            <a:noAutofit/>
          </a:bodyPr>
          <a:lstStyle/>
          <a:p>
            <a:pPr algn="ctr">
              <a:buFontTx/>
              <a:buChar char="-"/>
            </a:pPr>
            <a:r>
              <a:rPr lang="en-CA" sz="2400" dirty="0">
                <a:solidFill>
                  <a:srgbClr val="002060"/>
                </a:solidFill>
                <a:ea typeface="Calibri" panose="020F0502020204030204" pitchFamily="34" charset="0"/>
                <a:cs typeface="Times New Roman" panose="02020603050405020304" pitchFamily="18" charset="0"/>
              </a:rPr>
              <a:t>A</a:t>
            </a:r>
            <a:r>
              <a:rPr lang="en-CA" sz="2400" dirty="0">
                <a:solidFill>
                  <a:srgbClr val="002060"/>
                </a:solidFill>
                <a:effectLst/>
                <a:ea typeface="Calibri" panose="020F0502020204030204" pitchFamily="34" charset="0"/>
                <a:cs typeface="Times New Roman" panose="02020603050405020304" pitchFamily="18" charset="0"/>
              </a:rPr>
              <a:t>utism friendly or neurodiverse friendly recruitment process </a:t>
            </a:r>
          </a:p>
          <a:p>
            <a:pPr algn="ctr">
              <a:buFontTx/>
              <a:buChar char="-"/>
            </a:pPr>
            <a:endParaRPr lang="en-CA" sz="2400" dirty="0">
              <a:solidFill>
                <a:srgbClr val="002060"/>
              </a:solidFill>
              <a:effectLst/>
              <a:ea typeface="Calibri" panose="020F0502020204030204" pitchFamily="34" charset="0"/>
              <a:cs typeface="Times New Roman" panose="02020603050405020304" pitchFamily="18" charset="0"/>
            </a:endParaRPr>
          </a:p>
          <a:p>
            <a:pPr algn="ctr">
              <a:buFontTx/>
              <a:buChar char="-"/>
            </a:pPr>
            <a:r>
              <a:rPr lang="en-CA" sz="2400" dirty="0">
                <a:solidFill>
                  <a:srgbClr val="002060"/>
                </a:solidFill>
                <a:ea typeface="Calibri" panose="020F0502020204030204" pitchFamily="34" charset="0"/>
                <a:cs typeface="Times New Roman" panose="02020603050405020304" pitchFamily="18" charset="0"/>
              </a:rPr>
              <a:t>Importance of partnerships in neurodiverse friendly recruitment process </a:t>
            </a:r>
          </a:p>
          <a:p>
            <a:pPr algn="ctr">
              <a:buFontTx/>
              <a:buChar char="-"/>
            </a:pPr>
            <a:endParaRPr lang="en-CA" sz="2400" dirty="0">
              <a:solidFill>
                <a:srgbClr val="002060"/>
              </a:solidFill>
              <a:ea typeface="Calibri" panose="020F0502020204030204" pitchFamily="34" charset="0"/>
              <a:cs typeface="Times New Roman" panose="02020603050405020304" pitchFamily="18" charset="0"/>
            </a:endParaRPr>
          </a:p>
          <a:p>
            <a:pPr algn="ctr">
              <a:buFontTx/>
              <a:buChar char="-"/>
            </a:pPr>
            <a:r>
              <a:rPr lang="en-CA" sz="2400" dirty="0">
                <a:solidFill>
                  <a:srgbClr val="002060"/>
                </a:solidFill>
                <a:effectLst/>
                <a:ea typeface="Calibri" panose="020F0502020204030204" pitchFamily="34" charset="0"/>
                <a:cs typeface="Times New Roman" panose="02020603050405020304" pitchFamily="18" charset="0"/>
              </a:rPr>
              <a:t>If successful at an autism or neurodiverse friendly interview, Specialisterne Ireland will support the onboarding of the candidate into the workplace</a:t>
            </a:r>
          </a:p>
          <a:p>
            <a:pPr algn="ctr">
              <a:buFontTx/>
              <a:buChar char="-"/>
            </a:pPr>
            <a:endParaRPr lang="en-CA" sz="2400" dirty="0">
              <a:solidFill>
                <a:srgbClr val="002060"/>
              </a:solidFill>
              <a:effectLst/>
              <a:ea typeface="Calibri" panose="020F0502020204030204" pitchFamily="34" charset="0"/>
              <a:cs typeface="Times New Roman" panose="02020603050405020304" pitchFamily="18" charset="0"/>
            </a:endParaRPr>
          </a:p>
          <a:p>
            <a:pPr marL="0" indent="0" algn="ctr">
              <a:buNone/>
            </a:pPr>
            <a:r>
              <a:rPr lang="en-CA" sz="2400" dirty="0">
                <a:solidFill>
                  <a:srgbClr val="002060"/>
                </a:solidFill>
                <a:cs typeface="Times New Roman" panose="02020603050405020304" pitchFamily="18" charset="0"/>
              </a:rPr>
              <a:t>- Available in-employment support </a:t>
            </a:r>
            <a:endParaRPr lang="en-IE" sz="2400" dirty="0">
              <a:solidFill>
                <a:srgbClr val="002060"/>
              </a:solidFill>
              <a:cs typeface="Times New Roman" panose="02020603050405020304" pitchFamily="18" charset="0"/>
            </a:endParaRPr>
          </a:p>
        </p:txBody>
      </p:sp>
      <p:pic>
        <p:nvPicPr>
          <p:cNvPr id="4" name="Picture 3">
            <a:extLst>
              <a:ext uri="{FF2B5EF4-FFF2-40B4-BE49-F238E27FC236}">
                <a16:creationId xmlns:a16="http://schemas.microsoft.com/office/drawing/2014/main" id="{20ACE6DB-8C14-4664-BFF5-F0963A3654E0}"/>
              </a:ext>
            </a:extLst>
          </p:cNvPr>
          <p:cNvPicPr>
            <a:picLocks noChangeAspect="1"/>
          </p:cNvPicPr>
          <p:nvPr/>
        </p:nvPicPr>
        <p:blipFill>
          <a:blip r:embed="rId2"/>
          <a:stretch>
            <a:fillRect/>
          </a:stretch>
        </p:blipFill>
        <p:spPr>
          <a:xfrm>
            <a:off x="9247377" y="0"/>
            <a:ext cx="2944623" cy="786452"/>
          </a:xfrm>
          <a:prstGeom prst="rect">
            <a:avLst/>
          </a:prstGeom>
        </p:spPr>
      </p:pic>
    </p:spTree>
    <p:extLst>
      <p:ext uri="{BB962C8B-B14F-4D97-AF65-F5344CB8AC3E}">
        <p14:creationId xmlns:p14="http://schemas.microsoft.com/office/powerpoint/2010/main" val="306343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2FA4-6EAE-49B1-B0E3-7CE799265DE7}"/>
              </a:ext>
            </a:extLst>
          </p:cNvPr>
          <p:cNvSpPr>
            <a:spLocks noGrp="1"/>
          </p:cNvSpPr>
          <p:nvPr>
            <p:ph type="title"/>
          </p:nvPr>
        </p:nvSpPr>
        <p:spPr>
          <a:xfrm>
            <a:off x="1609725" y="624110"/>
            <a:ext cx="9894887" cy="1280890"/>
          </a:xfrm>
        </p:spPr>
        <p:txBody>
          <a:bodyPr>
            <a:noAutofit/>
          </a:bodyPr>
          <a:lstStyle/>
          <a:p>
            <a:pPr algn="ctr"/>
            <a:br>
              <a:rPr lang="en-CA" sz="3200" b="1" dirty="0">
                <a:effectLst/>
                <a:latin typeface="Times New Roman" panose="02020603050405020304" pitchFamily="18" charset="0"/>
                <a:ea typeface="Calibri" panose="020F0502020204030204" pitchFamily="34" charset="0"/>
                <a:cs typeface="Times New Roman" panose="02020603050405020304" pitchFamily="18" charset="0"/>
              </a:rPr>
            </a:br>
            <a:r>
              <a:rPr lang="en-CA" sz="3200" b="1" dirty="0">
                <a:solidFill>
                  <a:srgbClr val="0070C0"/>
                </a:solidFill>
                <a:effectLst/>
                <a:ea typeface="Calibri" panose="020F0502020204030204" pitchFamily="34" charset="0"/>
                <a:cs typeface="Times New Roman" panose="02020603050405020304" pitchFamily="18" charset="0"/>
              </a:rPr>
              <a:t>What happens if there isn’t an available role in one of your partner companies?</a:t>
            </a:r>
            <a:br>
              <a:rPr lang="en-IE" sz="3200" dirty="0">
                <a:solidFill>
                  <a:srgbClr val="0070C0"/>
                </a:solidFill>
                <a:effectLst/>
                <a:ea typeface="Calibri" panose="020F0502020204030204" pitchFamily="34" charset="0"/>
                <a:cs typeface="Times New Roman" panose="02020603050405020304" pitchFamily="18" charset="0"/>
              </a:rPr>
            </a:br>
            <a:endParaRPr lang="en-IE" sz="3200" dirty="0">
              <a:solidFill>
                <a:srgbClr val="0070C0"/>
              </a:solidFill>
              <a:cs typeface="Times New Roman" panose="02020603050405020304" pitchFamily="18" charset="0"/>
            </a:endParaRPr>
          </a:p>
        </p:txBody>
      </p:sp>
      <p:sp>
        <p:nvSpPr>
          <p:cNvPr id="3" name="Content Placeholder 2">
            <a:extLst>
              <a:ext uri="{FF2B5EF4-FFF2-40B4-BE49-F238E27FC236}">
                <a16:creationId xmlns:a16="http://schemas.microsoft.com/office/drawing/2014/main" id="{6B95FBAE-18D9-46C1-8FCC-5125593D168A}"/>
              </a:ext>
            </a:extLst>
          </p:cNvPr>
          <p:cNvSpPr>
            <a:spLocks noGrp="1"/>
          </p:cNvSpPr>
          <p:nvPr>
            <p:ph idx="1"/>
          </p:nvPr>
        </p:nvSpPr>
        <p:spPr>
          <a:xfrm>
            <a:off x="838200" y="2372769"/>
            <a:ext cx="10515600" cy="3804194"/>
          </a:xfrm>
        </p:spPr>
        <p:txBody>
          <a:bodyPr>
            <a:normAutofit/>
          </a:bodyPr>
          <a:lstStyle/>
          <a:p>
            <a:pPr marL="0" indent="0" algn="ctr">
              <a:buNone/>
            </a:pPr>
            <a:r>
              <a:rPr lang="en-IE" sz="3200" dirty="0">
                <a:solidFill>
                  <a:srgbClr val="002060"/>
                </a:solidFill>
                <a:cs typeface="Times New Roman" panose="02020603050405020304" pitchFamily="18" charset="0"/>
              </a:rPr>
              <a:t>- If there aren’t suitable positions available in the partner companies, don’t panic.</a:t>
            </a:r>
          </a:p>
          <a:p>
            <a:pPr algn="ctr"/>
            <a:endParaRPr lang="en-IE" sz="3200" dirty="0">
              <a:solidFill>
                <a:srgbClr val="002060"/>
              </a:solidFill>
              <a:cs typeface="Times New Roman" panose="02020603050405020304" pitchFamily="18" charset="0"/>
            </a:endParaRPr>
          </a:p>
          <a:p>
            <a:pPr marL="0" indent="0" algn="ctr">
              <a:buNone/>
            </a:pPr>
            <a:r>
              <a:rPr lang="en-IE" sz="3200" dirty="0">
                <a:solidFill>
                  <a:srgbClr val="002060"/>
                </a:solidFill>
                <a:cs typeface="Times New Roman" panose="02020603050405020304" pitchFamily="18" charset="0"/>
              </a:rPr>
              <a:t>- We will still support you to find your own work</a:t>
            </a:r>
          </a:p>
          <a:p>
            <a:pPr marL="0" indent="0" algn="ctr">
              <a:buNone/>
            </a:pPr>
            <a:endParaRPr lang="en-IE" sz="3200" dirty="0">
              <a:solidFill>
                <a:srgbClr val="002060"/>
              </a:solidFill>
              <a:cs typeface="Times New Roman" panose="02020603050405020304" pitchFamily="18" charset="0"/>
            </a:endParaRPr>
          </a:p>
          <a:p>
            <a:pPr marL="0" indent="0" algn="ctr">
              <a:buNone/>
            </a:pPr>
            <a:r>
              <a:rPr lang="en-IE" sz="3200" dirty="0">
                <a:solidFill>
                  <a:srgbClr val="002060"/>
                </a:solidFill>
                <a:cs typeface="Times New Roman" panose="02020603050405020304" pitchFamily="18" charset="0"/>
              </a:rPr>
              <a:t>- What does that mean?</a:t>
            </a:r>
          </a:p>
        </p:txBody>
      </p:sp>
      <p:pic>
        <p:nvPicPr>
          <p:cNvPr id="4" name="Picture 3">
            <a:extLst>
              <a:ext uri="{FF2B5EF4-FFF2-40B4-BE49-F238E27FC236}">
                <a16:creationId xmlns:a16="http://schemas.microsoft.com/office/drawing/2014/main" id="{D953DAB3-1A4F-4130-AB35-B83420C3C787}"/>
              </a:ext>
            </a:extLst>
          </p:cNvPr>
          <p:cNvPicPr>
            <a:picLocks noChangeAspect="1"/>
          </p:cNvPicPr>
          <p:nvPr/>
        </p:nvPicPr>
        <p:blipFill>
          <a:blip r:embed="rId2"/>
          <a:stretch>
            <a:fillRect/>
          </a:stretch>
        </p:blipFill>
        <p:spPr>
          <a:xfrm>
            <a:off x="8967088" y="156341"/>
            <a:ext cx="2944623" cy="786452"/>
          </a:xfrm>
          <a:prstGeom prst="rect">
            <a:avLst/>
          </a:prstGeom>
        </p:spPr>
      </p:pic>
    </p:spTree>
    <p:extLst>
      <p:ext uri="{BB962C8B-B14F-4D97-AF65-F5344CB8AC3E}">
        <p14:creationId xmlns:p14="http://schemas.microsoft.com/office/powerpoint/2010/main" val="259551555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602</TotalTime>
  <Words>1113</Words>
  <Application>Microsoft Office PowerPoint</Application>
  <PresentationFormat>Widescreen</PresentationFormat>
  <Paragraphs>86</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Times New Roman</vt:lpstr>
      <vt:lpstr>Verdana</vt:lpstr>
      <vt:lpstr>Wingdings 3</vt:lpstr>
      <vt:lpstr>Wisp</vt:lpstr>
      <vt:lpstr>Supporting talented individuals on the Autism Spectrum, and those with ADHD, Dyslexia, Dyspraxia and similar challenges to move closer to employment </vt:lpstr>
      <vt:lpstr>PowerPoint Presentation</vt:lpstr>
      <vt:lpstr>  Who we are  &amp;  What we do      </vt:lpstr>
      <vt:lpstr>Who we are  Specialisterne Ireland are a disability friendly recruitment consultancy that supports individuals to build skills needed to move closer to employment   Services we offer  - CV and Interview Skills - Confidence building - Disability friendly interviews - Partner company opportunities  </vt:lpstr>
      <vt:lpstr>Who are our partner companies?  &amp;  What areas can you place people?</vt:lpstr>
      <vt:lpstr> Examples of partner companies:  SAP, OpenApp, Northern Trust, Accenture, AIG, DPS Group and many more   Areas:   IT, Finance, Science, Technology, Engineering &amp; Administration  </vt:lpstr>
      <vt:lpstr>Other Specialisterne Ireland Partnerships:</vt:lpstr>
      <vt:lpstr>How can I be placed in one of your partner companies?</vt:lpstr>
      <vt:lpstr> What happens if there isn’t an available role in one of your partner companies? </vt:lpstr>
      <vt:lpstr>What does ‘Reasonable Accommodation’ Mean?</vt:lpstr>
      <vt:lpstr>Examples of Reasonable Accommodations</vt:lpstr>
      <vt:lpstr>Examples of Reasonable Accommodations (continued)</vt:lpstr>
      <vt:lpstr>Things to keep in mind;</vt:lpstr>
      <vt:lpstr>Covid-19 and Employment </vt:lpstr>
      <vt:lpstr> Employee expectations in the remote workplace during Covid-19.   What are they? </vt:lpstr>
      <vt:lpstr>Thank you!</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our partner companies?  &amp;  What areas can you place people?</dc:title>
  <dc:creator>Specialisterne Ireland</dc:creator>
  <cp:lastModifiedBy>Noreen Murphy</cp:lastModifiedBy>
  <cp:revision>22</cp:revision>
  <dcterms:created xsi:type="dcterms:W3CDTF">2021-01-25T15:03:48Z</dcterms:created>
  <dcterms:modified xsi:type="dcterms:W3CDTF">2021-02-12T14:03:37Z</dcterms:modified>
</cp:coreProperties>
</file>