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57" r:id="rId5"/>
    <p:sldId id="985" r:id="rId6"/>
    <p:sldId id="258" r:id="rId7"/>
    <p:sldId id="260" r:id="rId8"/>
    <p:sldId id="271" r:id="rId9"/>
    <p:sldId id="295" r:id="rId10"/>
    <p:sldId id="299" r:id="rId11"/>
    <p:sldId id="273" r:id="rId12"/>
    <p:sldId id="276" r:id="rId13"/>
    <p:sldId id="315" r:id="rId14"/>
    <p:sldId id="278" r:id="rId15"/>
    <p:sldId id="279" r:id="rId16"/>
    <p:sldId id="981" r:id="rId17"/>
    <p:sldId id="994" r:id="rId18"/>
    <p:sldId id="261" r:id="rId19"/>
    <p:sldId id="995" r:id="rId20"/>
    <p:sldId id="996" r:id="rId21"/>
    <p:sldId id="998" r:id="rId22"/>
    <p:sldId id="1001" r:id="rId23"/>
    <p:sldId id="312" r:id="rId24"/>
    <p:sldId id="1002" r:id="rId25"/>
    <p:sldId id="263" r:id="rId26"/>
    <p:sldId id="256" r:id="rId27"/>
    <p:sldId id="1005" r:id="rId28"/>
    <p:sldId id="1006" r:id="rId29"/>
    <p:sldId id="1008" r:id="rId30"/>
    <p:sldId id="264" r:id="rId31"/>
    <p:sldId id="314" r:id="rId32"/>
    <p:sldId id="281" r:id="rId33"/>
    <p:sldId id="313" r:id="rId34"/>
    <p:sldId id="294" r:id="rId35"/>
    <p:sldId id="265" r:id="rId36"/>
    <p:sldId id="1007" r:id="rId37"/>
    <p:sldId id="283" r:id="rId38"/>
    <p:sldId id="288" r:id="rId39"/>
    <p:sldId id="284" r:id="rId40"/>
    <p:sldId id="285" r:id="rId41"/>
    <p:sldId id="286" r:id="rId42"/>
    <p:sldId id="287" r:id="rId43"/>
    <p:sldId id="266" r:id="rId44"/>
    <p:sldId id="267" r:id="rId45"/>
    <p:sldId id="306" r:id="rId46"/>
    <p:sldId id="990" r:id="rId47"/>
    <p:sldId id="1000" r:id="rId48"/>
    <p:sldId id="991" r:id="rId49"/>
    <p:sldId id="291" r:id="rId50"/>
    <p:sldId id="26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94660"/>
  </p:normalViewPr>
  <p:slideViewPr>
    <p:cSldViewPr snapToGrid="0">
      <p:cViewPr varScale="1">
        <p:scale>
          <a:sx n="72" d="100"/>
          <a:sy n="72" d="100"/>
        </p:scale>
        <p:origin x="7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B3DA22-BC22-4078-B324-C2942A01CF87}" type="doc">
      <dgm:prSet loTypeId="urn:microsoft.com/office/officeart/2011/layout/HexagonRadial" loCatId="cycle" qsTypeId="urn:microsoft.com/office/officeart/2005/8/quickstyle/simple2" qsCatId="simple" csTypeId="urn:microsoft.com/office/officeart/2005/8/colors/colorful1" csCatId="colorful" phldr="1"/>
      <dgm:spPr/>
      <dgm:t>
        <a:bodyPr/>
        <a:lstStyle/>
        <a:p>
          <a:endParaRPr lang="en-GB"/>
        </a:p>
      </dgm:t>
    </dgm:pt>
    <dgm:pt modelId="{BD8A168A-0AA1-4C90-9D5A-2E0AFF7AE470}">
      <dgm:prSet phldrT="[Text]"/>
      <dgm:spPr/>
      <dgm:t>
        <a:bodyPr/>
        <a:lstStyle/>
        <a:p>
          <a:r>
            <a:rPr lang="en-GB" dirty="0"/>
            <a:t>YOU</a:t>
          </a:r>
        </a:p>
      </dgm:t>
    </dgm:pt>
    <dgm:pt modelId="{710030DA-F180-4877-881F-DC0936AF04FA}" type="parTrans" cxnId="{85F1EFD1-C6D8-49E6-8F36-F4BA19E1C79C}">
      <dgm:prSet/>
      <dgm:spPr/>
      <dgm:t>
        <a:bodyPr/>
        <a:lstStyle/>
        <a:p>
          <a:endParaRPr lang="en-GB"/>
        </a:p>
      </dgm:t>
    </dgm:pt>
    <dgm:pt modelId="{B50A823D-ACDE-46EC-9F5E-174BE181BD79}" type="sibTrans" cxnId="{85F1EFD1-C6D8-49E6-8F36-F4BA19E1C79C}">
      <dgm:prSet/>
      <dgm:spPr/>
      <dgm:t>
        <a:bodyPr/>
        <a:lstStyle/>
        <a:p>
          <a:endParaRPr lang="en-GB"/>
        </a:p>
      </dgm:t>
    </dgm:pt>
    <dgm:pt modelId="{39FD889F-B4F9-4509-8D05-C112AF149728}">
      <dgm:prSet phldrT="[Text]"/>
      <dgm:spPr/>
      <dgm:t>
        <a:bodyPr/>
        <a:lstStyle/>
        <a:p>
          <a:r>
            <a:rPr lang="en-GB" dirty="0"/>
            <a:t>Family </a:t>
          </a:r>
        </a:p>
        <a:p>
          <a:r>
            <a:rPr lang="en-GB" dirty="0"/>
            <a:t>Friends           </a:t>
          </a:r>
        </a:p>
        <a:p>
          <a:r>
            <a:rPr lang="en-GB" dirty="0"/>
            <a:t> Local Community</a:t>
          </a:r>
        </a:p>
      </dgm:t>
    </dgm:pt>
    <dgm:pt modelId="{8BD29E80-9F12-45DA-9088-17C2DA6B1BF1}" type="parTrans" cxnId="{EC39A8F1-1BDD-4DA7-B061-CBDAFF3E9948}">
      <dgm:prSet/>
      <dgm:spPr/>
      <dgm:t>
        <a:bodyPr/>
        <a:lstStyle/>
        <a:p>
          <a:endParaRPr lang="en-GB"/>
        </a:p>
      </dgm:t>
    </dgm:pt>
    <dgm:pt modelId="{7698C61F-B71F-484D-8853-44D4B509F3D6}" type="sibTrans" cxnId="{EC39A8F1-1BDD-4DA7-B061-CBDAFF3E9948}">
      <dgm:prSet/>
      <dgm:spPr/>
      <dgm:t>
        <a:bodyPr/>
        <a:lstStyle/>
        <a:p>
          <a:endParaRPr lang="en-GB"/>
        </a:p>
      </dgm:t>
    </dgm:pt>
    <dgm:pt modelId="{2E6A2AF2-AFDD-4CC9-AF2E-44BB1ADBCFAD}">
      <dgm:prSet phldrT="[Text]"/>
      <dgm:spPr/>
      <dgm:t>
        <a:bodyPr/>
        <a:lstStyle/>
        <a:p>
          <a:r>
            <a:rPr lang="en-GB" dirty="0" err="1"/>
            <a:t>Linkedin</a:t>
          </a:r>
          <a:r>
            <a:rPr lang="en-GB" dirty="0"/>
            <a:t>:                           Alumni                               Companies (follow)  Connect with Staff            Join Specific Groups</a:t>
          </a:r>
        </a:p>
        <a:p>
          <a:r>
            <a:rPr lang="en-GB" dirty="0"/>
            <a:t>Job Page</a:t>
          </a:r>
        </a:p>
      </dgm:t>
    </dgm:pt>
    <dgm:pt modelId="{8903FAA1-CCBC-47CB-A9A8-5ED32A9CFE34}" type="parTrans" cxnId="{84998E0C-2CBA-4A4A-A392-87794F4C19DA}">
      <dgm:prSet/>
      <dgm:spPr/>
      <dgm:t>
        <a:bodyPr/>
        <a:lstStyle/>
        <a:p>
          <a:endParaRPr lang="en-GB"/>
        </a:p>
      </dgm:t>
    </dgm:pt>
    <dgm:pt modelId="{58CD1775-08AE-48FD-B504-EF5BB93BCCD2}" type="sibTrans" cxnId="{84998E0C-2CBA-4A4A-A392-87794F4C19DA}">
      <dgm:prSet/>
      <dgm:spPr/>
      <dgm:t>
        <a:bodyPr/>
        <a:lstStyle/>
        <a:p>
          <a:endParaRPr lang="en-GB"/>
        </a:p>
      </dgm:t>
    </dgm:pt>
    <dgm:pt modelId="{E7659A6F-D610-446A-A866-7901FC4F6B7C}">
      <dgm:prSet phldrT="[Text]"/>
      <dgm:spPr/>
      <dgm:t>
        <a:bodyPr/>
        <a:lstStyle/>
        <a:p>
          <a:r>
            <a:rPr lang="en-GB" dirty="0"/>
            <a:t>International Community</a:t>
          </a:r>
        </a:p>
      </dgm:t>
    </dgm:pt>
    <dgm:pt modelId="{939F3499-219F-403C-A347-77CE23D975E1}" type="parTrans" cxnId="{FE955E75-2448-483A-B8BE-CB82E37C63FF}">
      <dgm:prSet/>
      <dgm:spPr/>
      <dgm:t>
        <a:bodyPr/>
        <a:lstStyle/>
        <a:p>
          <a:endParaRPr lang="en-GB"/>
        </a:p>
      </dgm:t>
    </dgm:pt>
    <dgm:pt modelId="{78953355-A204-45DE-AF4D-77690F36045B}" type="sibTrans" cxnId="{FE955E75-2448-483A-B8BE-CB82E37C63FF}">
      <dgm:prSet/>
      <dgm:spPr/>
      <dgm:t>
        <a:bodyPr/>
        <a:lstStyle/>
        <a:p>
          <a:endParaRPr lang="en-GB"/>
        </a:p>
      </dgm:t>
    </dgm:pt>
    <dgm:pt modelId="{7F1A9417-9EF1-47B8-9A17-EB7DC5B95294}">
      <dgm:prSet phldrT="[Text]"/>
      <dgm:spPr/>
      <dgm:t>
        <a:bodyPr/>
        <a:lstStyle/>
        <a:p>
          <a:endParaRPr lang="en-GB"/>
        </a:p>
      </dgm:t>
    </dgm:pt>
    <dgm:pt modelId="{6BAB22CD-BB2A-45C0-BE5C-517CFBD7E228}" type="parTrans" cxnId="{E3BFD2B3-F86F-48FF-B221-58E2626AF739}">
      <dgm:prSet/>
      <dgm:spPr/>
      <dgm:t>
        <a:bodyPr/>
        <a:lstStyle/>
        <a:p>
          <a:endParaRPr lang="en-GB"/>
        </a:p>
      </dgm:t>
    </dgm:pt>
    <dgm:pt modelId="{3B28102F-0264-4340-9502-5D24253CC195}" type="sibTrans" cxnId="{E3BFD2B3-F86F-48FF-B221-58E2626AF739}">
      <dgm:prSet/>
      <dgm:spPr/>
      <dgm:t>
        <a:bodyPr/>
        <a:lstStyle/>
        <a:p>
          <a:endParaRPr lang="en-GB"/>
        </a:p>
      </dgm:t>
    </dgm:pt>
    <dgm:pt modelId="{108B57DD-D7C2-4CEA-8003-177DC245F0D2}">
      <dgm:prSet phldrT="[Text]"/>
      <dgm:spPr/>
      <dgm:t>
        <a:bodyPr/>
        <a:lstStyle/>
        <a:p>
          <a:endParaRPr lang="en-GB"/>
        </a:p>
      </dgm:t>
    </dgm:pt>
    <dgm:pt modelId="{26956E05-200F-4B62-81C7-1D92DA14D8A4}" type="parTrans" cxnId="{357E4C4A-E515-483A-BC85-DB57B99B6214}">
      <dgm:prSet/>
      <dgm:spPr/>
      <dgm:t>
        <a:bodyPr/>
        <a:lstStyle/>
        <a:p>
          <a:endParaRPr lang="en-GB"/>
        </a:p>
      </dgm:t>
    </dgm:pt>
    <dgm:pt modelId="{5CA7B7D6-8D23-4DBC-838D-C9F3DE544074}" type="sibTrans" cxnId="{357E4C4A-E515-483A-BC85-DB57B99B6214}">
      <dgm:prSet/>
      <dgm:spPr/>
      <dgm:t>
        <a:bodyPr/>
        <a:lstStyle/>
        <a:p>
          <a:endParaRPr lang="en-GB"/>
        </a:p>
      </dgm:t>
    </dgm:pt>
    <dgm:pt modelId="{23A10BC4-CA15-41EF-9F6F-F0ACD5086274}">
      <dgm:prSet phldrT="[Text]"/>
      <dgm:spPr/>
      <dgm:t>
        <a:bodyPr/>
        <a:lstStyle/>
        <a:p>
          <a:endParaRPr lang="en-GB"/>
        </a:p>
      </dgm:t>
    </dgm:pt>
    <dgm:pt modelId="{67CFACEC-8B1C-40C4-9862-C5F0273BDDF4}" type="parTrans" cxnId="{91592B14-7EA2-4844-AE2B-F954C16F0B3C}">
      <dgm:prSet/>
      <dgm:spPr/>
      <dgm:t>
        <a:bodyPr/>
        <a:lstStyle/>
        <a:p>
          <a:endParaRPr lang="en-GB"/>
        </a:p>
      </dgm:t>
    </dgm:pt>
    <dgm:pt modelId="{7D60E4A0-3C64-4DFE-BA2B-74478675EA45}" type="sibTrans" cxnId="{91592B14-7EA2-4844-AE2B-F954C16F0B3C}">
      <dgm:prSet/>
      <dgm:spPr/>
      <dgm:t>
        <a:bodyPr/>
        <a:lstStyle/>
        <a:p>
          <a:endParaRPr lang="en-GB"/>
        </a:p>
      </dgm:t>
    </dgm:pt>
    <dgm:pt modelId="{1015D9BE-03C8-4681-9008-EE788E725A14}">
      <dgm:prSet phldrT="[Text]"/>
      <dgm:spPr/>
      <dgm:t>
        <a:bodyPr/>
        <a:lstStyle/>
        <a:p>
          <a:r>
            <a:rPr lang="en-GB" dirty="0"/>
            <a:t>Part-Time Work         Clubs &amp; Societies</a:t>
          </a:r>
        </a:p>
        <a:p>
          <a:r>
            <a:rPr lang="en-GB" dirty="0"/>
            <a:t>Sports Clubs            Volunteering                    Arts/Music/Religion                       </a:t>
          </a:r>
        </a:p>
      </dgm:t>
    </dgm:pt>
    <dgm:pt modelId="{5A0C020E-1B0C-48A9-96BD-72FDF3109841}" type="parTrans" cxnId="{9E3BBEC2-7B2A-4AB9-A818-EC4B347888F7}">
      <dgm:prSet/>
      <dgm:spPr/>
      <dgm:t>
        <a:bodyPr/>
        <a:lstStyle/>
        <a:p>
          <a:endParaRPr lang="en-GB"/>
        </a:p>
      </dgm:t>
    </dgm:pt>
    <dgm:pt modelId="{B1DBEB27-AE40-45C4-B923-596A81397A8D}" type="sibTrans" cxnId="{9E3BBEC2-7B2A-4AB9-A818-EC4B347888F7}">
      <dgm:prSet/>
      <dgm:spPr/>
      <dgm:t>
        <a:bodyPr/>
        <a:lstStyle/>
        <a:p>
          <a:endParaRPr lang="en-GB"/>
        </a:p>
      </dgm:t>
    </dgm:pt>
    <dgm:pt modelId="{83EE9FF2-83ED-407F-B42E-0346AA910678}">
      <dgm:prSet phldrT="[Text]"/>
      <dgm:spPr/>
      <dgm:t>
        <a:bodyPr/>
        <a:lstStyle/>
        <a:p>
          <a:r>
            <a:rPr lang="en-GB" dirty="0"/>
            <a:t> University:  Classmates              Academic Staff              Guest Speaker          </a:t>
          </a:r>
        </a:p>
        <a:p>
          <a:r>
            <a:rPr lang="en-GB" dirty="0"/>
            <a:t>Alumni    </a:t>
          </a:r>
        </a:p>
      </dgm:t>
    </dgm:pt>
    <dgm:pt modelId="{77E9FF48-2589-42B4-9AB7-0771322F491B}" type="parTrans" cxnId="{6C72F23D-0A43-4A46-BC5B-D7813E6600D9}">
      <dgm:prSet/>
      <dgm:spPr/>
      <dgm:t>
        <a:bodyPr/>
        <a:lstStyle/>
        <a:p>
          <a:endParaRPr lang="en-GB"/>
        </a:p>
      </dgm:t>
    </dgm:pt>
    <dgm:pt modelId="{A9F2B8C0-ACBB-4E41-8EF6-3378CC1B0741}" type="sibTrans" cxnId="{6C72F23D-0A43-4A46-BC5B-D7813E6600D9}">
      <dgm:prSet/>
      <dgm:spPr/>
      <dgm:t>
        <a:bodyPr/>
        <a:lstStyle/>
        <a:p>
          <a:endParaRPr lang="en-GB"/>
        </a:p>
      </dgm:t>
    </dgm:pt>
    <dgm:pt modelId="{0B301CDD-12AF-4796-8ED5-A6E8BC3FB07A}">
      <dgm:prSet phldrT="[Text]"/>
      <dgm:spPr/>
      <dgm:t>
        <a:bodyPr/>
        <a:lstStyle/>
        <a:p>
          <a:r>
            <a:rPr lang="en-GB" dirty="0"/>
            <a:t>   Placement : Good Terms. Keep in Touch                  </a:t>
          </a:r>
        </a:p>
        <a:p>
          <a:r>
            <a:rPr lang="en-GB" dirty="0"/>
            <a:t>Work (Job) Shadow</a:t>
          </a:r>
        </a:p>
        <a:p>
          <a:r>
            <a:rPr lang="en-GB" dirty="0"/>
            <a:t>Mentor</a:t>
          </a:r>
        </a:p>
      </dgm:t>
    </dgm:pt>
    <dgm:pt modelId="{A0E7E6E5-324D-48FC-B258-8C27B21DB910}" type="parTrans" cxnId="{19C583E1-E6CA-4D91-8FB5-123F7933843C}">
      <dgm:prSet/>
      <dgm:spPr/>
      <dgm:t>
        <a:bodyPr/>
        <a:lstStyle/>
        <a:p>
          <a:endParaRPr lang="en-GB"/>
        </a:p>
      </dgm:t>
    </dgm:pt>
    <dgm:pt modelId="{8872EA1F-2019-4B86-9816-A57B8EA8299A}" type="sibTrans" cxnId="{19C583E1-E6CA-4D91-8FB5-123F7933843C}">
      <dgm:prSet/>
      <dgm:spPr/>
      <dgm:t>
        <a:bodyPr/>
        <a:lstStyle/>
        <a:p>
          <a:endParaRPr lang="en-GB"/>
        </a:p>
      </dgm:t>
    </dgm:pt>
    <dgm:pt modelId="{9E52E3D6-D06A-4AB1-BB77-BB5B0A886625}" type="pres">
      <dgm:prSet presAssocID="{DCB3DA22-BC22-4078-B324-C2942A01CF87}" presName="Name0" presStyleCnt="0">
        <dgm:presLayoutVars>
          <dgm:chMax val="1"/>
          <dgm:chPref val="1"/>
          <dgm:dir/>
          <dgm:animOne val="branch"/>
          <dgm:animLvl val="lvl"/>
        </dgm:presLayoutVars>
      </dgm:prSet>
      <dgm:spPr/>
    </dgm:pt>
    <dgm:pt modelId="{735537CE-E98F-4C68-B3B4-9649384B4377}" type="pres">
      <dgm:prSet presAssocID="{BD8A168A-0AA1-4C90-9D5A-2E0AFF7AE470}" presName="Parent" presStyleLbl="node0" presStyleIdx="0" presStyleCnt="1">
        <dgm:presLayoutVars>
          <dgm:chMax val="6"/>
          <dgm:chPref val="6"/>
        </dgm:presLayoutVars>
      </dgm:prSet>
      <dgm:spPr/>
    </dgm:pt>
    <dgm:pt modelId="{0F7D94B3-86A0-4D28-ABA6-1DCA34A7B4CD}" type="pres">
      <dgm:prSet presAssocID="{39FD889F-B4F9-4509-8D05-C112AF149728}" presName="Accent1" presStyleCnt="0"/>
      <dgm:spPr/>
    </dgm:pt>
    <dgm:pt modelId="{603604A0-0831-445F-B959-D8D13828445B}" type="pres">
      <dgm:prSet presAssocID="{39FD889F-B4F9-4509-8D05-C112AF149728}" presName="Accent" presStyleLbl="bgShp" presStyleIdx="0" presStyleCnt="6"/>
      <dgm:spPr/>
    </dgm:pt>
    <dgm:pt modelId="{0E570D90-75BB-4640-8DF5-396EFFBFB9BE}" type="pres">
      <dgm:prSet presAssocID="{39FD889F-B4F9-4509-8D05-C112AF149728}" presName="Child1" presStyleLbl="node1" presStyleIdx="0" presStyleCnt="6">
        <dgm:presLayoutVars>
          <dgm:chMax val="0"/>
          <dgm:chPref val="0"/>
          <dgm:bulletEnabled val="1"/>
        </dgm:presLayoutVars>
      </dgm:prSet>
      <dgm:spPr/>
    </dgm:pt>
    <dgm:pt modelId="{3991AE2A-B54B-4D41-8706-E93F5547E8A7}" type="pres">
      <dgm:prSet presAssocID="{1015D9BE-03C8-4681-9008-EE788E725A14}" presName="Accent2" presStyleCnt="0"/>
      <dgm:spPr/>
    </dgm:pt>
    <dgm:pt modelId="{4A4E0059-C0BA-4BEC-BBC2-80B25B78EEA4}" type="pres">
      <dgm:prSet presAssocID="{1015D9BE-03C8-4681-9008-EE788E725A14}" presName="Accent" presStyleLbl="bgShp" presStyleIdx="1" presStyleCnt="6"/>
      <dgm:spPr/>
    </dgm:pt>
    <dgm:pt modelId="{76AA5270-AFD7-4E56-B70F-E46D6B40017A}" type="pres">
      <dgm:prSet presAssocID="{1015D9BE-03C8-4681-9008-EE788E725A14}" presName="Child2" presStyleLbl="node1" presStyleIdx="1" presStyleCnt="6">
        <dgm:presLayoutVars>
          <dgm:chMax val="0"/>
          <dgm:chPref val="0"/>
          <dgm:bulletEnabled val="1"/>
        </dgm:presLayoutVars>
      </dgm:prSet>
      <dgm:spPr/>
    </dgm:pt>
    <dgm:pt modelId="{1635C1CD-1D62-4863-9DAA-827354C05DCC}" type="pres">
      <dgm:prSet presAssocID="{83EE9FF2-83ED-407F-B42E-0346AA910678}" presName="Accent3" presStyleCnt="0"/>
      <dgm:spPr/>
    </dgm:pt>
    <dgm:pt modelId="{41A0C916-AA79-4822-8C55-42CA56406BE6}" type="pres">
      <dgm:prSet presAssocID="{83EE9FF2-83ED-407F-B42E-0346AA910678}" presName="Accent" presStyleLbl="bgShp" presStyleIdx="2" presStyleCnt="6"/>
      <dgm:spPr/>
    </dgm:pt>
    <dgm:pt modelId="{2A4B18E5-76B6-47CC-896A-A4B404E44560}" type="pres">
      <dgm:prSet presAssocID="{83EE9FF2-83ED-407F-B42E-0346AA910678}" presName="Child3" presStyleLbl="node1" presStyleIdx="2" presStyleCnt="6">
        <dgm:presLayoutVars>
          <dgm:chMax val="0"/>
          <dgm:chPref val="0"/>
          <dgm:bulletEnabled val="1"/>
        </dgm:presLayoutVars>
      </dgm:prSet>
      <dgm:spPr/>
    </dgm:pt>
    <dgm:pt modelId="{F4E07882-96DE-4204-9F91-C529C3F35861}" type="pres">
      <dgm:prSet presAssocID="{2E6A2AF2-AFDD-4CC9-AF2E-44BB1ADBCFAD}" presName="Accent4" presStyleCnt="0"/>
      <dgm:spPr/>
    </dgm:pt>
    <dgm:pt modelId="{EF930883-8395-4D7D-B3DF-424C0962FE30}" type="pres">
      <dgm:prSet presAssocID="{2E6A2AF2-AFDD-4CC9-AF2E-44BB1ADBCFAD}" presName="Accent" presStyleLbl="bgShp" presStyleIdx="3" presStyleCnt="6"/>
      <dgm:spPr/>
    </dgm:pt>
    <dgm:pt modelId="{88EE0B69-15E6-49F8-A5B8-9D1C0C337633}" type="pres">
      <dgm:prSet presAssocID="{2E6A2AF2-AFDD-4CC9-AF2E-44BB1ADBCFAD}" presName="Child4" presStyleLbl="node1" presStyleIdx="3" presStyleCnt="6">
        <dgm:presLayoutVars>
          <dgm:chMax val="0"/>
          <dgm:chPref val="0"/>
          <dgm:bulletEnabled val="1"/>
        </dgm:presLayoutVars>
      </dgm:prSet>
      <dgm:spPr/>
    </dgm:pt>
    <dgm:pt modelId="{64032761-55BE-40F0-B9CB-E30654428987}" type="pres">
      <dgm:prSet presAssocID="{0B301CDD-12AF-4796-8ED5-A6E8BC3FB07A}" presName="Accent5" presStyleCnt="0"/>
      <dgm:spPr/>
    </dgm:pt>
    <dgm:pt modelId="{15038D7F-3797-47FB-B676-F94E04F1DCA1}" type="pres">
      <dgm:prSet presAssocID="{0B301CDD-12AF-4796-8ED5-A6E8BC3FB07A}" presName="Accent" presStyleLbl="bgShp" presStyleIdx="4" presStyleCnt="6"/>
      <dgm:spPr/>
    </dgm:pt>
    <dgm:pt modelId="{DEF37F78-F11C-468A-B6D5-6B370EBC6CAD}" type="pres">
      <dgm:prSet presAssocID="{0B301CDD-12AF-4796-8ED5-A6E8BC3FB07A}" presName="Child5" presStyleLbl="node1" presStyleIdx="4" presStyleCnt="6">
        <dgm:presLayoutVars>
          <dgm:chMax val="0"/>
          <dgm:chPref val="0"/>
          <dgm:bulletEnabled val="1"/>
        </dgm:presLayoutVars>
      </dgm:prSet>
      <dgm:spPr/>
    </dgm:pt>
    <dgm:pt modelId="{5540CFA7-42E2-4700-A016-B41696BC56D0}" type="pres">
      <dgm:prSet presAssocID="{E7659A6F-D610-446A-A866-7901FC4F6B7C}" presName="Accent6" presStyleCnt="0"/>
      <dgm:spPr/>
    </dgm:pt>
    <dgm:pt modelId="{F2C57417-C7ED-4D2D-949B-69E672048876}" type="pres">
      <dgm:prSet presAssocID="{E7659A6F-D610-446A-A866-7901FC4F6B7C}" presName="Accent" presStyleLbl="bgShp" presStyleIdx="5" presStyleCnt="6"/>
      <dgm:spPr/>
    </dgm:pt>
    <dgm:pt modelId="{36C30E70-23D4-419D-913A-F358895DE617}" type="pres">
      <dgm:prSet presAssocID="{E7659A6F-D610-446A-A866-7901FC4F6B7C}" presName="Child6" presStyleLbl="node1" presStyleIdx="5" presStyleCnt="6">
        <dgm:presLayoutVars>
          <dgm:chMax val="0"/>
          <dgm:chPref val="0"/>
          <dgm:bulletEnabled val="1"/>
        </dgm:presLayoutVars>
      </dgm:prSet>
      <dgm:spPr/>
    </dgm:pt>
  </dgm:ptLst>
  <dgm:cxnLst>
    <dgm:cxn modelId="{84998E0C-2CBA-4A4A-A392-87794F4C19DA}" srcId="{BD8A168A-0AA1-4C90-9D5A-2E0AFF7AE470}" destId="{2E6A2AF2-AFDD-4CC9-AF2E-44BB1ADBCFAD}" srcOrd="3" destOrd="0" parTransId="{8903FAA1-CCBC-47CB-A9A8-5ED32A9CFE34}" sibTransId="{58CD1775-08AE-48FD-B504-EF5BB93BCCD2}"/>
    <dgm:cxn modelId="{91592B14-7EA2-4844-AE2B-F954C16F0B3C}" srcId="{BD8A168A-0AA1-4C90-9D5A-2E0AFF7AE470}" destId="{23A10BC4-CA15-41EF-9F6F-F0ACD5086274}" srcOrd="8" destOrd="0" parTransId="{67CFACEC-8B1C-40C4-9862-C5F0273BDDF4}" sibTransId="{7D60E4A0-3C64-4DFE-BA2B-74478675EA45}"/>
    <dgm:cxn modelId="{8E82BC2A-A061-46A2-AEE9-DC4E1B57DB96}" type="presOf" srcId="{DCB3DA22-BC22-4078-B324-C2942A01CF87}" destId="{9E52E3D6-D06A-4AB1-BB77-BB5B0A886625}" srcOrd="0" destOrd="0" presId="urn:microsoft.com/office/officeart/2011/layout/HexagonRadial"/>
    <dgm:cxn modelId="{F1360433-29A6-40C5-958B-F472421E59B3}" type="presOf" srcId="{2E6A2AF2-AFDD-4CC9-AF2E-44BB1ADBCFAD}" destId="{88EE0B69-15E6-49F8-A5B8-9D1C0C337633}" srcOrd="0" destOrd="0" presId="urn:microsoft.com/office/officeart/2011/layout/HexagonRadial"/>
    <dgm:cxn modelId="{04A4B335-1426-4C68-87EA-C3EA96D1AB1A}" type="presOf" srcId="{E7659A6F-D610-446A-A866-7901FC4F6B7C}" destId="{36C30E70-23D4-419D-913A-F358895DE617}" srcOrd="0" destOrd="0" presId="urn:microsoft.com/office/officeart/2011/layout/HexagonRadial"/>
    <dgm:cxn modelId="{6C72F23D-0A43-4A46-BC5B-D7813E6600D9}" srcId="{BD8A168A-0AA1-4C90-9D5A-2E0AFF7AE470}" destId="{83EE9FF2-83ED-407F-B42E-0346AA910678}" srcOrd="2" destOrd="0" parTransId="{77E9FF48-2589-42B4-9AB7-0771322F491B}" sibTransId="{A9F2B8C0-ACBB-4E41-8EF6-3378CC1B0741}"/>
    <dgm:cxn modelId="{BD4AAE5B-BE2A-4331-BBB5-C763DC1DEAAC}" type="presOf" srcId="{BD8A168A-0AA1-4C90-9D5A-2E0AFF7AE470}" destId="{735537CE-E98F-4C68-B3B4-9649384B4377}" srcOrd="0" destOrd="0" presId="urn:microsoft.com/office/officeart/2011/layout/HexagonRadial"/>
    <dgm:cxn modelId="{DE84525F-2BCC-4E36-A979-E972BF8C559B}" type="presOf" srcId="{1015D9BE-03C8-4681-9008-EE788E725A14}" destId="{76AA5270-AFD7-4E56-B70F-E46D6B40017A}" srcOrd="0" destOrd="0" presId="urn:microsoft.com/office/officeart/2011/layout/HexagonRadial"/>
    <dgm:cxn modelId="{2E120A42-53C3-457B-9242-C9F12C4795A5}" type="presOf" srcId="{0B301CDD-12AF-4796-8ED5-A6E8BC3FB07A}" destId="{DEF37F78-F11C-468A-B6D5-6B370EBC6CAD}" srcOrd="0" destOrd="0" presId="urn:microsoft.com/office/officeart/2011/layout/HexagonRadial"/>
    <dgm:cxn modelId="{616C8045-27A6-4E4B-8264-6768EC60BCE2}" type="presOf" srcId="{39FD889F-B4F9-4509-8D05-C112AF149728}" destId="{0E570D90-75BB-4640-8DF5-396EFFBFB9BE}" srcOrd="0" destOrd="0" presId="urn:microsoft.com/office/officeart/2011/layout/HexagonRadial"/>
    <dgm:cxn modelId="{357E4C4A-E515-483A-BC85-DB57B99B6214}" srcId="{BD8A168A-0AA1-4C90-9D5A-2E0AFF7AE470}" destId="{108B57DD-D7C2-4CEA-8003-177DC245F0D2}" srcOrd="7" destOrd="0" parTransId="{26956E05-200F-4B62-81C7-1D92DA14D8A4}" sibTransId="{5CA7B7D6-8D23-4DBC-838D-C9F3DE544074}"/>
    <dgm:cxn modelId="{FE955E75-2448-483A-B8BE-CB82E37C63FF}" srcId="{BD8A168A-0AA1-4C90-9D5A-2E0AFF7AE470}" destId="{E7659A6F-D610-446A-A866-7901FC4F6B7C}" srcOrd="5" destOrd="0" parTransId="{939F3499-219F-403C-A347-77CE23D975E1}" sibTransId="{78953355-A204-45DE-AF4D-77690F36045B}"/>
    <dgm:cxn modelId="{E3BFD2B3-F86F-48FF-B221-58E2626AF739}" srcId="{BD8A168A-0AA1-4C90-9D5A-2E0AFF7AE470}" destId="{7F1A9417-9EF1-47B8-9A17-EB7DC5B95294}" srcOrd="6" destOrd="0" parTransId="{6BAB22CD-BB2A-45C0-BE5C-517CFBD7E228}" sibTransId="{3B28102F-0264-4340-9502-5D24253CC195}"/>
    <dgm:cxn modelId="{9E3BBEC2-7B2A-4AB9-A818-EC4B347888F7}" srcId="{BD8A168A-0AA1-4C90-9D5A-2E0AFF7AE470}" destId="{1015D9BE-03C8-4681-9008-EE788E725A14}" srcOrd="1" destOrd="0" parTransId="{5A0C020E-1B0C-48A9-96BD-72FDF3109841}" sibTransId="{B1DBEB27-AE40-45C4-B923-596A81397A8D}"/>
    <dgm:cxn modelId="{85F1EFD1-C6D8-49E6-8F36-F4BA19E1C79C}" srcId="{DCB3DA22-BC22-4078-B324-C2942A01CF87}" destId="{BD8A168A-0AA1-4C90-9D5A-2E0AFF7AE470}" srcOrd="0" destOrd="0" parTransId="{710030DA-F180-4877-881F-DC0936AF04FA}" sibTransId="{B50A823D-ACDE-46EC-9F5E-174BE181BD79}"/>
    <dgm:cxn modelId="{767F6FD9-6618-432B-8A60-E5D17DF0230B}" type="presOf" srcId="{83EE9FF2-83ED-407F-B42E-0346AA910678}" destId="{2A4B18E5-76B6-47CC-896A-A4B404E44560}" srcOrd="0" destOrd="0" presId="urn:microsoft.com/office/officeart/2011/layout/HexagonRadial"/>
    <dgm:cxn modelId="{19C583E1-E6CA-4D91-8FB5-123F7933843C}" srcId="{BD8A168A-0AA1-4C90-9D5A-2E0AFF7AE470}" destId="{0B301CDD-12AF-4796-8ED5-A6E8BC3FB07A}" srcOrd="4" destOrd="0" parTransId="{A0E7E6E5-324D-48FC-B258-8C27B21DB910}" sibTransId="{8872EA1F-2019-4B86-9816-A57B8EA8299A}"/>
    <dgm:cxn modelId="{EC39A8F1-1BDD-4DA7-B061-CBDAFF3E9948}" srcId="{BD8A168A-0AA1-4C90-9D5A-2E0AFF7AE470}" destId="{39FD889F-B4F9-4509-8D05-C112AF149728}" srcOrd="0" destOrd="0" parTransId="{8BD29E80-9F12-45DA-9088-17C2DA6B1BF1}" sibTransId="{7698C61F-B71F-484D-8853-44D4B509F3D6}"/>
    <dgm:cxn modelId="{D41026A0-E6E1-4044-9D60-89CCD64554DB}" type="presParOf" srcId="{9E52E3D6-D06A-4AB1-BB77-BB5B0A886625}" destId="{735537CE-E98F-4C68-B3B4-9649384B4377}" srcOrd="0" destOrd="0" presId="urn:microsoft.com/office/officeart/2011/layout/HexagonRadial"/>
    <dgm:cxn modelId="{30A78473-8CB7-45A4-ABFB-DEEC3524522B}" type="presParOf" srcId="{9E52E3D6-D06A-4AB1-BB77-BB5B0A886625}" destId="{0F7D94B3-86A0-4D28-ABA6-1DCA34A7B4CD}" srcOrd="1" destOrd="0" presId="urn:microsoft.com/office/officeart/2011/layout/HexagonRadial"/>
    <dgm:cxn modelId="{24CF43F6-E9DC-49CB-ABE6-0796D283EC09}" type="presParOf" srcId="{0F7D94B3-86A0-4D28-ABA6-1DCA34A7B4CD}" destId="{603604A0-0831-445F-B959-D8D13828445B}" srcOrd="0" destOrd="0" presId="urn:microsoft.com/office/officeart/2011/layout/HexagonRadial"/>
    <dgm:cxn modelId="{1A0726D7-9F6B-4737-BDFE-0E529361C519}" type="presParOf" srcId="{9E52E3D6-D06A-4AB1-BB77-BB5B0A886625}" destId="{0E570D90-75BB-4640-8DF5-396EFFBFB9BE}" srcOrd="2" destOrd="0" presId="urn:microsoft.com/office/officeart/2011/layout/HexagonRadial"/>
    <dgm:cxn modelId="{C6FA51B9-3C38-466B-9F16-F05F8C9D418D}" type="presParOf" srcId="{9E52E3D6-D06A-4AB1-BB77-BB5B0A886625}" destId="{3991AE2A-B54B-4D41-8706-E93F5547E8A7}" srcOrd="3" destOrd="0" presId="urn:microsoft.com/office/officeart/2011/layout/HexagonRadial"/>
    <dgm:cxn modelId="{1D919CCA-748F-4EF9-9582-1E5D5C3370B2}" type="presParOf" srcId="{3991AE2A-B54B-4D41-8706-E93F5547E8A7}" destId="{4A4E0059-C0BA-4BEC-BBC2-80B25B78EEA4}" srcOrd="0" destOrd="0" presId="urn:microsoft.com/office/officeart/2011/layout/HexagonRadial"/>
    <dgm:cxn modelId="{4DB896E8-CAC2-4E92-B463-1C0AA0FD18F9}" type="presParOf" srcId="{9E52E3D6-D06A-4AB1-BB77-BB5B0A886625}" destId="{76AA5270-AFD7-4E56-B70F-E46D6B40017A}" srcOrd="4" destOrd="0" presId="urn:microsoft.com/office/officeart/2011/layout/HexagonRadial"/>
    <dgm:cxn modelId="{E09DC7A4-B161-4186-BE31-9286B2E2C296}" type="presParOf" srcId="{9E52E3D6-D06A-4AB1-BB77-BB5B0A886625}" destId="{1635C1CD-1D62-4863-9DAA-827354C05DCC}" srcOrd="5" destOrd="0" presId="urn:microsoft.com/office/officeart/2011/layout/HexagonRadial"/>
    <dgm:cxn modelId="{B8091EA3-0D01-4467-9E02-85BFAF5DFE9B}" type="presParOf" srcId="{1635C1CD-1D62-4863-9DAA-827354C05DCC}" destId="{41A0C916-AA79-4822-8C55-42CA56406BE6}" srcOrd="0" destOrd="0" presId="urn:microsoft.com/office/officeart/2011/layout/HexagonRadial"/>
    <dgm:cxn modelId="{B206891C-15F8-4C29-AF31-D4C58D8EA135}" type="presParOf" srcId="{9E52E3D6-D06A-4AB1-BB77-BB5B0A886625}" destId="{2A4B18E5-76B6-47CC-896A-A4B404E44560}" srcOrd="6" destOrd="0" presId="urn:microsoft.com/office/officeart/2011/layout/HexagonRadial"/>
    <dgm:cxn modelId="{DFE8EF52-478A-4258-8EB4-3E82380526CB}" type="presParOf" srcId="{9E52E3D6-D06A-4AB1-BB77-BB5B0A886625}" destId="{F4E07882-96DE-4204-9F91-C529C3F35861}" srcOrd="7" destOrd="0" presId="urn:microsoft.com/office/officeart/2011/layout/HexagonRadial"/>
    <dgm:cxn modelId="{0E4D5DA5-A9D0-448F-8570-DAE6112A9B62}" type="presParOf" srcId="{F4E07882-96DE-4204-9F91-C529C3F35861}" destId="{EF930883-8395-4D7D-B3DF-424C0962FE30}" srcOrd="0" destOrd="0" presId="urn:microsoft.com/office/officeart/2011/layout/HexagonRadial"/>
    <dgm:cxn modelId="{CF848E71-E7BE-4E93-9C30-A2976A7F9B28}" type="presParOf" srcId="{9E52E3D6-D06A-4AB1-BB77-BB5B0A886625}" destId="{88EE0B69-15E6-49F8-A5B8-9D1C0C337633}" srcOrd="8" destOrd="0" presId="urn:microsoft.com/office/officeart/2011/layout/HexagonRadial"/>
    <dgm:cxn modelId="{77B0383D-A551-42AC-B13A-0ADCD02A612C}" type="presParOf" srcId="{9E52E3D6-D06A-4AB1-BB77-BB5B0A886625}" destId="{64032761-55BE-40F0-B9CB-E30654428987}" srcOrd="9" destOrd="0" presId="urn:microsoft.com/office/officeart/2011/layout/HexagonRadial"/>
    <dgm:cxn modelId="{40281BC3-6307-49E1-B132-616EB6D4632B}" type="presParOf" srcId="{64032761-55BE-40F0-B9CB-E30654428987}" destId="{15038D7F-3797-47FB-B676-F94E04F1DCA1}" srcOrd="0" destOrd="0" presId="urn:microsoft.com/office/officeart/2011/layout/HexagonRadial"/>
    <dgm:cxn modelId="{1939F4DC-7A99-4C9F-B85C-F78B8710567B}" type="presParOf" srcId="{9E52E3D6-D06A-4AB1-BB77-BB5B0A886625}" destId="{DEF37F78-F11C-468A-B6D5-6B370EBC6CAD}" srcOrd="10" destOrd="0" presId="urn:microsoft.com/office/officeart/2011/layout/HexagonRadial"/>
    <dgm:cxn modelId="{7534B83D-0698-457F-9FC0-65E48F39FA95}" type="presParOf" srcId="{9E52E3D6-D06A-4AB1-BB77-BB5B0A886625}" destId="{5540CFA7-42E2-4700-A016-B41696BC56D0}" srcOrd="11" destOrd="0" presId="urn:microsoft.com/office/officeart/2011/layout/HexagonRadial"/>
    <dgm:cxn modelId="{7F3DEEF3-A0ED-4C34-BF79-22E8222D36A0}" type="presParOf" srcId="{5540CFA7-42E2-4700-A016-B41696BC56D0}" destId="{F2C57417-C7ED-4D2D-949B-69E672048876}" srcOrd="0" destOrd="0" presId="urn:microsoft.com/office/officeart/2011/layout/HexagonRadial"/>
    <dgm:cxn modelId="{2C20A022-9EDF-43B2-BE74-475E8887DDF6}" type="presParOf" srcId="{9E52E3D6-D06A-4AB1-BB77-BB5B0A886625}" destId="{36C30E70-23D4-419D-913A-F358895DE617}"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537CE-E98F-4C68-B3B4-9649384B4377}">
      <dsp:nvSpPr>
        <dsp:cNvPr id="0" name=""/>
        <dsp:cNvSpPr/>
      </dsp:nvSpPr>
      <dsp:spPr>
        <a:xfrm>
          <a:off x="3988688" y="1996495"/>
          <a:ext cx="2537632" cy="2195154"/>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YOU</a:t>
          </a:r>
        </a:p>
      </dsp:txBody>
      <dsp:txXfrm>
        <a:off x="4409209" y="2360263"/>
        <a:ext cx="1696590" cy="1467618"/>
      </dsp:txXfrm>
    </dsp:sp>
    <dsp:sp modelId="{4A4E0059-C0BA-4BEC-BBC2-80B25B78EEA4}">
      <dsp:nvSpPr>
        <dsp:cNvPr id="0" name=""/>
        <dsp:cNvSpPr/>
      </dsp:nvSpPr>
      <dsp:spPr>
        <a:xfrm>
          <a:off x="5577734" y="946262"/>
          <a:ext cx="957441" cy="82496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570D90-75BB-4640-8DF5-396EFFBFB9BE}">
      <dsp:nvSpPr>
        <dsp:cNvPr id="0" name=""/>
        <dsp:cNvSpPr/>
      </dsp:nvSpPr>
      <dsp:spPr>
        <a:xfrm>
          <a:off x="4222441" y="0"/>
          <a:ext cx="2079571" cy="1799073"/>
        </a:xfrm>
        <a:prstGeom prst="hexagon">
          <a:avLst>
            <a:gd name="adj" fmla="val 2857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Family </a:t>
          </a:r>
        </a:p>
        <a:p>
          <a:pPr marL="0" lvl="0" indent="0" algn="ctr" defTabSz="577850">
            <a:lnSpc>
              <a:spcPct val="90000"/>
            </a:lnSpc>
            <a:spcBef>
              <a:spcPct val="0"/>
            </a:spcBef>
            <a:spcAft>
              <a:spcPct val="35000"/>
            </a:spcAft>
            <a:buNone/>
          </a:pPr>
          <a:r>
            <a:rPr lang="en-GB" sz="1300" kern="1200" dirty="0"/>
            <a:t>Friends           </a:t>
          </a:r>
        </a:p>
        <a:p>
          <a:pPr marL="0" lvl="0" indent="0" algn="ctr" defTabSz="577850">
            <a:lnSpc>
              <a:spcPct val="90000"/>
            </a:lnSpc>
            <a:spcBef>
              <a:spcPct val="0"/>
            </a:spcBef>
            <a:spcAft>
              <a:spcPct val="35000"/>
            </a:spcAft>
            <a:buNone/>
          </a:pPr>
          <a:r>
            <a:rPr lang="en-GB" sz="1300" kern="1200" dirty="0"/>
            <a:t> Local Community</a:t>
          </a:r>
        </a:p>
      </dsp:txBody>
      <dsp:txXfrm>
        <a:off x="4567070" y="298145"/>
        <a:ext cx="1390313" cy="1202783"/>
      </dsp:txXfrm>
    </dsp:sp>
    <dsp:sp modelId="{41A0C916-AA79-4822-8C55-42CA56406BE6}">
      <dsp:nvSpPr>
        <dsp:cNvPr id="0" name=""/>
        <dsp:cNvSpPr/>
      </dsp:nvSpPr>
      <dsp:spPr>
        <a:xfrm>
          <a:off x="6695142" y="2488502"/>
          <a:ext cx="957441" cy="82496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A5270-AFD7-4E56-B70F-E46D6B40017A}">
      <dsp:nvSpPr>
        <dsp:cNvPr id="0" name=""/>
        <dsp:cNvSpPr/>
      </dsp:nvSpPr>
      <dsp:spPr>
        <a:xfrm>
          <a:off x="6129650" y="1106551"/>
          <a:ext cx="2079571" cy="1799073"/>
        </a:xfrm>
        <a:prstGeom prst="hexagon">
          <a:avLst>
            <a:gd name="adj" fmla="val 2857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Part-Time Work         Clubs &amp; Societies</a:t>
          </a:r>
        </a:p>
        <a:p>
          <a:pPr marL="0" lvl="0" indent="0" algn="ctr" defTabSz="577850">
            <a:lnSpc>
              <a:spcPct val="90000"/>
            </a:lnSpc>
            <a:spcBef>
              <a:spcPct val="0"/>
            </a:spcBef>
            <a:spcAft>
              <a:spcPct val="35000"/>
            </a:spcAft>
            <a:buNone/>
          </a:pPr>
          <a:r>
            <a:rPr lang="en-GB" sz="1300" kern="1200" dirty="0"/>
            <a:t>Sports Clubs            Volunteering                    Arts/Music/Religion                       </a:t>
          </a:r>
        </a:p>
      </dsp:txBody>
      <dsp:txXfrm>
        <a:off x="6474279" y="1404696"/>
        <a:ext cx="1390313" cy="1202783"/>
      </dsp:txXfrm>
    </dsp:sp>
    <dsp:sp modelId="{EF930883-8395-4D7D-B3DF-424C0962FE30}">
      <dsp:nvSpPr>
        <dsp:cNvPr id="0" name=""/>
        <dsp:cNvSpPr/>
      </dsp:nvSpPr>
      <dsp:spPr>
        <a:xfrm>
          <a:off x="5918918" y="4229402"/>
          <a:ext cx="957441" cy="82496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4B18E5-76B6-47CC-896A-A4B404E44560}">
      <dsp:nvSpPr>
        <dsp:cNvPr id="0" name=""/>
        <dsp:cNvSpPr/>
      </dsp:nvSpPr>
      <dsp:spPr>
        <a:xfrm>
          <a:off x="6129650" y="3281902"/>
          <a:ext cx="2079571" cy="1799073"/>
        </a:xfrm>
        <a:prstGeom prst="hexagon">
          <a:avLst>
            <a:gd name="adj" fmla="val 2857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 University:  Classmates              Academic Staff              Guest Speaker          </a:t>
          </a:r>
        </a:p>
        <a:p>
          <a:pPr marL="0" lvl="0" indent="0" algn="ctr" defTabSz="577850">
            <a:lnSpc>
              <a:spcPct val="90000"/>
            </a:lnSpc>
            <a:spcBef>
              <a:spcPct val="0"/>
            </a:spcBef>
            <a:spcAft>
              <a:spcPct val="35000"/>
            </a:spcAft>
            <a:buNone/>
          </a:pPr>
          <a:r>
            <a:rPr lang="en-GB" sz="1300" kern="1200" dirty="0"/>
            <a:t>Alumni    </a:t>
          </a:r>
        </a:p>
      </dsp:txBody>
      <dsp:txXfrm>
        <a:off x="6474279" y="3580047"/>
        <a:ext cx="1390313" cy="1202783"/>
      </dsp:txXfrm>
    </dsp:sp>
    <dsp:sp modelId="{15038D7F-3797-47FB-B676-F94E04F1DCA1}">
      <dsp:nvSpPr>
        <dsp:cNvPr id="0" name=""/>
        <dsp:cNvSpPr/>
      </dsp:nvSpPr>
      <dsp:spPr>
        <a:xfrm>
          <a:off x="3993410" y="4410113"/>
          <a:ext cx="957441" cy="82496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E0B69-15E6-49F8-A5B8-9D1C0C337633}">
      <dsp:nvSpPr>
        <dsp:cNvPr id="0" name=""/>
        <dsp:cNvSpPr/>
      </dsp:nvSpPr>
      <dsp:spPr>
        <a:xfrm>
          <a:off x="4222441" y="4389691"/>
          <a:ext cx="2079571" cy="1799073"/>
        </a:xfrm>
        <a:prstGeom prst="hexagon">
          <a:avLst>
            <a:gd name="adj" fmla="val 28570"/>
            <a:gd name="vf" fmla="val 1154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err="1"/>
            <a:t>Linkedin</a:t>
          </a:r>
          <a:r>
            <a:rPr lang="en-GB" sz="1300" kern="1200" dirty="0"/>
            <a:t>:                           Alumni                               Companies (follow)  Connect with Staff            Join Specific Groups</a:t>
          </a:r>
        </a:p>
        <a:p>
          <a:pPr marL="0" lvl="0" indent="0" algn="ctr" defTabSz="577850">
            <a:lnSpc>
              <a:spcPct val="90000"/>
            </a:lnSpc>
            <a:spcBef>
              <a:spcPct val="0"/>
            </a:spcBef>
            <a:spcAft>
              <a:spcPct val="35000"/>
            </a:spcAft>
            <a:buNone/>
          </a:pPr>
          <a:r>
            <a:rPr lang="en-GB" sz="1300" kern="1200" dirty="0"/>
            <a:t>Job Page</a:t>
          </a:r>
        </a:p>
      </dsp:txBody>
      <dsp:txXfrm>
        <a:off x="4567070" y="4687836"/>
        <a:ext cx="1390313" cy="1202783"/>
      </dsp:txXfrm>
    </dsp:sp>
    <dsp:sp modelId="{F2C57417-C7ED-4D2D-949B-69E672048876}">
      <dsp:nvSpPr>
        <dsp:cNvPr id="0" name=""/>
        <dsp:cNvSpPr/>
      </dsp:nvSpPr>
      <dsp:spPr>
        <a:xfrm>
          <a:off x="2857703" y="2868492"/>
          <a:ext cx="957441" cy="82496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37F78-F11C-468A-B6D5-6B370EBC6CAD}">
      <dsp:nvSpPr>
        <dsp:cNvPr id="0" name=""/>
        <dsp:cNvSpPr/>
      </dsp:nvSpPr>
      <dsp:spPr>
        <a:xfrm>
          <a:off x="2306377" y="3283139"/>
          <a:ext cx="2079571" cy="1799073"/>
        </a:xfrm>
        <a:prstGeom prst="hexagon">
          <a:avLst>
            <a:gd name="adj" fmla="val 28570"/>
            <a:gd name="vf" fmla="val 11547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   Placement : Good Terms. Keep in Touch                  </a:t>
          </a:r>
        </a:p>
        <a:p>
          <a:pPr marL="0" lvl="0" indent="0" algn="ctr" defTabSz="577850">
            <a:lnSpc>
              <a:spcPct val="90000"/>
            </a:lnSpc>
            <a:spcBef>
              <a:spcPct val="0"/>
            </a:spcBef>
            <a:spcAft>
              <a:spcPct val="35000"/>
            </a:spcAft>
            <a:buNone/>
          </a:pPr>
          <a:r>
            <a:rPr lang="en-GB" sz="1300" kern="1200" dirty="0"/>
            <a:t>Work (Job) Shadow</a:t>
          </a:r>
        </a:p>
        <a:p>
          <a:pPr marL="0" lvl="0" indent="0" algn="ctr" defTabSz="577850">
            <a:lnSpc>
              <a:spcPct val="90000"/>
            </a:lnSpc>
            <a:spcBef>
              <a:spcPct val="0"/>
            </a:spcBef>
            <a:spcAft>
              <a:spcPct val="35000"/>
            </a:spcAft>
            <a:buNone/>
          </a:pPr>
          <a:r>
            <a:rPr lang="en-GB" sz="1300" kern="1200" dirty="0"/>
            <a:t>Mentor</a:t>
          </a:r>
        </a:p>
      </dsp:txBody>
      <dsp:txXfrm>
        <a:off x="2651006" y="3581284"/>
        <a:ext cx="1390313" cy="1202783"/>
      </dsp:txXfrm>
    </dsp:sp>
    <dsp:sp modelId="{36C30E70-23D4-419D-913A-F358895DE617}">
      <dsp:nvSpPr>
        <dsp:cNvPr id="0" name=""/>
        <dsp:cNvSpPr/>
      </dsp:nvSpPr>
      <dsp:spPr>
        <a:xfrm>
          <a:off x="2306377" y="1104075"/>
          <a:ext cx="2079571" cy="1799073"/>
        </a:xfrm>
        <a:prstGeom prst="hexagon">
          <a:avLst>
            <a:gd name="adj" fmla="val 2857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International Community</a:t>
          </a:r>
        </a:p>
      </dsp:txBody>
      <dsp:txXfrm>
        <a:off x="2651006" y="1402220"/>
        <a:ext cx="1390313" cy="120278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88B62-E063-493A-B2A4-8FC31BF16103}" type="datetimeFigureOut">
              <a:rPr lang="en-GB" smtClean="0"/>
              <a:t>23/09/2021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C857E-F7B1-40F5-8842-299D3F49F6B7}" type="slidenum">
              <a:rPr lang="en-GB" smtClean="0"/>
              <a:t>‹#›</a:t>
            </a:fld>
            <a:endParaRPr lang="en-GB"/>
          </a:p>
        </p:txBody>
      </p:sp>
    </p:spTree>
    <p:extLst>
      <p:ext uri="{BB962C8B-B14F-4D97-AF65-F5344CB8AC3E}">
        <p14:creationId xmlns:p14="http://schemas.microsoft.com/office/powerpoint/2010/main" val="55641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48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96D498E-705F-42D0-A697-94ECD9827C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437C100-11FE-485D-BE1F-E948C74C1E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A4D55956-3CE1-4A53-A5B3-76AAB2BA3E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DC143F-0FFF-4C20-8F6B-24708C2F34BC}"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86572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AC88B1-A769-4A8B-ABEA-7297DEBAD947}" type="slidenum">
              <a:rPr lang="en-IE" smtClean="0"/>
              <a:pPr/>
              <a:t>23</a:t>
            </a:fld>
            <a:endParaRPr lang="en-IE"/>
          </a:p>
        </p:txBody>
      </p:sp>
    </p:spTree>
    <p:extLst>
      <p:ext uri="{BB962C8B-B14F-4D97-AF65-F5344CB8AC3E}">
        <p14:creationId xmlns:p14="http://schemas.microsoft.com/office/powerpoint/2010/main" val="2811732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993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54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96D498E-705F-42D0-A697-94ECD9827C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437C100-11FE-485D-BE1F-E948C74C1E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A4D55956-3CE1-4A53-A5B3-76AAB2BA3E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DC143F-0FFF-4C20-8F6B-24708C2F34BC}"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7449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altLang="en-US" dirty="0"/>
              <a:t>Spend more of your time on the unadvertised positions …………… </a:t>
            </a:r>
            <a:r>
              <a:rPr lang="en-US" dirty="0"/>
              <a:t>Hidden job market</a:t>
            </a:r>
            <a:endParaRPr lang="en-IE" altLang="en-US" dirty="0"/>
          </a:p>
          <a:p>
            <a:pPr eaLnBrk="1" hangingPunct="1"/>
            <a:r>
              <a:rPr lang="en-IE" altLang="en-US" dirty="0"/>
              <a:t>At the moment – SME’s are cutting down on newspaper advertising and agencies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6400" b="1" dirty="0"/>
              <a:t>**Consider alternative roles (marketing, sales, customer service, retail)**</a:t>
            </a:r>
          </a:p>
          <a:p>
            <a:pPr eaLnBrk="1" hangingPunct="1"/>
            <a:endParaRPr lang="en-IE" altLang="en-US" dirty="0"/>
          </a:p>
          <a:p>
            <a:endParaRPr lang="fr-FR" dirty="0"/>
          </a:p>
        </p:txBody>
      </p:sp>
      <p:sp>
        <p:nvSpPr>
          <p:cNvPr id="4" name="Espace réservé du numéro de diapositive 3"/>
          <p:cNvSpPr>
            <a:spLocks noGrp="1"/>
          </p:cNvSpPr>
          <p:nvPr>
            <p:ph type="sldNum" sz="quarter" idx="10"/>
          </p:nvPr>
        </p:nvSpPr>
        <p:spPr/>
        <p:txBody>
          <a:bodyPr/>
          <a:lstStyle/>
          <a:p>
            <a:fld id="{88AC88B1-A769-4A8B-ABEA-7297DEBAD947}" type="slidenum">
              <a:rPr lang="en-IE" smtClean="0"/>
              <a:pPr/>
              <a:t>29</a:t>
            </a:fld>
            <a:endParaRPr lang="en-IE"/>
          </a:p>
        </p:txBody>
      </p:sp>
    </p:spTree>
    <p:extLst>
      <p:ext uri="{BB962C8B-B14F-4D97-AF65-F5344CB8AC3E}">
        <p14:creationId xmlns:p14="http://schemas.microsoft.com/office/powerpoint/2010/main" val="1463760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96D498E-705F-42D0-A697-94ECD9827C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437C100-11FE-485D-BE1F-E948C74C1E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A4D55956-3CE1-4A53-A5B3-76AAB2BA3E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DC143F-0FFF-4C20-8F6B-24708C2F34BC}"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51985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176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C5A035-0612-4652-8634-99E4FE92DBAE}" type="slidenum">
              <a:rPr lang="en-US" altLang="en-US" smtClean="0">
                <a:ea typeface="MS PGothic" pitchFamily="34" charset="-128"/>
              </a:rPr>
              <a:pPr/>
              <a:t>34</a:t>
            </a:fld>
            <a:endParaRPr lang="en-US" altLang="en-US">
              <a:ea typeface="MS PGothic" pitchFamily="34" charset="-128"/>
            </a:endParaRPr>
          </a:p>
        </p:txBody>
      </p:sp>
    </p:spTree>
    <p:extLst>
      <p:ext uri="{BB962C8B-B14F-4D97-AF65-F5344CB8AC3E}">
        <p14:creationId xmlns:p14="http://schemas.microsoft.com/office/powerpoint/2010/main" val="3739602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a:t>64,000+ DIT  alumni on LinkedIn– see where</a:t>
            </a:r>
            <a:r>
              <a:rPr lang="en-US" baseline="0" dirty="0"/>
              <a:t> they work, location, role, skills, what they’ve </a:t>
            </a:r>
            <a:r>
              <a:rPr lang="en-US" baseline="0" dirty="0" err="1"/>
              <a:t>stuided</a:t>
            </a:r>
            <a:r>
              <a:rPr lang="en-US" baseline="0" dirty="0"/>
              <a:t>.  </a:t>
            </a:r>
            <a:endParaRPr lang="fr-FR" dirty="0"/>
          </a:p>
        </p:txBody>
      </p:sp>
      <p:sp>
        <p:nvSpPr>
          <p:cNvPr id="4" name="Espace réservé du numéro de diapositive 3"/>
          <p:cNvSpPr>
            <a:spLocks noGrp="1"/>
          </p:cNvSpPr>
          <p:nvPr>
            <p:ph type="sldNum" sz="quarter" idx="10"/>
          </p:nvPr>
        </p:nvSpPr>
        <p:spPr/>
        <p:txBody>
          <a:bodyPr/>
          <a:lstStyle/>
          <a:p>
            <a:fld id="{88AC88B1-A769-4A8B-ABEA-7297DEBAD947}" type="slidenum">
              <a:rPr lang="en-IE" smtClean="0"/>
              <a:pPr/>
              <a:t>35</a:t>
            </a:fld>
            <a:endParaRPr lang="en-IE"/>
          </a:p>
        </p:txBody>
      </p:sp>
    </p:spTree>
    <p:extLst>
      <p:ext uri="{BB962C8B-B14F-4D97-AF65-F5344CB8AC3E}">
        <p14:creationId xmlns:p14="http://schemas.microsoft.com/office/powerpoint/2010/main" val="345224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C058654-944E-4C2C-A92B-1A1E2E0099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9383198F-7647-4763-8E15-4E07191B7F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07373E6C-0617-4143-8EF5-C04EB5A333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064EC6-EEC1-4955-A776-A6B3F4D16EA0}"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58635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450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marL="227013" indent="-227013" eaLnBrk="1" hangingPunct="1">
              <a:spcBef>
                <a:spcPct val="0"/>
              </a:spcBef>
              <a:buFont typeface="Calibri" pitchFamily="34" charset="0"/>
              <a:buAutoNum type="arabicPeriod"/>
              <a:defRPr/>
            </a:pPr>
            <a:endParaRPr lang="en-US" altLang="en-US" b="1" dirty="0"/>
          </a:p>
          <a:p>
            <a:pPr eaLnBrk="1" hangingPunct="1">
              <a:spcBef>
                <a:spcPct val="0"/>
              </a:spcBef>
              <a:buFont typeface="Calibri" pitchFamily="34" charset="0"/>
              <a:buNone/>
              <a:defRPr/>
            </a:pPr>
            <a:r>
              <a:rPr lang="en-GB" dirty="0"/>
              <a:t>LinkedIn Groups provide a place for professionals in the same industry or with similar interests to share content, find answers, post and view jobs, make business contacts, and establish themselves as industry experts.</a:t>
            </a:r>
            <a:endParaRPr lang="en-US" altLang="en-US" b="1" dirty="0"/>
          </a:p>
          <a:p>
            <a:pPr marL="227013" indent="-227013" eaLnBrk="1" hangingPunct="1">
              <a:spcBef>
                <a:spcPct val="0"/>
              </a:spcBef>
              <a:buFont typeface="Calibri" pitchFamily="34" charset="0"/>
              <a:buAutoNum type="arabicPeriod"/>
              <a:defRPr/>
            </a:pPr>
            <a:endParaRPr lang="en-US" altLang="en-US" b="1" dirty="0"/>
          </a:p>
          <a:p>
            <a:pPr marL="227013" indent="-227013" eaLnBrk="1" hangingPunct="1">
              <a:spcBef>
                <a:spcPct val="0"/>
              </a:spcBef>
              <a:buFont typeface="Calibri" pitchFamily="34" charset="0"/>
              <a:buAutoNum type="arabicPeriod"/>
              <a:defRPr/>
            </a:pPr>
            <a:endParaRPr lang="en-US" altLang="en-US" b="1" dirty="0"/>
          </a:p>
          <a:p>
            <a:pPr marL="227013" indent="-227013" eaLnBrk="1" hangingPunct="1">
              <a:spcBef>
                <a:spcPct val="0"/>
              </a:spcBef>
              <a:buFont typeface="Calibri" pitchFamily="34" charset="0"/>
              <a:buAutoNum type="arabicPeriod"/>
              <a:defRPr/>
            </a:pPr>
            <a:r>
              <a:rPr lang="en-US" altLang="en-US" b="1" dirty="0"/>
              <a:t>Over 2 million groups on Linkedin  </a:t>
            </a:r>
          </a:p>
          <a:p>
            <a:pPr marL="227013" indent="-227013" eaLnBrk="1" hangingPunct="1">
              <a:spcBef>
                <a:spcPct val="0"/>
              </a:spcBef>
              <a:buFontTx/>
              <a:buChar char="•"/>
              <a:defRPr/>
            </a:pPr>
            <a:endParaRPr lang="en-US" altLang="en-US" b="1" dirty="0"/>
          </a:p>
          <a:p>
            <a:pPr marL="227013" indent="-227013" eaLnBrk="1" hangingPunct="1">
              <a:spcBef>
                <a:spcPct val="0"/>
              </a:spcBef>
              <a:defRPr/>
            </a:pPr>
            <a:r>
              <a:rPr lang="en-US" altLang="en-US" b="1" dirty="0"/>
              <a:t>2.  You can join up to 50 groups at one time, so when you’re job hunting,  join as many as you can  - (</a:t>
            </a:r>
            <a:r>
              <a:rPr lang="en-GB" altLang="en-US" b="1" dirty="0"/>
              <a:t>you can leave a group at any time, so there's no harm in experimenting /trying some out)</a:t>
            </a:r>
            <a:endParaRPr lang="en-US" altLang="en-US" b="1" dirty="0"/>
          </a:p>
          <a:p>
            <a:pPr marL="227013" indent="-227013" eaLnBrk="1" hangingPunct="1">
              <a:spcBef>
                <a:spcPct val="0"/>
              </a:spcBef>
              <a:defRPr/>
            </a:pPr>
            <a:endParaRPr lang="en-US" altLang="en-US" b="1" dirty="0"/>
          </a:p>
          <a:p>
            <a:pPr marL="227013" indent="-227013" eaLnBrk="1" hangingPunct="1">
              <a:spcBef>
                <a:spcPct val="0"/>
              </a:spcBef>
              <a:defRPr/>
            </a:pPr>
            <a:r>
              <a:rPr lang="en-GB" altLang="en-US" b="1" dirty="0"/>
              <a:t>3.  Being in a group provides a private space to interact with others who share your  interests. </a:t>
            </a:r>
          </a:p>
          <a:p>
            <a:pPr marL="227013" indent="-227013" eaLnBrk="1" hangingPunct="1">
              <a:spcBef>
                <a:spcPct val="0"/>
              </a:spcBef>
              <a:buFontTx/>
              <a:buChar char="•"/>
              <a:defRPr/>
            </a:pPr>
            <a:endParaRPr lang="en-GB" altLang="en-US" b="1" dirty="0"/>
          </a:p>
          <a:p>
            <a:pPr marL="227013" indent="-227013">
              <a:defRPr/>
            </a:pPr>
            <a:r>
              <a:rPr lang="en-GB" altLang="en-US" b="1" dirty="0"/>
              <a:t>5.  You can get great resources on things going on in your area, and  use it as a support to get advice on latest projects or thesis from experts. </a:t>
            </a:r>
          </a:p>
          <a:p>
            <a:pPr marL="227013" indent="-227013">
              <a:defRPr/>
            </a:pPr>
            <a:endParaRPr lang="en-GB" altLang="en-US" b="1" dirty="0"/>
          </a:p>
          <a:p>
            <a:pPr marL="227013" indent="-227013">
              <a:defRPr/>
            </a:pPr>
            <a:r>
              <a:rPr lang="en-GB" altLang="en-US" b="1" dirty="0"/>
              <a:t>6.  Finally on groups, because of the nature of Linkedin, if someone is difficult to connect with, by joining one of the groups that person is in, you make the connection closer, and therefore easier to connect.  </a:t>
            </a:r>
          </a:p>
          <a:p>
            <a:pPr marL="227013" indent="-227013">
              <a:defRPr/>
            </a:pPr>
            <a:endParaRPr lang="en-GB" altLang="en-US" b="1" dirty="0"/>
          </a:p>
          <a:p>
            <a:pPr marL="227013" indent="-227013">
              <a:defRPr/>
            </a:pPr>
            <a:endParaRPr lang="en-GB" altLang="en-US" b="1" dirty="0"/>
          </a:p>
          <a:p>
            <a:pPr marL="227013" indent="-227013">
              <a:defRPr/>
            </a:pPr>
            <a:r>
              <a:rPr lang="en-GB" altLang="en-US" b="1" dirty="0"/>
              <a:t>Finding and joining groups is easy. From your LinkedIn Home page, follow these steps:</a:t>
            </a:r>
          </a:p>
          <a:p>
            <a:pPr marL="227013" indent="-227013">
              <a:defRPr/>
            </a:pPr>
            <a:r>
              <a:rPr lang="en-GB" altLang="en-US" b="1" dirty="0"/>
              <a:t>Go to the search bar at the top of the page.</a:t>
            </a:r>
          </a:p>
          <a:p>
            <a:pPr marL="227013" indent="-227013">
              <a:defRPr/>
            </a:pPr>
            <a:r>
              <a:rPr lang="en-GB" altLang="en-US" b="1" dirty="0"/>
              <a:t>Type in your subject -- for example, IT Security.</a:t>
            </a:r>
          </a:p>
          <a:p>
            <a:pPr marL="227013" indent="-227013">
              <a:defRPr/>
            </a:pPr>
            <a:r>
              <a:rPr lang="en-GB" altLang="en-US" b="1" dirty="0"/>
              <a:t>Click on the Groups about IT Security result, and you will see there are 14,800+ groups for that subject.</a:t>
            </a:r>
          </a:p>
          <a:p>
            <a:pPr marL="227013" indent="-227013">
              <a:defRPr/>
            </a:pPr>
            <a:endParaRPr lang="en-GB" altLang="en-US" b="1" dirty="0"/>
          </a:p>
          <a:p>
            <a:pPr marL="227013" indent="-227013">
              <a:defRPr/>
            </a:pPr>
            <a:endParaRPr lang="en-GB" altLang="en-US" b="1" dirty="0"/>
          </a:p>
          <a:p>
            <a:pPr marL="227013" indent="-227013">
              <a:defRPr/>
            </a:pPr>
            <a:endParaRPr lang="en-GB" altLang="en-US" b="1" dirty="0"/>
          </a:p>
          <a:p>
            <a:pPr marL="227013" indent="-227013" eaLnBrk="1" hangingPunct="1">
              <a:spcBef>
                <a:spcPct val="0"/>
              </a:spcBef>
              <a:defRPr/>
            </a:pPr>
            <a:endParaRPr lang="en-US" altLang="en-US" b="1" dirty="0"/>
          </a:p>
          <a:p>
            <a:pPr marL="227013" indent="-227013">
              <a:defRPr/>
            </a:pPr>
            <a:endParaRPr lang="en-GB" altLang="en-US"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1363" indent="-284163">
              <a:defRPr>
                <a:solidFill>
                  <a:schemeClr val="tx1"/>
                </a:solidFill>
                <a:latin typeface="Arial" charset="0"/>
              </a:defRPr>
            </a:lvl2pPr>
            <a:lvl3pPr marL="1141413" indent="-227013">
              <a:defRPr>
                <a:solidFill>
                  <a:schemeClr val="tx1"/>
                </a:solidFill>
                <a:latin typeface="Arial" charset="0"/>
              </a:defRPr>
            </a:lvl3pPr>
            <a:lvl4pPr marL="1598613" indent="-227013">
              <a:defRPr>
                <a:solidFill>
                  <a:schemeClr val="tx1"/>
                </a:solidFill>
                <a:latin typeface="Arial" charset="0"/>
              </a:defRPr>
            </a:lvl4pPr>
            <a:lvl5pPr marL="2055813" indent="-227013">
              <a:defRPr>
                <a:solidFill>
                  <a:schemeClr val="tx1"/>
                </a:solidFill>
                <a:latin typeface="Arial" charset="0"/>
              </a:defRPr>
            </a:lvl5pPr>
            <a:lvl6pPr marL="2513013" indent="-227013" eaLnBrk="0" fontAlgn="base" hangingPunct="0">
              <a:spcBef>
                <a:spcPct val="0"/>
              </a:spcBef>
              <a:spcAft>
                <a:spcPct val="0"/>
              </a:spcAft>
              <a:defRPr>
                <a:solidFill>
                  <a:schemeClr val="tx1"/>
                </a:solidFill>
                <a:latin typeface="Arial" charset="0"/>
              </a:defRPr>
            </a:lvl6pPr>
            <a:lvl7pPr marL="2970213" indent="-227013" eaLnBrk="0" fontAlgn="base" hangingPunct="0">
              <a:spcBef>
                <a:spcPct val="0"/>
              </a:spcBef>
              <a:spcAft>
                <a:spcPct val="0"/>
              </a:spcAft>
              <a:defRPr>
                <a:solidFill>
                  <a:schemeClr val="tx1"/>
                </a:solidFill>
                <a:latin typeface="Arial" charset="0"/>
              </a:defRPr>
            </a:lvl7pPr>
            <a:lvl8pPr marL="3427413" indent="-227013" eaLnBrk="0" fontAlgn="base" hangingPunct="0">
              <a:spcBef>
                <a:spcPct val="0"/>
              </a:spcBef>
              <a:spcAft>
                <a:spcPct val="0"/>
              </a:spcAft>
              <a:defRPr>
                <a:solidFill>
                  <a:schemeClr val="tx1"/>
                </a:solidFill>
                <a:latin typeface="Arial" charset="0"/>
              </a:defRPr>
            </a:lvl8pPr>
            <a:lvl9pPr marL="3884613" indent="-227013" eaLnBrk="0" fontAlgn="base" hangingPunct="0">
              <a:spcBef>
                <a:spcPct val="0"/>
              </a:spcBef>
              <a:spcAft>
                <a:spcPct val="0"/>
              </a:spcAft>
              <a:defRPr>
                <a:solidFill>
                  <a:schemeClr val="tx1"/>
                </a:solidFill>
                <a:latin typeface="Arial" charset="0"/>
              </a:defRPr>
            </a:lvl9pPr>
          </a:lstStyle>
          <a:p>
            <a:fld id="{91B750E2-A716-435A-9BE7-A39E422DB991}" type="slidenum">
              <a:rPr lang="en-US" altLang="en-US" smtClean="0">
                <a:ea typeface="MS PGothic" pitchFamily="34" charset="-128"/>
              </a:rPr>
              <a:pPr/>
              <a:t>38</a:t>
            </a:fld>
            <a:endParaRPr lang="en-US" altLang="en-US">
              <a:ea typeface="MS PGothic" pitchFamily="34" charset="-128"/>
            </a:endParaRPr>
          </a:p>
        </p:txBody>
      </p:sp>
    </p:spTree>
    <p:extLst>
      <p:ext uri="{BB962C8B-B14F-4D97-AF65-F5344CB8AC3E}">
        <p14:creationId xmlns:p14="http://schemas.microsoft.com/office/powerpoint/2010/main" val="3111257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DA2343-E033-4E72-89A9-FDAA258EE37F}" type="slidenum">
              <a:rPr lang="en-US" smtClean="0"/>
              <a:t>40</a:t>
            </a:fld>
            <a:endParaRPr lang="en-US"/>
          </a:p>
        </p:txBody>
      </p:sp>
    </p:spTree>
    <p:extLst>
      <p:ext uri="{BB962C8B-B14F-4D97-AF65-F5344CB8AC3E}">
        <p14:creationId xmlns:p14="http://schemas.microsoft.com/office/powerpoint/2010/main" val="3970223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96D498E-705F-42D0-A697-94ECD9827C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437C100-11FE-485D-BE1F-E948C74C1E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A4D55956-3CE1-4A53-A5B3-76AAB2BA3E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DC143F-0FFF-4C20-8F6B-24708C2F34BC}"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2493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96D498E-705F-42D0-A697-94ECD9827C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437C100-11FE-485D-BE1F-E948C74C1E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A4D55956-3CE1-4A53-A5B3-76AAB2BA3E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DC143F-0FFF-4C20-8F6B-24708C2F34BC}"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31850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816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066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800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a:p>
            <a:endParaRPr lang="en-IE" altLang="en-US"/>
          </a:p>
          <a:p>
            <a:endParaRPr lang="en-IE" altLang="en-US"/>
          </a:p>
          <a:p>
            <a:pPr eaLnBrk="1" hangingPunct="1">
              <a:lnSpc>
                <a:spcPct val="120000"/>
              </a:lnSpc>
            </a:pPr>
            <a:endParaRPr lang="en-IE" altLang="en-US"/>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54996E1-01CB-4095-B545-20D5AF852B86}" type="slidenum">
              <a:rPr lang="en-US" altLang="en-US" smtClean="0"/>
              <a:pPr>
                <a:spcBef>
                  <a:spcPct val="0"/>
                </a:spcBef>
              </a:pPr>
              <a:t>46</a:t>
            </a:fld>
            <a:endParaRPr lang="en-US" altLang="en-US"/>
          </a:p>
        </p:txBody>
      </p:sp>
    </p:spTree>
    <p:extLst>
      <p:ext uri="{BB962C8B-B14F-4D97-AF65-F5344CB8AC3E}">
        <p14:creationId xmlns:p14="http://schemas.microsoft.com/office/powerpoint/2010/main" val="3044726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40A1537-4825-4721-B1F2-7C7C417AA1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F6E152E-DB65-475B-B84C-C1932903DD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43B313FD-A3AB-43AC-AA47-7F968B0AF3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2A238D-7A1F-47E2-970E-213778D4B15C}"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4956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5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43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C058654-944E-4C2C-A92B-1A1E2E0099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9383198F-7647-4763-8E15-4E07191B7F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07373E6C-0617-4143-8EF5-C04EB5A333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064EC6-EEC1-4955-A776-A6B3F4D16EA0}"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3489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62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90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368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4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151CF-7675-4CCA-B5EB-D48A9DE1D9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5E6B47-0C6B-4798-A414-43983E369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DCFF8B-11CF-4786-B33A-FECD4FA7B1F5}"/>
              </a:ext>
            </a:extLst>
          </p:cNvPr>
          <p:cNvSpPr>
            <a:spLocks noGrp="1"/>
          </p:cNvSpPr>
          <p:nvPr>
            <p:ph type="dt" sz="half" idx="10"/>
          </p:nvPr>
        </p:nvSpPr>
        <p:spPr/>
        <p:txBody>
          <a:bodyPr/>
          <a:lstStyle/>
          <a:p>
            <a:fld id="{6993E06B-E344-4A86-AD7C-A81ABF4695BC}" type="datetimeFigureOut">
              <a:rPr lang="en-GB" smtClean="0"/>
              <a:t>23/09/2021</a:t>
            </a:fld>
            <a:endParaRPr lang="en-GB"/>
          </a:p>
        </p:txBody>
      </p:sp>
      <p:sp>
        <p:nvSpPr>
          <p:cNvPr id="5" name="Footer Placeholder 4">
            <a:extLst>
              <a:ext uri="{FF2B5EF4-FFF2-40B4-BE49-F238E27FC236}">
                <a16:creationId xmlns:a16="http://schemas.microsoft.com/office/drawing/2014/main" id="{949F754E-5505-4F24-968B-D6B7F74C9A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11A6AE-362D-4A1B-9A0C-0D409D790448}"/>
              </a:ext>
            </a:extLst>
          </p:cNvPr>
          <p:cNvSpPr>
            <a:spLocks noGrp="1"/>
          </p:cNvSpPr>
          <p:nvPr>
            <p:ph type="sldNum" sz="quarter" idx="12"/>
          </p:nvPr>
        </p:nvSpPr>
        <p:spPr/>
        <p:txBody>
          <a:bodyPr/>
          <a:lstStyle/>
          <a:p>
            <a:fld id="{3B4E6158-A30A-466A-A99B-B42A427E5549}" type="slidenum">
              <a:rPr lang="en-GB" smtClean="0"/>
              <a:t>‹#›</a:t>
            </a:fld>
            <a:endParaRPr lang="en-GB"/>
          </a:p>
        </p:txBody>
      </p:sp>
    </p:spTree>
    <p:extLst>
      <p:ext uri="{BB962C8B-B14F-4D97-AF65-F5344CB8AC3E}">
        <p14:creationId xmlns:p14="http://schemas.microsoft.com/office/powerpoint/2010/main" val="409342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0AE5-B7FC-4233-BAC5-D989EF6F54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53790F-3878-4E1A-A4EF-4AD48FF0D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118F07-1D3D-4F04-AE9F-94516A8D4088}"/>
              </a:ext>
            </a:extLst>
          </p:cNvPr>
          <p:cNvSpPr>
            <a:spLocks noGrp="1"/>
          </p:cNvSpPr>
          <p:nvPr>
            <p:ph type="dt" sz="half" idx="10"/>
          </p:nvPr>
        </p:nvSpPr>
        <p:spPr/>
        <p:txBody>
          <a:bodyPr/>
          <a:lstStyle/>
          <a:p>
            <a:fld id="{6993E06B-E344-4A86-AD7C-A81ABF4695BC}" type="datetimeFigureOut">
              <a:rPr lang="en-GB" smtClean="0"/>
              <a:t>23/09/2021</a:t>
            </a:fld>
            <a:endParaRPr lang="en-GB"/>
          </a:p>
        </p:txBody>
      </p:sp>
      <p:sp>
        <p:nvSpPr>
          <p:cNvPr id="5" name="Footer Placeholder 4">
            <a:extLst>
              <a:ext uri="{FF2B5EF4-FFF2-40B4-BE49-F238E27FC236}">
                <a16:creationId xmlns:a16="http://schemas.microsoft.com/office/drawing/2014/main" id="{F4FE5A24-B21C-4B67-8785-C4E0C6177A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98E7FC-0EC2-4E99-B1DF-B00B60A131E4}"/>
              </a:ext>
            </a:extLst>
          </p:cNvPr>
          <p:cNvSpPr>
            <a:spLocks noGrp="1"/>
          </p:cNvSpPr>
          <p:nvPr>
            <p:ph type="sldNum" sz="quarter" idx="12"/>
          </p:nvPr>
        </p:nvSpPr>
        <p:spPr/>
        <p:txBody>
          <a:bodyPr/>
          <a:lstStyle/>
          <a:p>
            <a:fld id="{3B4E6158-A30A-466A-A99B-B42A427E5549}" type="slidenum">
              <a:rPr lang="en-GB" smtClean="0"/>
              <a:t>‹#›</a:t>
            </a:fld>
            <a:endParaRPr lang="en-GB"/>
          </a:p>
        </p:txBody>
      </p:sp>
    </p:spTree>
    <p:extLst>
      <p:ext uri="{BB962C8B-B14F-4D97-AF65-F5344CB8AC3E}">
        <p14:creationId xmlns:p14="http://schemas.microsoft.com/office/powerpoint/2010/main" val="281140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3DD034-E31C-41D2-96AE-1CE11E5020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9865B-5D42-41EC-88F2-A74D213D62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9CF82A-DE67-4D3C-ACE4-24944600B239}"/>
              </a:ext>
            </a:extLst>
          </p:cNvPr>
          <p:cNvSpPr>
            <a:spLocks noGrp="1"/>
          </p:cNvSpPr>
          <p:nvPr>
            <p:ph type="dt" sz="half" idx="10"/>
          </p:nvPr>
        </p:nvSpPr>
        <p:spPr/>
        <p:txBody>
          <a:bodyPr/>
          <a:lstStyle/>
          <a:p>
            <a:fld id="{6993E06B-E344-4A86-AD7C-A81ABF4695BC}" type="datetimeFigureOut">
              <a:rPr lang="en-GB" smtClean="0"/>
              <a:t>23/09/2021</a:t>
            </a:fld>
            <a:endParaRPr lang="en-GB"/>
          </a:p>
        </p:txBody>
      </p:sp>
      <p:sp>
        <p:nvSpPr>
          <p:cNvPr id="5" name="Footer Placeholder 4">
            <a:extLst>
              <a:ext uri="{FF2B5EF4-FFF2-40B4-BE49-F238E27FC236}">
                <a16:creationId xmlns:a16="http://schemas.microsoft.com/office/drawing/2014/main" id="{2289593E-1775-4122-B264-99C660E265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A089E7-A720-4E4C-AEAF-62C0E78CC183}"/>
              </a:ext>
            </a:extLst>
          </p:cNvPr>
          <p:cNvSpPr>
            <a:spLocks noGrp="1"/>
          </p:cNvSpPr>
          <p:nvPr>
            <p:ph type="sldNum" sz="quarter" idx="12"/>
          </p:nvPr>
        </p:nvSpPr>
        <p:spPr/>
        <p:txBody>
          <a:bodyPr/>
          <a:lstStyle/>
          <a:p>
            <a:fld id="{3B4E6158-A30A-466A-A99B-B42A427E5549}" type="slidenum">
              <a:rPr lang="en-GB" smtClean="0"/>
              <a:t>‹#›</a:t>
            </a:fld>
            <a:endParaRPr lang="en-GB"/>
          </a:p>
        </p:txBody>
      </p:sp>
    </p:spTree>
    <p:extLst>
      <p:ext uri="{BB962C8B-B14F-4D97-AF65-F5344CB8AC3E}">
        <p14:creationId xmlns:p14="http://schemas.microsoft.com/office/powerpoint/2010/main" val="281230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A0D8-C915-4A66-A745-829D76C83A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38D79C-676E-4BF5-921D-69F985BDFC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EFF977-1D46-4A3B-81D4-AB6B80DA52E0}"/>
              </a:ext>
            </a:extLst>
          </p:cNvPr>
          <p:cNvSpPr>
            <a:spLocks noGrp="1"/>
          </p:cNvSpPr>
          <p:nvPr>
            <p:ph type="dt" sz="half" idx="10"/>
          </p:nvPr>
        </p:nvSpPr>
        <p:spPr/>
        <p:txBody>
          <a:bodyPr/>
          <a:lstStyle/>
          <a:p>
            <a:fld id="{6993E06B-E344-4A86-AD7C-A81ABF4695BC}" type="datetimeFigureOut">
              <a:rPr lang="en-GB" smtClean="0"/>
              <a:t>23/09/2021</a:t>
            </a:fld>
            <a:endParaRPr lang="en-GB"/>
          </a:p>
        </p:txBody>
      </p:sp>
      <p:sp>
        <p:nvSpPr>
          <p:cNvPr id="5" name="Footer Placeholder 4">
            <a:extLst>
              <a:ext uri="{FF2B5EF4-FFF2-40B4-BE49-F238E27FC236}">
                <a16:creationId xmlns:a16="http://schemas.microsoft.com/office/drawing/2014/main" id="{DCAFB0FF-CB8E-489B-91C3-F9311F9317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F1D729-0F32-4E3C-B133-5A5FB71C9DFC}"/>
              </a:ext>
            </a:extLst>
          </p:cNvPr>
          <p:cNvSpPr>
            <a:spLocks noGrp="1"/>
          </p:cNvSpPr>
          <p:nvPr>
            <p:ph type="sldNum" sz="quarter" idx="12"/>
          </p:nvPr>
        </p:nvSpPr>
        <p:spPr/>
        <p:txBody>
          <a:bodyPr/>
          <a:lstStyle/>
          <a:p>
            <a:fld id="{3B4E6158-A30A-466A-A99B-B42A427E5549}" type="slidenum">
              <a:rPr lang="en-GB" smtClean="0"/>
              <a:t>‹#›</a:t>
            </a:fld>
            <a:endParaRPr lang="en-GB"/>
          </a:p>
        </p:txBody>
      </p:sp>
    </p:spTree>
    <p:extLst>
      <p:ext uri="{BB962C8B-B14F-4D97-AF65-F5344CB8AC3E}">
        <p14:creationId xmlns:p14="http://schemas.microsoft.com/office/powerpoint/2010/main" val="423093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CFA8-488A-450A-94BC-CE8EC21A76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3B3EFB-07B5-4CF0-927F-CC530396FA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F50AB0-4573-4F9B-8751-4727974EF219}"/>
              </a:ext>
            </a:extLst>
          </p:cNvPr>
          <p:cNvSpPr>
            <a:spLocks noGrp="1"/>
          </p:cNvSpPr>
          <p:nvPr>
            <p:ph type="dt" sz="half" idx="10"/>
          </p:nvPr>
        </p:nvSpPr>
        <p:spPr/>
        <p:txBody>
          <a:bodyPr/>
          <a:lstStyle/>
          <a:p>
            <a:fld id="{6993E06B-E344-4A86-AD7C-A81ABF4695BC}" type="datetimeFigureOut">
              <a:rPr lang="en-GB" smtClean="0"/>
              <a:t>23/09/2021</a:t>
            </a:fld>
            <a:endParaRPr lang="en-GB"/>
          </a:p>
        </p:txBody>
      </p:sp>
      <p:sp>
        <p:nvSpPr>
          <p:cNvPr id="5" name="Footer Placeholder 4">
            <a:extLst>
              <a:ext uri="{FF2B5EF4-FFF2-40B4-BE49-F238E27FC236}">
                <a16:creationId xmlns:a16="http://schemas.microsoft.com/office/drawing/2014/main" id="{B1370CA1-4B04-455A-A7BF-85B7285F75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3CE6A0-17CE-43E3-99BD-029A959A57DD}"/>
              </a:ext>
            </a:extLst>
          </p:cNvPr>
          <p:cNvSpPr>
            <a:spLocks noGrp="1"/>
          </p:cNvSpPr>
          <p:nvPr>
            <p:ph type="sldNum" sz="quarter" idx="12"/>
          </p:nvPr>
        </p:nvSpPr>
        <p:spPr/>
        <p:txBody>
          <a:bodyPr/>
          <a:lstStyle/>
          <a:p>
            <a:fld id="{3B4E6158-A30A-466A-A99B-B42A427E5549}" type="slidenum">
              <a:rPr lang="en-GB" smtClean="0"/>
              <a:t>‹#›</a:t>
            </a:fld>
            <a:endParaRPr lang="en-GB"/>
          </a:p>
        </p:txBody>
      </p:sp>
    </p:spTree>
    <p:extLst>
      <p:ext uri="{BB962C8B-B14F-4D97-AF65-F5344CB8AC3E}">
        <p14:creationId xmlns:p14="http://schemas.microsoft.com/office/powerpoint/2010/main" val="30238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DFF4-4336-4435-BA4A-B440BCFA29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6A9305-EF56-457B-8579-0D6F102681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903059-D91A-4764-A257-5E3405078D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384C3E-CA71-4272-911B-0B86C3D392E3}"/>
              </a:ext>
            </a:extLst>
          </p:cNvPr>
          <p:cNvSpPr>
            <a:spLocks noGrp="1"/>
          </p:cNvSpPr>
          <p:nvPr>
            <p:ph type="dt" sz="half" idx="10"/>
          </p:nvPr>
        </p:nvSpPr>
        <p:spPr/>
        <p:txBody>
          <a:bodyPr/>
          <a:lstStyle/>
          <a:p>
            <a:fld id="{6993E06B-E344-4A86-AD7C-A81ABF4695BC}" type="datetimeFigureOut">
              <a:rPr lang="en-GB" smtClean="0"/>
              <a:t>23/09/2021</a:t>
            </a:fld>
            <a:endParaRPr lang="en-GB"/>
          </a:p>
        </p:txBody>
      </p:sp>
      <p:sp>
        <p:nvSpPr>
          <p:cNvPr id="6" name="Footer Placeholder 5">
            <a:extLst>
              <a:ext uri="{FF2B5EF4-FFF2-40B4-BE49-F238E27FC236}">
                <a16:creationId xmlns:a16="http://schemas.microsoft.com/office/drawing/2014/main" id="{B37B7404-F5F4-469D-8EA7-3F3955DBF7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6CC51B-4B0F-440A-91E8-CA2706B4E051}"/>
              </a:ext>
            </a:extLst>
          </p:cNvPr>
          <p:cNvSpPr>
            <a:spLocks noGrp="1"/>
          </p:cNvSpPr>
          <p:nvPr>
            <p:ph type="sldNum" sz="quarter" idx="12"/>
          </p:nvPr>
        </p:nvSpPr>
        <p:spPr/>
        <p:txBody>
          <a:bodyPr/>
          <a:lstStyle/>
          <a:p>
            <a:fld id="{3B4E6158-A30A-466A-A99B-B42A427E5549}" type="slidenum">
              <a:rPr lang="en-GB" smtClean="0"/>
              <a:t>‹#›</a:t>
            </a:fld>
            <a:endParaRPr lang="en-GB"/>
          </a:p>
        </p:txBody>
      </p:sp>
    </p:spTree>
    <p:extLst>
      <p:ext uri="{BB962C8B-B14F-4D97-AF65-F5344CB8AC3E}">
        <p14:creationId xmlns:p14="http://schemas.microsoft.com/office/powerpoint/2010/main" val="400900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E7E7-898C-40D6-95B7-09F6657809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9C15CB-C1F9-4D64-9748-234498881C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4821BB-B22E-4881-BE69-EB49D8ED51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47C790-4EDF-43D7-A1C6-8291E7833B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FDB29C-5198-49BD-A930-94D5848FAD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D9EEB0-5136-4DC2-8DE1-B7B782403AB6}"/>
              </a:ext>
            </a:extLst>
          </p:cNvPr>
          <p:cNvSpPr>
            <a:spLocks noGrp="1"/>
          </p:cNvSpPr>
          <p:nvPr>
            <p:ph type="dt" sz="half" idx="10"/>
          </p:nvPr>
        </p:nvSpPr>
        <p:spPr/>
        <p:txBody>
          <a:bodyPr/>
          <a:lstStyle/>
          <a:p>
            <a:fld id="{6993E06B-E344-4A86-AD7C-A81ABF4695BC}" type="datetimeFigureOut">
              <a:rPr lang="en-GB" smtClean="0"/>
              <a:t>23/09/2021</a:t>
            </a:fld>
            <a:endParaRPr lang="en-GB"/>
          </a:p>
        </p:txBody>
      </p:sp>
      <p:sp>
        <p:nvSpPr>
          <p:cNvPr id="8" name="Footer Placeholder 7">
            <a:extLst>
              <a:ext uri="{FF2B5EF4-FFF2-40B4-BE49-F238E27FC236}">
                <a16:creationId xmlns:a16="http://schemas.microsoft.com/office/drawing/2014/main" id="{FC62257A-3A40-4DC9-A812-8BC00CB7F3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922468-62D7-4994-A623-BC5A143A0BF2}"/>
              </a:ext>
            </a:extLst>
          </p:cNvPr>
          <p:cNvSpPr>
            <a:spLocks noGrp="1"/>
          </p:cNvSpPr>
          <p:nvPr>
            <p:ph type="sldNum" sz="quarter" idx="12"/>
          </p:nvPr>
        </p:nvSpPr>
        <p:spPr/>
        <p:txBody>
          <a:bodyPr/>
          <a:lstStyle/>
          <a:p>
            <a:fld id="{3B4E6158-A30A-466A-A99B-B42A427E5549}" type="slidenum">
              <a:rPr lang="en-GB" smtClean="0"/>
              <a:t>‹#›</a:t>
            </a:fld>
            <a:endParaRPr lang="en-GB"/>
          </a:p>
        </p:txBody>
      </p:sp>
    </p:spTree>
    <p:extLst>
      <p:ext uri="{BB962C8B-B14F-4D97-AF65-F5344CB8AC3E}">
        <p14:creationId xmlns:p14="http://schemas.microsoft.com/office/powerpoint/2010/main" val="425616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FEF8-3A7E-4ABE-ACAE-CF74EE6F47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E1488C-727A-46D1-A0E3-ADF27EF5EAF2}"/>
              </a:ext>
            </a:extLst>
          </p:cNvPr>
          <p:cNvSpPr>
            <a:spLocks noGrp="1"/>
          </p:cNvSpPr>
          <p:nvPr>
            <p:ph type="dt" sz="half" idx="10"/>
          </p:nvPr>
        </p:nvSpPr>
        <p:spPr/>
        <p:txBody>
          <a:bodyPr/>
          <a:lstStyle/>
          <a:p>
            <a:fld id="{6993E06B-E344-4A86-AD7C-A81ABF4695BC}" type="datetimeFigureOut">
              <a:rPr lang="en-GB" smtClean="0"/>
              <a:t>23/09/2021</a:t>
            </a:fld>
            <a:endParaRPr lang="en-GB"/>
          </a:p>
        </p:txBody>
      </p:sp>
      <p:sp>
        <p:nvSpPr>
          <p:cNvPr id="4" name="Footer Placeholder 3">
            <a:extLst>
              <a:ext uri="{FF2B5EF4-FFF2-40B4-BE49-F238E27FC236}">
                <a16:creationId xmlns:a16="http://schemas.microsoft.com/office/drawing/2014/main" id="{C608B2CB-90AC-4AB1-BB11-A2492ED045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464D41-0890-4AE8-A8FA-A100F2ABD40E}"/>
              </a:ext>
            </a:extLst>
          </p:cNvPr>
          <p:cNvSpPr>
            <a:spLocks noGrp="1"/>
          </p:cNvSpPr>
          <p:nvPr>
            <p:ph type="sldNum" sz="quarter" idx="12"/>
          </p:nvPr>
        </p:nvSpPr>
        <p:spPr/>
        <p:txBody>
          <a:bodyPr/>
          <a:lstStyle/>
          <a:p>
            <a:fld id="{3B4E6158-A30A-466A-A99B-B42A427E5549}" type="slidenum">
              <a:rPr lang="en-GB" smtClean="0"/>
              <a:t>‹#›</a:t>
            </a:fld>
            <a:endParaRPr lang="en-GB"/>
          </a:p>
        </p:txBody>
      </p:sp>
    </p:spTree>
    <p:extLst>
      <p:ext uri="{BB962C8B-B14F-4D97-AF65-F5344CB8AC3E}">
        <p14:creationId xmlns:p14="http://schemas.microsoft.com/office/powerpoint/2010/main" val="174753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F596DE-1C23-44F2-8AEF-6245EB87FAFB}"/>
              </a:ext>
            </a:extLst>
          </p:cNvPr>
          <p:cNvSpPr>
            <a:spLocks noGrp="1"/>
          </p:cNvSpPr>
          <p:nvPr>
            <p:ph type="dt" sz="half" idx="10"/>
          </p:nvPr>
        </p:nvSpPr>
        <p:spPr/>
        <p:txBody>
          <a:bodyPr/>
          <a:lstStyle/>
          <a:p>
            <a:fld id="{6993E06B-E344-4A86-AD7C-A81ABF4695BC}" type="datetimeFigureOut">
              <a:rPr lang="en-GB" smtClean="0"/>
              <a:t>23/09/2021</a:t>
            </a:fld>
            <a:endParaRPr lang="en-GB"/>
          </a:p>
        </p:txBody>
      </p:sp>
      <p:sp>
        <p:nvSpPr>
          <p:cNvPr id="3" name="Footer Placeholder 2">
            <a:extLst>
              <a:ext uri="{FF2B5EF4-FFF2-40B4-BE49-F238E27FC236}">
                <a16:creationId xmlns:a16="http://schemas.microsoft.com/office/drawing/2014/main" id="{A7826539-D0BE-40F6-A325-BE6C76AB91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E1E170-273E-4E80-A7C5-31D203DD6044}"/>
              </a:ext>
            </a:extLst>
          </p:cNvPr>
          <p:cNvSpPr>
            <a:spLocks noGrp="1"/>
          </p:cNvSpPr>
          <p:nvPr>
            <p:ph type="sldNum" sz="quarter" idx="12"/>
          </p:nvPr>
        </p:nvSpPr>
        <p:spPr/>
        <p:txBody>
          <a:bodyPr/>
          <a:lstStyle/>
          <a:p>
            <a:fld id="{3B4E6158-A30A-466A-A99B-B42A427E5549}" type="slidenum">
              <a:rPr lang="en-GB" smtClean="0"/>
              <a:t>‹#›</a:t>
            </a:fld>
            <a:endParaRPr lang="en-GB"/>
          </a:p>
        </p:txBody>
      </p:sp>
    </p:spTree>
    <p:extLst>
      <p:ext uri="{BB962C8B-B14F-4D97-AF65-F5344CB8AC3E}">
        <p14:creationId xmlns:p14="http://schemas.microsoft.com/office/powerpoint/2010/main" val="112638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6DCB-BEC0-41A3-B248-7729691E6F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74019A-FC06-4E54-BD4E-B0B78F5EFA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53BD143-39A6-4CAC-96F1-FC1D48177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8367D7-9589-4B38-B74C-CB08C6B8BA19}"/>
              </a:ext>
            </a:extLst>
          </p:cNvPr>
          <p:cNvSpPr>
            <a:spLocks noGrp="1"/>
          </p:cNvSpPr>
          <p:nvPr>
            <p:ph type="dt" sz="half" idx="10"/>
          </p:nvPr>
        </p:nvSpPr>
        <p:spPr/>
        <p:txBody>
          <a:bodyPr/>
          <a:lstStyle/>
          <a:p>
            <a:fld id="{6993E06B-E344-4A86-AD7C-A81ABF4695BC}" type="datetimeFigureOut">
              <a:rPr lang="en-GB" smtClean="0"/>
              <a:t>23/09/2021</a:t>
            </a:fld>
            <a:endParaRPr lang="en-GB"/>
          </a:p>
        </p:txBody>
      </p:sp>
      <p:sp>
        <p:nvSpPr>
          <p:cNvPr id="6" name="Footer Placeholder 5">
            <a:extLst>
              <a:ext uri="{FF2B5EF4-FFF2-40B4-BE49-F238E27FC236}">
                <a16:creationId xmlns:a16="http://schemas.microsoft.com/office/drawing/2014/main" id="{D95486F3-650D-4677-B58B-675FF7BE7C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D05CC3-C4F7-43C4-9F00-078CC8843452}"/>
              </a:ext>
            </a:extLst>
          </p:cNvPr>
          <p:cNvSpPr>
            <a:spLocks noGrp="1"/>
          </p:cNvSpPr>
          <p:nvPr>
            <p:ph type="sldNum" sz="quarter" idx="12"/>
          </p:nvPr>
        </p:nvSpPr>
        <p:spPr/>
        <p:txBody>
          <a:bodyPr/>
          <a:lstStyle/>
          <a:p>
            <a:fld id="{3B4E6158-A30A-466A-A99B-B42A427E5549}" type="slidenum">
              <a:rPr lang="en-GB" smtClean="0"/>
              <a:t>‹#›</a:t>
            </a:fld>
            <a:endParaRPr lang="en-GB"/>
          </a:p>
        </p:txBody>
      </p:sp>
    </p:spTree>
    <p:extLst>
      <p:ext uri="{BB962C8B-B14F-4D97-AF65-F5344CB8AC3E}">
        <p14:creationId xmlns:p14="http://schemas.microsoft.com/office/powerpoint/2010/main" val="364529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6F5E4-781A-4B53-A365-C252548B9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DF97EB-512A-4117-8051-3627AD1333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0007D7-223C-4A9A-8A93-49B4670BE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5274B-5EFC-4F11-860F-988C11D2E920}"/>
              </a:ext>
            </a:extLst>
          </p:cNvPr>
          <p:cNvSpPr>
            <a:spLocks noGrp="1"/>
          </p:cNvSpPr>
          <p:nvPr>
            <p:ph type="dt" sz="half" idx="10"/>
          </p:nvPr>
        </p:nvSpPr>
        <p:spPr/>
        <p:txBody>
          <a:bodyPr/>
          <a:lstStyle/>
          <a:p>
            <a:fld id="{6993E06B-E344-4A86-AD7C-A81ABF4695BC}" type="datetimeFigureOut">
              <a:rPr lang="en-GB" smtClean="0"/>
              <a:t>23/09/2021</a:t>
            </a:fld>
            <a:endParaRPr lang="en-GB"/>
          </a:p>
        </p:txBody>
      </p:sp>
      <p:sp>
        <p:nvSpPr>
          <p:cNvPr id="6" name="Footer Placeholder 5">
            <a:extLst>
              <a:ext uri="{FF2B5EF4-FFF2-40B4-BE49-F238E27FC236}">
                <a16:creationId xmlns:a16="http://schemas.microsoft.com/office/drawing/2014/main" id="{47DC0519-7CA3-4A40-AE9E-290A29F854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8E3BF-BB84-42BE-AAEE-9C763CAAFD2F}"/>
              </a:ext>
            </a:extLst>
          </p:cNvPr>
          <p:cNvSpPr>
            <a:spLocks noGrp="1"/>
          </p:cNvSpPr>
          <p:nvPr>
            <p:ph type="sldNum" sz="quarter" idx="12"/>
          </p:nvPr>
        </p:nvSpPr>
        <p:spPr/>
        <p:txBody>
          <a:bodyPr/>
          <a:lstStyle/>
          <a:p>
            <a:fld id="{3B4E6158-A30A-466A-A99B-B42A427E5549}" type="slidenum">
              <a:rPr lang="en-GB" smtClean="0"/>
              <a:t>‹#›</a:t>
            </a:fld>
            <a:endParaRPr lang="en-GB"/>
          </a:p>
        </p:txBody>
      </p:sp>
    </p:spTree>
    <p:extLst>
      <p:ext uri="{BB962C8B-B14F-4D97-AF65-F5344CB8AC3E}">
        <p14:creationId xmlns:p14="http://schemas.microsoft.com/office/powerpoint/2010/main" val="272507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866AC3-679F-4BE6-B372-080234210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B592B0-C032-4F23-A481-D395FCE1B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D0AC00-1870-4949-93DB-7D2BD2D9E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3E06B-E344-4A86-AD7C-A81ABF4695BC}" type="datetimeFigureOut">
              <a:rPr lang="en-GB" smtClean="0"/>
              <a:t>23/09/2021</a:t>
            </a:fld>
            <a:endParaRPr lang="en-GB"/>
          </a:p>
        </p:txBody>
      </p:sp>
      <p:sp>
        <p:nvSpPr>
          <p:cNvPr id="5" name="Footer Placeholder 4">
            <a:extLst>
              <a:ext uri="{FF2B5EF4-FFF2-40B4-BE49-F238E27FC236}">
                <a16:creationId xmlns:a16="http://schemas.microsoft.com/office/drawing/2014/main" id="{7ECBA7E5-FBE9-4F62-8381-8D1C59C64A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3D2FD1-335D-42DE-A58F-733FFE4356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E6158-A30A-466A-A99B-B42A427E5549}" type="slidenum">
              <a:rPr lang="en-GB" smtClean="0"/>
              <a:t>‹#›</a:t>
            </a:fld>
            <a:endParaRPr lang="en-GB"/>
          </a:p>
        </p:txBody>
      </p:sp>
    </p:spTree>
    <p:extLst>
      <p:ext uri="{BB962C8B-B14F-4D97-AF65-F5344CB8AC3E}">
        <p14:creationId xmlns:p14="http://schemas.microsoft.com/office/powerpoint/2010/main" val="2884646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tudublin.ie/for-students/career-development-centre/students-and-graduates/my-qualifications---what-nex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tudublin.ie/careers" TargetMode="External"/><Relationship Id="rId7" Type="http://schemas.openxmlformats.org/officeDocument/2006/relationships/hyperlink" Target="http://www.careersportal.i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nextstepsupport.org/" TargetMode="External"/><Relationship Id="rId5" Type="http://schemas.openxmlformats.org/officeDocument/2006/relationships/hyperlink" Target="https://lnkd.in/ewe4ntF" TargetMode="External"/><Relationship Id="rId4" Type="http://schemas.openxmlformats.org/officeDocument/2006/relationships/hyperlink" Target="http://www.tudublin.ie/for-students/career-development-centre/careers-fairs-and-event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tudublin.ie/for-students/career-development-centre/careers-fairs-and-ev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jobs.accaglobal.com/jobs/ireland/?Keywords=gradua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www.cpaireland.ie/JobSearch" TargetMode="External"/><Relationship Id="rId4" Type="http://schemas.openxmlformats.org/officeDocument/2006/relationships/hyperlink" Target="https://www.charteredaccountants.ie/Prospective-Students/Vacancies/Milkroun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wpp.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wheel.ie/director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publicjobs.ie/publicjobs/publication/document/careerinfo.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8" Type="http://schemas.openxmlformats.org/officeDocument/2006/relationships/hyperlink" Target="https://angel.co/" TargetMode="External"/><Relationship Id="rId3" Type="http://schemas.openxmlformats.org/officeDocument/2006/relationships/hyperlink" Target="http://www.dit.ie/hothouse/" TargetMode="External"/><Relationship Id="rId7" Type="http://schemas.openxmlformats.org/officeDocument/2006/relationships/hyperlink" Target="http://www.itshappeninghere.i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makeitinireland.com/" TargetMode="External"/><Relationship Id="rId5" Type="http://schemas.openxmlformats.org/officeDocument/2006/relationships/hyperlink" Target="http://www.startupdublin.com/" TargetMode="External"/><Relationship Id="rId4" Type="http://schemas.openxmlformats.org/officeDocument/2006/relationships/hyperlink" Target="http://www.dit.ie/careers/studentsgraduates/interestedinselfemployment/" TargetMode="External"/><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linkedin.com/studentjob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www.linkedin.com/internships"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top1000.ie/companies" TargetMode="External"/><Relationship Id="rId7" Type="http://schemas.openxmlformats.org/officeDocument/2006/relationships/hyperlink" Target="https://www.volunteer.ie/volunteers/find-a-volunteer-rol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siliconrepublic.com/careers" TargetMode="External"/><Relationship Id="rId5" Type="http://schemas.openxmlformats.org/officeDocument/2006/relationships/hyperlink" Target="http://www.tudublin.ie/careers" TargetMode="External"/><Relationship Id="rId4" Type="http://schemas.openxmlformats.org/officeDocument/2006/relationships/hyperlink" Target="http://www.careersportal.i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idaireland.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ie.kompass.com/" TargetMode="External"/><Relationship Id="rId4" Type="http://schemas.openxmlformats.org/officeDocument/2006/relationships/hyperlink" Target="https://www.enterprise-ireland.com/en/Source-a-Product-or-Service-from-Ireland/Sector-and-Company-Directorie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accaglobal.com/" TargetMode="External"/><Relationship Id="rId13" Type="http://schemas.openxmlformats.org/officeDocument/2006/relationships/hyperlink" Target="http://www.irishexporters.ie/" TargetMode="External"/><Relationship Id="rId3" Type="http://schemas.openxmlformats.org/officeDocument/2006/relationships/hyperlink" Target="http://www.cipd.ie/" TargetMode="External"/><Relationship Id="rId7" Type="http://schemas.openxmlformats.org/officeDocument/2006/relationships/hyperlink" Target="http://www.cimaglobal.com/" TargetMode="External"/><Relationship Id="rId12" Type="http://schemas.openxmlformats.org/officeDocument/2006/relationships/hyperlink" Target="http://www.ipa.i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cpaireland.ie/" TargetMode="External"/><Relationship Id="rId11" Type="http://schemas.openxmlformats.org/officeDocument/2006/relationships/hyperlink" Target="http://www.imi.ie/" TargetMode="External"/><Relationship Id="rId5" Type="http://schemas.openxmlformats.org/officeDocument/2006/relationships/hyperlink" Target="http://www.charteredaccountants.ie/" TargetMode="External"/><Relationship Id="rId10" Type="http://schemas.openxmlformats.org/officeDocument/2006/relationships/hyperlink" Target="http://www.taxinstitute.ie/" TargetMode="External"/><Relationship Id="rId4" Type="http://schemas.openxmlformats.org/officeDocument/2006/relationships/hyperlink" Target="http://www.cilt.ie/" TargetMode="External"/><Relationship Id="rId9" Type="http://schemas.openxmlformats.org/officeDocument/2006/relationships/hyperlink" Target="http://www.iii.ie/" TargetMode="External"/><Relationship Id="rId14" Type="http://schemas.openxmlformats.org/officeDocument/2006/relationships/hyperlink" Target="http://www.ibec.ie/"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hyperlink" Target="http://www.linkedin.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gradireland.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targetjobs.co.uk/careers-advice/working-abroa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tudublin.ie/for-students/career-development-centre/students-and-graduates/resourc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prospects.ac.uk/jobs-and-work-experience/working-abroad"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iaeste.org/" TargetMode="External"/><Relationship Id="rId13" Type="http://schemas.openxmlformats.org/officeDocument/2006/relationships/hyperlink" Target="http://wiprogram.org/" TargetMode="External"/><Relationship Id="rId3" Type="http://schemas.openxmlformats.org/officeDocument/2006/relationships/hyperlink" Target="http://www.prospects.ac.uk/" TargetMode="External"/><Relationship Id="rId7" Type="http://schemas.openxmlformats.org/officeDocument/2006/relationships/hyperlink" Target="http://www.ec.europa.eu/" TargetMode="External"/><Relationship Id="rId12" Type="http://schemas.openxmlformats.org/officeDocument/2006/relationships/hyperlink" Target="http://www.burson-marsteller.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rileyguide.com/" TargetMode="External"/><Relationship Id="rId11" Type="http://schemas.openxmlformats.org/officeDocument/2006/relationships/hyperlink" Target="http://www.mountbatten.org/" TargetMode="External"/><Relationship Id="rId5" Type="http://schemas.openxmlformats.org/officeDocument/2006/relationships/hyperlink" Target="http://www.kent.ac.uk/careers/sitesint.htm" TargetMode="External"/><Relationship Id="rId10" Type="http://schemas.openxmlformats.org/officeDocument/2006/relationships/hyperlink" Target="http://www.spain-internships.com/" TargetMode="External"/><Relationship Id="rId4" Type="http://schemas.openxmlformats.org/officeDocument/2006/relationships/hyperlink" Target="http://www.nextstepsupport.org/" TargetMode="External"/><Relationship Id="rId9" Type="http://schemas.openxmlformats.org/officeDocument/2006/relationships/hyperlink" Target="http://www.tudublin.ie/careers" TargetMode="External"/><Relationship Id="rId14" Type="http://schemas.openxmlformats.org/officeDocument/2006/relationships/image" Target="../media/image30.jpeg"/></Relationships>
</file>

<file path=ppt/slides/_rels/slide44.xml.rels><?xml version="1.0" encoding="UTF-8" standalone="yes"?>
<Relationships xmlns="http://schemas.openxmlformats.org/package/2006/relationships"><Relationship Id="rId8" Type="http://schemas.openxmlformats.org/officeDocument/2006/relationships/hyperlink" Target="http://www.consilium.europa.eu/" TargetMode="External"/><Relationship Id="rId3" Type="http://schemas.openxmlformats.org/officeDocument/2006/relationships/hyperlink" Target="https://ec.europa.eu/eures/" TargetMode="External"/><Relationship Id="rId7" Type="http://schemas.openxmlformats.org/officeDocument/2006/relationships/hyperlink" Target="http://www.europarl.europa.eu/parliament/public/staticDisplay.do?id=147&amp;pag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epso.eu/" TargetMode="External"/><Relationship Id="rId5" Type="http://schemas.openxmlformats.org/officeDocument/2006/relationships/hyperlink" Target="http://www.eu-careers.eu/" TargetMode="External"/><Relationship Id="rId10" Type="http://schemas.openxmlformats.org/officeDocument/2006/relationships/image" Target="../media/image31.jpeg"/><Relationship Id="rId4" Type="http://schemas.openxmlformats.org/officeDocument/2006/relationships/hyperlink" Target="http://www.careersportal.ie/sectors" TargetMode="External"/><Relationship Id="rId9" Type="http://schemas.openxmlformats.org/officeDocument/2006/relationships/hyperlink" Target="http://ec.europa.eu/stages/index_en.htm"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linkedin.com/jobs/work-at-home-jobs" TargetMode="External"/><Relationship Id="rId3" Type="http://schemas.openxmlformats.org/officeDocument/2006/relationships/hyperlink" Target="http://www.remotejobsireland.com/" TargetMode="External"/><Relationship Id="rId7" Type="http://schemas.openxmlformats.org/officeDocument/2006/relationships/hyperlink" Target="https://www.creativelive.com/blog/best-sites-finding-remote-job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ryrob.com/remote-jobs-websites/" TargetMode="External"/><Relationship Id="rId5" Type="http://schemas.openxmlformats.org/officeDocument/2006/relationships/hyperlink" Target="https://remote.co/remote-jobs/" TargetMode="External"/><Relationship Id="rId4" Type="http://schemas.openxmlformats.org/officeDocument/2006/relationships/hyperlink" Target="https://www.jobs.ie/remote-jobs" TargetMode="External"/><Relationship Id="rId9" Type="http://schemas.openxmlformats.org/officeDocument/2006/relationships/image" Target="../media/image32.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tudublin.ie/for-students/career-development-centre/students-and-graduates/cvs-letters-application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udublin.ie/for-students/career-development-centre/job-opportunitie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www.prospects.ac.uk/" TargetMode="External"/><Relationship Id="rId3" Type="http://schemas.openxmlformats.org/officeDocument/2006/relationships/hyperlink" Target="http://www.gradireland.com/" TargetMode="External"/><Relationship Id="rId7" Type="http://schemas.openxmlformats.org/officeDocument/2006/relationships/hyperlink" Target="https://www.linkedin.com/jobs/?originalSubdomain=ie" TargetMode="External"/><Relationship Id="rId2" Type="http://schemas.openxmlformats.org/officeDocument/2006/relationships/hyperlink" Target="http://www.tudublin.ie/jobscene" TargetMode="External"/><Relationship Id="rId1" Type="http://schemas.openxmlformats.org/officeDocument/2006/relationships/slideLayout" Target="../slideLayouts/slideLayout2.xml"/><Relationship Id="rId6" Type="http://schemas.openxmlformats.org/officeDocument/2006/relationships/hyperlink" Target="https://ie.indeed.com/" TargetMode="External"/><Relationship Id="rId5" Type="http://schemas.openxmlformats.org/officeDocument/2006/relationships/hyperlink" Target="http://www.localgovernmentjobs.ie/" TargetMode="External"/><Relationship Id="rId4" Type="http://schemas.openxmlformats.org/officeDocument/2006/relationships/hyperlink" Target="http://www.publicjobs.ie/" TargetMode="External"/><Relationship Id="rId9" Type="http://schemas.openxmlformats.org/officeDocument/2006/relationships/hyperlink" Target="http://www.targetjobs.co.uk/"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tinyurl.com/grad-employment-opportunitie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415977"/>
            <a:ext cx="4064000" cy="624103"/>
          </a:xfrm>
          <a:prstGeom prst="rect">
            <a:avLst/>
          </a:prstGeom>
        </p:spPr>
        <p:txBody>
          <a:bodyPr vert="horz" wrap="square" lIns="0" tIns="8467" rIns="0" bIns="0" rtlCol="0" anchor="ctr">
            <a:spAutoFit/>
          </a:bodyPr>
          <a:lstStyle/>
          <a:p>
            <a:pPr marL="8467">
              <a:lnSpc>
                <a:spcPct val="100000"/>
              </a:lnSpc>
              <a:spcBef>
                <a:spcPts val="67"/>
              </a:spcBef>
            </a:pPr>
            <a:r>
              <a:rPr sz="4000" spc="180" dirty="0">
                <a:latin typeface="Prophet" panose="02010503020000020004" pitchFamily="50" charset="0"/>
                <a:ea typeface="Prophet" panose="02010503020000020004" pitchFamily="50" charset="0"/>
              </a:rPr>
              <a:t>G</a:t>
            </a:r>
            <a:r>
              <a:rPr sz="4000" spc="37" dirty="0">
                <a:latin typeface="Prophet" panose="02010503020000020004" pitchFamily="50" charset="0"/>
                <a:ea typeface="Prophet" panose="02010503020000020004" pitchFamily="50" charset="0"/>
              </a:rPr>
              <a:t>e</a:t>
            </a:r>
            <a:r>
              <a:rPr sz="4000" spc="193" dirty="0">
                <a:latin typeface="Prophet" panose="02010503020000020004" pitchFamily="50" charset="0"/>
                <a:ea typeface="Prophet" panose="02010503020000020004" pitchFamily="50" charset="0"/>
              </a:rPr>
              <a:t>t</a:t>
            </a:r>
            <a:r>
              <a:rPr sz="4000" spc="-430" dirty="0">
                <a:latin typeface="Prophet" panose="02010503020000020004" pitchFamily="50" charset="0"/>
                <a:ea typeface="Prophet" panose="02010503020000020004" pitchFamily="50" charset="0"/>
              </a:rPr>
              <a:t> </a:t>
            </a:r>
            <a:r>
              <a:rPr sz="4000" spc="87" dirty="0">
                <a:latin typeface="Prophet" panose="02010503020000020004" pitchFamily="50" charset="0"/>
                <a:ea typeface="Prophet" panose="02010503020000020004" pitchFamily="50" charset="0"/>
              </a:rPr>
              <a:t>C</a:t>
            </a:r>
            <a:r>
              <a:rPr sz="4000" spc="-63" dirty="0">
                <a:latin typeface="Prophet" panose="02010503020000020004" pitchFamily="50" charset="0"/>
                <a:ea typeface="Prophet" panose="02010503020000020004" pitchFamily="50" charset="0"/>
              </a:rPr>
              <a:t>a</a:t>
            </a:r>
            <a:r>
              <a:rPr sz="4000" spc="-53" dirty="0">
                <a:latin typeface="Prophet" panose="02010503020000020004" pitchFamily="50" charset="0"/>
                <a:ea typeface="Prophet" panose="02010503020000020004" pitchFamily="50" charset="0"/>
              </a:rPr>
              <a:t>r</a:t>
            </a:r>
            <a:r>
              <a:rPr sz="4000" spc="37" dirty="0">
                <a:latin typeface="Prophet" panose="02010503020000020004" pitchFamily="50" charset="0"/>
                <a:ea typeface="Prophet" panose="02010503020000020004" pitchFamily="50" charset="0"/>
              </a:rPr>
              <a:t>ee</a:t>
            </a:r>
            <a:r>
              <a:rPr sz="4000" spc="83" dirty="0">
                <a:latin typeface="Prophet" panose="02010503020000020004" pitchFamily="50" charset="0"/>
                <a:ea typeface="Prophet" panose="02010503020000020004" pitchFamily="50" charset="0"/>
              </a:rPr>
              <a:t>r</a:t>
            </a:r>
            <a:r>
              <a:rPr sz="4000" spc="-430" dirty="0">
                <a:latin typeface="Prophet" panose="02010503020000020004" pitchFamily="50" charset="0"/>
                <a:ea typeface="Prophet" panose="02010503020000020004" pitchFamily="50" charset="0"/>
              </a:rPr>
              <a:t> </a:t>
            </a:r>
            <a:r>
              <a:rPr sz="4000" spc="227" dirty="0">
                <a:latin typeface="Prophet" panose="02010503020000020004" pitchFamily="50" charset="0"/>
                <a:ea typeface="Prophet" panose="02010503020000020004" pitchFamily="50" charset="0"/>
              </a:rPr>
              <a:t>R</a:t>
            </a:r>
            <a:r>
              <a:rPr sz="4000" spc="37" dirty="0">
                <a:latin typeface="Prophet" panose="02010503020000020004" pitchFamily="50" charset="0"/>
                <a:ea typeface="Prophet" panose="02010503020000020004" pitchFamily="50" charset="0"/>
              </a:rPr>
              <a:t>e</a:t>
            </a:r>
            <a:r>
              <a:rPr sz="4000" spc="-63" dirty="0">
                <a:latin typeface="Prophet" panose="02010503020000020004" pitchFamily="50" charset="0"/>
                <a:ea typeface="Prophet" panose="02010503020000020004" pitchFamily="50" charset="0"/>
              </a:rPr>
              <a:t>a</a:t>
            </a:r>
            <a:r>
              <a:rPr sz="4000" spc="40" dirty="0">
                <a:latin typeface="Prophet" panose="02010503020000020004" pitchFamily="50" charset="0"/>
                <a:ea typeface="Prophet" panose="02010503020000020004" pitchFamily="50" charset="0"/>
              </a:rPr>
              <a:t>d</a:t>
            </a:r>
            <a:r>
              <a:rPr sz="4000" spc="339" dirty="0">
                <a:latin typeface="Prophet" panose="02010503020000020004" pitchFamily="50" charset="0"/>
                <a:ea typeface="Prophet" panose="02010503020000020004" pitchFamily="50" charset="0"/>
                <a:cs typeface="Century Gothic"/>
              </a:rPr>
              <a:t>y</a:t>
            </a:r>
            <a:r>
              <a:rPr sz="4000" spc="113" dirty="0">
                <a:latin typeface="Prophet" panose="02010503020000020004" pitchFamily="50" charset="0"/>
                <a:ea typeface="Prophet" panose="02010503020000020004" pitchFamily="50" charset="0"/>
                <a:cs typeface="Century Gothic"/>
              </a:rPr>
              <a:t>!</a:t>
            </a:r>
            <a:endParaRPr sz="4000" dirty="0">
              <a:latin typeface="Prophet" panose="02010503020000020004" pitchFamily="50" charset="0"/>
              <a:ea typeface="Prophet" panose="02010503020000020004" pitchFamily="50" charset="0"/>
              <a:cs typeface="Century Gothic"/>
            </a:endParaRPr>
          </a:p>
        </p:txBody>
      </p:sp>
      <p:sp>
        <p:nvSpPr>
          <p:cNvPr id="3" name="object 3"/>
          <p:cNvSpPr txBox="1"/>
          <p:nvPr/>
        </p:nvSpPr>
        <p:spPr>
          <a:xfrm>
            <a:off x="6812936" y="564206"/>
            <a:ext cx="4964430" cy="452326"/>
          </a:xfrm>
          <a:prstGeom prst="rect">
            <a:avLst/>
          </a:prstGeom>
        </p:spPr>
        <p:txBody>
          <a:bodyPr vert="horz" wrap="square" lIns="0" tIns="11007" rIns="0" bIns="0" rtlCol="0">
            <a:spAutoFit/>
          </a:bodyPr>
          <a:lstStyle/>
          <a:p>
            <a:pPr marL="8467">
              <a:spcBef>
                <a:spcPts val="87"/>
              </a:spcBef>
            </a:pPr>
            <a:r>
              <a:rPr sz="2867" spc="83" dirty="0">
                <a:solidFill>
                  <a:srgbClr val="F5F5EF"/>
                </a:solidFill>
                <a:latin typeface="Prophet" panose="02010503020000020004" pitchFamily="50" charset="0"/>
                <a:ea typeface="Prophet" panose="02010503020000020004" pitchFamily="50" charset="0"/>
                <a:cs typeface="Lucida Sans Unicode"/>
              </a:rPr>
              <a:t>C</a:t>
            </a:r>
            <a:r>
              <a:rPr sz="2867" spc="-40" dirty="0">
                <a:solidFill>
                  <a:srgbClr val="F5F5EF"/>
                </a:solidFill>
                <a:latin typeface="Prophet" panose="02010503020000020004" pitchFamily="50" charset="0"/>
                <a:ea typeface="Prophet" panose="02010503020000020004" pitchFamily="50" charset="0"/>
                <a:cs typeface="Lucida Sans Unicode"/>
              </a:rPr>
              <a:t>a</a:t>
            </a:r>
            <a:r>
              <a:rPr sz="2867" spc="-33" dirty="0">
                <a:solidFill>
                  <a:srgbClr val="F5F5EF"/>
                </a:solidFill>
                <a:latin typeface="Prophet" panose="02010503020000020004" pitchFamily="50" charset="0"/>
                <a:ea typeface="Prophet" panose="02010503020000020004" pitchFamily="50" charset="0"/>
                <a:cs typeface="Lucida Sans Unicode"/>
              </a:rPr>
              <a:t>r</a:t>
            </a:r>
            <a:r>
              <a:rPr sz="2867" spc="43" dirty="0">
                <a:solidFill>
                  <a:srgbClr val="F5F5EF"/>
                </a:solidFill>
                <a:latin typeface="Prophet" panose="02010503020000020004" pitchFamily="50" charset="0"/>
                <a:ea typeface="Prophet" panose="02010503020000020004" pitchFamily="50" charset="0"/>
                <a:cs typeface="Lucida Sans Unicode"/>
              </a:rPr>
              <a:t>ee</a:t>
            </a:r>
            <a:r>
              <a:rPr sz="2867" spc="73" dirty="0">
                <a:solidFill>
                  <a:srgbClr val="F5F5EF"/>
                </a:solidFill>
                <a:latin typeface="Prophet" panose="02010503020000020004" pitchFamily="50" charset="0"/>
                <a:ea typeface="Prophet" panose="02010503020000020004" pitchFamily="50" charset="0"/>
                <a:cs typeface="Lucida Sans Unicode"/>
              </a:rPr>
              <a:t>r</a:t>
            </a:r>
            <a:r>
              <a:rPr sz="2867" spc="-330" dirty="0">
                <a:solidFill>
                  <a:srgbClr val="F5F5EF"/>
                </a:solidFill>
                <a:latin typeface="Prophet" panose="02010503020000020004" pitchFamily="50" charset="0"/>
                <a:ea typeface="Prophet" panose="02010503020000020004" pitchFamily="50" charset="0"/>
                <a:cs typeface="Lucida Sans Unicode"/>
              </a:rPr>
              <a:t> </a:t>
            </a:r>
            <a:r>
              <a:rPr sz="2867" spc="120" dirty="0">
                <a:solidFill>
                  <a:srgbClr val="F5F5EF"/>
                </a:solidFill>
                <a:latin typeface="Prophet" panose="02010503020000020004" pitchFamily="50" charset="0"/>
                <a:ea typeface="Prophet" panose="02010503020000020004" pitchFamily="50" charset="0"/>
                <a:cs typeface="Lucida Sans Unicode"/>
              </a:rPr>
              <a:t>D</a:t>
            </a:r>
            <a:r>
              <a:rPr sz="2867" spc="43" dirty="0">
                <a:solidFill>
                  <a:srgbClr val="F5F5EF"/>
                </a:solidFill>
                <a:latin typeface="Prophet" panose="02010503020000020004" pitchFamily="50" charset="0"/>
                <a:ea typeface="Prophet" panose="02010503020000020004" pitchFamily="50" charset="0"/>
                <a:cs typeface="Lucida Sans Unicode"/>
              </a:rPr>
              <a:t>e</a:t>
            </a:r>
            <a:r>
              <a:rPr sz="2833" spc="97" dirty="0">
                <a:solidFill>
                  <a:srgbClr val="F5F5EF"/>
                </a:solidFill>
                <a:latin typeface="Prophet" panose="02010503020000020004" pitchFamily="50" charset="0"/>
                <a:ea typeface="Prophet" panose="02010503020000020004" pitchFamily="50" charset="0"/>
                <a:cs typeface="Century Gothic"/>
              </a:rPr>
              <a:t>v</a:t>
            </a:r>
            <a:r>
              <a:rPr sz="2867" spc="43" dirty="0">
                <a:solidFill>
                  <a:srgbClr val="F5F5EF"/>
                </a:solidFill>
                <a:latin typeface="Prophet" panose="02010503020000020004" pitchFamily="50" charset="0"/>
                <a:ea typeface="Prophet" panose="02010503020000020004" pitchFamily="50" charset="0"/>
                <a:cs typeface="Lucida Sans Unicode"/>
              </a:rPr>
              <a:t>e</a:t>
            </a:r>
            <a:r>
              <a:rPr sz="2867" spc="-76" dirty="0">
                <a:solidFill>
                  <a:srgbClr val="F5F5EF"/>
                </a:solidFill>
                <a:latin typeface="Prophet" panose="02010503020000020004" pitchFamily="50" charset="0"/>
                <a:ea typeface="Prophet" panose="02010503020000020004" pitchFamily="50" charset="0"/>
                <a:cs typeface="Lucida Sans Unicode"/>
              </a:rPr>
              <a:t>l</a:t>
            </a:r>
            <a:r>
              <a:rPr sz="2867" spc="7" dirty="0">
                <a:solidFill>
                  <a:srgbClr val="F5F5EF"/>
                </a:solidFill>
                <a:latin typeface="Prophet" panose="02010503020000020004" pitchFamily="50" charset="0"/>
                <a:ea typeface="Prophet" panose="02010503020000020004" pitchFamily="50" charset="0"/>
                <a:cs typeface="Lucida Sans Unicode"/>
              </a:rPr>
              <a:t>o</a:t>
            </a:r>
            <a:r>
              <a:rPr sz="2867" spc="47" dirty="0">
                <a:solidFill>
                  <a:srgbClr val="F5F5EF"/>
                </a:solidFill>
                <a:latin typeface="Prophet" panose="02010503020000020004" pitchFamily="50" charset="0"/>
                <a:ea typeface="Prophet" panose="02010503020000020004" pitchFamily="50" charset="0"/>
                <a:cs typeface="Lucida Sans Unicode"/>
              </a:rPr>
              <a:t>pm</a:t>
            </a:r>
            <a:r>
              <a:rPr sz="2867" spc="43" dirty="0">
                <a:solidFill>
                  <a:srgbClr val="F5F5EF"/>
                </a:solidFill>
                <a:latin typeface="Prophet" panose="02010503020000020004" pitchFamily="50" charset="0"/>
                <a:ea typeface="Prophet" panose="02010503020000020004" pitchFamily="50" charset="0"/>
                <a:cs typeface="Lucida Sans Unicode"/>
              </a:rPr>
              <a:t>e</a:t>
            </a:r>
            <a:r>
              <a:rPr sz="2867" spc="7" dirty="0">
                <a:solidFill>
                  <a:srgbClr val="F5F5EF"/>
                </a:solidFill>
                <a:latin typeface="Prophet" panose="02010503020000020004" pitchFamily="50" charset="0"/>
                <a:ea typeface="Prophet" panose="02010503020000020004" pitchFamily="50" charset="0"/>
                <a:cs typeface="Lucida Sans Unicode"/>
              </a:rPr>
              <a:t>n</a:t>
            </a:r>
            <a:r>
              <a:rPr sz="2867" spc="157" dirty="0">
                <a:solidFill>
                  <a:srgbClr val="F5F5EF"/>
                </a:solidFill>
                <a:latin typeface="Prophet" panose="02010503020000020004" pitchFamily="50" charset="0"/>
                <a:ea typeface="Prophet" panose="02010503020000020004" pitchFamily="50" charset="0"/>
                <a:cs typeface="Lucida Sans Unicode"/>
              </a:rPr>
              <a:t>t</a:t>
            </a:r>
            <a:r>
              <a:rPr sz="2867" spc="-330" dirty="0">
                <a:solidFill>
                  <a:srgbClr val="F5F5EF"/>
                </a:solidFill>
                <a:latin typeface="Prophet" panose="02010503020000020004" pitchFamily="50" charset="0"/>
                <a:ea typeface="Prophet" panose="02010503020000020004" pitchFamily="50" charset="0"/>
                <a:cs typeface="Lucida Sans Unicode"/>
              </a:rPr>
              <a:t> </a:t>
            </a:r>
            <a:r>
              <a:rPr sz="2867" spc="83" dirty="0">
                <a:solidFill>
                  <a:srgbClr val="F5F5EF"/>
                </a:solidFill>
                <a:latin typeface="Prophet" panose="02010503020000020004" pitchFamily="50" charset="0"/>
                <a:ea typeface="Prophet" panose="02010503020000020004" pitchFamily="50" charset="0"/>
                <a:cs typeface="Lucida Sans Unicode"/>
              </a:rPr>
              <a:t>C</a:t>
            </a:r>
            <a:r>
              <a:rPr sz="2867" spc="43" dirty="0">
                <a:solidFill>
                  <a:srgbClr val="F5F5EF"/>
                </a:solidFill>
                <a:latin typeface="Prophet" panose="02010503020000020004" pitchFamily="50" charset="0"/>
                <a:ea typeface="Prophet" panose="02010503020000020004" pitchFamily="50" charset="0"/>
                <a:cs typeface="Lucida Sans Unicode"/>
              </a:rPr>
              <a:t>e</a:t>
            </a:r>
            <a:r>
              <a:rPr sz="2867" spc="7" dirty="0">
                <a:solidFill>
                  <a:srgbClr val="F5F5EF"/>
                </a:solidFill>
                <a:latin typeface="Prophet" panose="02010503020000020004" pitchFamily="50" charset="0"/>
                <a:ea typeface="Prophet" panose="02010503020000020004" pitchFamily="50" charset="0"/>
                <a:cs typeface="Lucida Sans Unicode"/>
              </a:rPr>
              <a:t>n</a:t>
            </a:r>
            <a:r>
              <a:rPr sz="2867" spc="50" dirty="0">
                <a:solidFill>
                  <a:srgbClr val="F5F5EF"/>
                </a:solidFill>
                <a:latin typeface="Prophet" panose="02010503020000020004" pitchFamily="50" charset="0"/>
                <a:ea typeface="Prophet" panose="02010503020000020004" pitchFamily="50" charset="0"/>
                <a:cs typeface="Lucida Sans Unicode"/>
              </a:rPr>
              <a:t>t</a:t>
            </a:r>
            <a:r>
              <a:rPr sz="2867" spc="-33" dirty="0">
                <a:solidFill>
                  <a:srgbClr val="F5F5EF"/>
                </a:solidFill>
                <a:latin typeface="Prophet" panose="02010503020000020004" pitchFamily="50" charset="0"/>
                <a:ea typeface="Prophet" panose="02010503020000020004" pitchFamily="50" charset="0"/>
                <a:cs typeface="Lucida Sans Unicode"/>
              </a:rPr>
              <a:t>r</a:t>
            </a:r>
            <a:r>
              <a:rPr sz="2867" spc="150" dirty="0">
                <a:solidFill>
                  <a:srgbClr val="F5F5EF"/>
                </a:solidFill>
                <a:latin typeface="Prophet" panose="02010503020000020004" pitchFamily="50" charset="0"/>
                <a:ea typeface="Prophet" panose="02010503020000020004" pitchFamily="50" charset="0"/>
                <a:cs typeface="Lucida Sans Unicode"/>
              </a:rPr>
              <a:t>e</a:t>
            </a:r>
            <a:endParaRPr sz="2867" dirty="0">
              <a:latin typeface="Prophet" panose="02010503020000020004" pitchFamily="50" charset="0"/>
              <a:ea typeface="Prophet" panose="02010503020000020004" pitchFamily="50" charset="0"/>
              <a:cs typeface="Lucida Sans Unicode"/>
            </a:endParaRPr>
          </a:p>
        </p:txBody>
      </p:sp>
      <p:sp>
        <p:nvSpPr>
          <p:cNvPr id="4" name="object 4"/>
          <p:cNvSpPr txBox="1"/>
          <p:nvPr/>
        </p:nvSpPr>
        <p:spPr>
          <a:xfrm>
            <a:off x="640115" y="5250329"/>
            <a:ext cx="5012689" cy="1113809"/>
          </a:xfrm>
          <a:prstGeom prst="rect">
            <a:avLst/>
          </a:prstGeom>
        </p:spPr>
        <p:txBody>
          <a:bodyPr vert="horz" wrap="square" lIns="0" tIns="8043" rIns="0" bIns="0" rtlCol="0">
            <a:spAutoFit/>
          </a:bodyPr>
          <a:lstStyle/>
          <a:p>
            <a:pPr marL="267560" marR="3387" indent="-259516">
              <a:lnSpc>
                <a:spcPct val="129299"/>
              </a:lnSpc>
              <a:spcBef>
                <a:spcPts val="63"/>
              </a:spcBef>
            </a:pPr>
            <a:r>
              <a:rPr sz="2900" spc="10" dirty="0">
                <a:solidFill>
                  <a:srgbClr val="FFFFFF"/>
                </a:solidFill>
                <a:latin typeface="Prophet" panose="02010503020000020004" pitchFamily="50" charset="0"/>
                <a:ea typeface="Prophet" panose="02010503020000020004" pitchFamily="50" charset="0"/>
                <a:cs typeface="Lucida Sans Unicode"/>
              </a:rPr>
              <a:t>T</a:t>
            </a:r>
            <a:r>
              <a:rPr sz="2900" spc="-80" dirty="0">
                <a:solidFill>
                  <a:srgbClr val="FFFFFF"/>
                </a:solidFill>
                <a:latin typeface="Prophet" panose="02010503020000020004" pitchFamily="50" charset="0"/>
                <a:ea typeface="Prophet" panose="02010503020000020004" pitchFamily="50" charset="0"/>
                <a:cs typeface="Lucida Sans Unicode"/>
              </a:rPr>
              <a:t>i</a:t>
            </a:r>
            <a:r>
              <a:rPr sz="2900" spc="47" dirty="0">
                <a:solidFill>
                  <a:srgbClr val="FFFFFF"/>
                </a:solidFill>
                <a:latin typeface="Prophet" panose="02010503020000020004" pitchFamily="50" charset="0"/>
                <a:ea typeface="Prophet" panose="02010503020000020004" pitchFamily="50" charset="0"/>
                <a:cs typeface="Lucida Sans Unicode"/>
              </a:rPr>
              <a:t>t</a:t>
            </a:r>
            <a:r>
              <a:rPr sz="2900" spc="-80" dirty="0">
                <a:solidFill>
                  <a:srgbClr val="FFFFFF"/>
                </a:solidFill>
                <a:latin typeface="Prophet" panose="02010503020000020004" pitchFamily="50" charset="0"/>
                <a:ea typeface="Prophet" panose="02010503020000020004" pitchFamily="50" charset="0"/>
                <a:cs typeface="Lucida Sans Unicode"/>
              </a:rPr>
              <a:t>l</a:t>
            </a:r>
            <a:r>
              <a:rPr sz="2900" spc="37" dirty="0">
                <a:solidFill>
                  <a:srgbClr val="FFFFFF"/>
                </a:solidFill>
                <a:latin typeface="Prophet" panose="02010503020000020004" pitchFamily="50" charset="0"/>
                <a:ea typeface="Prophet" panose="02010503020000020004" pitchFamily="50" charset="0"/>
                <a:cs typeface="Lucida Sans Unicode"/>
              </a:rPr>
              <a:t>e</a:t>
            </a:r>
            <a:r>
              <a:rPr sz="2867" spc="107" dirty="0">
                <a:solidFill>
                  <a:srgbClr val="FFFFFF"/>
                </a:solidFill>
                <a:latin typeface="Prophet" panose="02010503020000020004" pitchFamily="50" charset="0"/>
                <a:ea typeface="Prophet" panose="02010503020000020004" pitchFamily="50" charset="0"/>
                <a:cs typeface="Century Gothic"/>
              </a:rPr>
              <a:t>:</a:t>
            </a:r>
            <a:r>
              <a:rPr sz="2867" spc="-213" dirty="0">
                <a:solidFill>
                  <a:srgbClr val="FFFFFF"/>
                </a:solidFill>
                <a:latin typeface="Prophet" panose="02010503020000020004" pitchFamily="50" charset="0"/>
                <a:ea typeface="Prophet" panose="02010503020000020004" pitchFamily="50" charset="0"/>
                <a:cs typeface="Century Gothic"/>
              </a:rPr>
              <a:t> </a:t>
            </a:r>
            <a:r>
              <a:rPr lang="en-GB" sz="2900" spc="147" dirty="0">
                <a:solidFill>
                  <a:srgbClr val="FFFFFF"/>
                </a:solidFill>
                <a:latin typeface="Prophet" panose="02010503020000020004" pitchFamily="50" charset="0"/>
                <a:ea typeface="Prophet" panose="02010503020000020004" pitchFamily="50" charset="0"/>
                <a:cs typeface="Lucida Sans Unicode"/>
              </a:rPr>
              <a:t>What Jobs are there? Ireland and Abroad</a:t>
            </a:r>
            <a:endParaRPr sz="2867" dirty="0">
              <a:latin typeface="Prophet" panose="02010503020000020004" pitchFamily="50" charset="0"/>
              <a:ea typeface="Prophet" panose="02010503020000020004" pitchFamily="50" charset="0"/>
              <a:cs typeface="Century Gothic"/>
            </a:endParaRPr>
          </a:p>
        </p:txBody>
      </p:sp>
      <p:sp>
        <p:nvSpPr>
          <p:cNvPr id="5" name="object 5"/>
          <p:cNvSpPr txBox="1"/>
          <p:nvPr/>
        </p:nvSpPr>
        <p:spPr>
          <a:xfrm>
            <a:off x="6569634" y="5555326"/>
            <a:ext cx="4982251" cy="408231"/>
          </a:xfrm>
          <a:prstGeom prst="rect">
            <a:avLst/>
          </a:prstGeom>
        </p:spPr>
        <p:txBody>
          <a:bodyPr vert="horz" wrap="square" lIns="0" tIns="8043" rIns="0" bIns="0" rtlCol="0">
            <a:spAutoFit/>
          </a:bodyPr>
          <a:lstStyle/>
          <a:p>
            <a:pPr marL="8467">
              <a:spcBef>
                <a:spcPts val="63"/>
              </a:spcBef>
            </a:pPr>
            <a:r>
              <a:rPr sz="2600" i="1" spc="27" dirty="0">
                <a:solidFill>
                  <a:srgbClr val="FFFFFF"/>
                </a:solidFill>
                <a:latin typeface="Visuelt" panose="00000500000000000000" pitchFamily="50" charset="0"/>
                <a:cs typeface="Arial"/>
              </a:rPr>
              <a:t>Presenter:</a:t>
            </a:r>
            <a:r>
              <a:rPr sz="2600" i="1" spc="-120" dirty="0">
                <a:solidFill>
                  <a:srgbClr val="FFFFFF"/>
                </a:solidFill>
                <a:latin typeface="Visuelt" panose="00000500000000000000" pitchFamily="50" charset="0"/>
                <a:cs typeface="Arial"/>
              </a:rPr>
              <a:t> </a:t>
            </a:r>
            <a:r>
              <a:rPr lang="en-GB" sz="2600" i="1" spc="76" dirty="0">
                <a:solidFill>
                  <a:srgbClr val="FFFFFF"/>
                </a:solidFill>
                <a:latin typeface="Visuelt" panose="00000500000000000000" pitchFamily="50" charset="0"/>
                <a:cs typeface="Arial"/>
              </a:rPr>
              <a:t>Jennifer McConnell</a:t>
            </a:r>
            <a:endParaRPr sz="2600" dirty="0">
              <a:latin typeface="Visuelt" panose="00000500000000000000" pitchFamily="50" charset="0"/>
              <a:cs typeface="Arial"/>
            </a:endParaRPr>
          </a:p>
        </p:txBody>
      </p:sp>
    </p:spTree>
    <p:extLst>
      <p:ext uri="{BB962C8B-B14F-4D97-AF65-F5344CB8AC3E}">
        <p14:creationId xmlns:p14="http://schemas.microsoft.com/office/powerpoint/2010/main" val="1201887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00C6-D78B-4411-B53A-7A6A7F717359}"/>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1429F93B-ECDF-4082-A0D1-3EAFF28A95B7}"/>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32125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8506" y="800392"/>
            <a:ext cx="10264697" cy="1212102"/>
          </a:xfrm>
        </p:spPr>
        <p:txBody>
          <a:bodyPr>
            <a:normAutofit/>
          </a:bodyPr>
          <a:lstStyle/>
          <a:p>
            <a:r>
              <a:rPr lang="en-GB" altLang="en-US" sz="4000">
                <a:solidFill>
                  <a:srgbClr val="FFFFFF"/>
                </a:solidFill>
              </a:rPr>
              <a:t>TU Dublin: My Qualification What Next</a:t>
            </a:r>
            <a:br>
              <a:rPr lang="en-GB" altLang="en-US" sz="4000">
                <a:solidFill>
                  <a:srgbClr val="FFFFFF"/>
                </a:solidFill>
              </a:rPr>
            </a:br>
            <a:endParaRPr lang="en-GB" sz="4000">
              <a:solidFill>
                <a:srgbClr val="FFFFFF"/>
              </a:solidFill>
            </a:endParaRPr>
          </a:p>
        </p:txBody>
      </p:sp>
      <p:sp>
        <p:nvSpPr>
          <p:cNvPr id="4" name="Content Placeholder 3"/>
          <p:cNvSpPr>
            <a:spLocks noGrp="1"/>
          </p:cNvSpPr>
          <p:nvPr>
            <p:ph idx="1"/>
          </p:nvPr>
        </p:nvSpPr>
        <p:spPr>
          <a:xfrm>
            <a:off x="1367624" y="2490436"/>
            <a:ext cx="9708995" cy="3567173"/>
          </a:xfrm>
        </p:spPr>
        <p:txBody>
          <a:bodyPr anchor="ctr">
            <a:normAutofit/>
          </a:bodyPr>
          <a:lstStyle/>
          <a:p>
            <a:pPr marL="0" indent="0">
              <a:buNone/>
              <a:defRPr/>
            </a:pPr>
            <a:r>
              <a:rPr lang="en-IE" altLang="en-US" sz="2400">
                <a:hlinkClick r:id="rId2"/>
              </a:rPr>
              <a:t>https://www.tudublin.ie/for-students/career-development-centre/students-and-graduates/my-qualifications---what-next/</a:t>
            </a:r>
            <a:endParaRPr lang="en-IE" altLang="en-US" sz="2400"/>
          </a:p>
          <a:p>
            <a:endParaRPr lang="en-GB" sz="2400"/>
          </a:p>
        </p:txBody>
      </p:sp>
    </p:spTree>
    <p:extLst>
      <p:ext uri="{BB962C8B-B14F-4D97-AF65-F5344CB8AC3E}">
        <p14:creationId xmlns:p14="http://schemas.microsoft.com/office/powerpoint/2010/main" val="2655819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52208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871220" y="485273"/>
            <a:ext cx="9185220" cy="746730"/>
          </a:xfrm>
        </p:spPr>
        <p:txBody>
          <a:bodyPr>
            <a:normAutofit/>
          </a:bodyPr>
          <a:lstStyle/>
          <a:p>
            <a:r>
              <a:rPr lang="en-US" sz="3600" b="1" dirty="0">
                <a:solidFill>
                  <a:prstClr val="black"/>
                </a:solidFill>
                <a:latin typeface="+mn-lt"/>
              </a:rPr>
              <a:t>Advertised Jobs – University Resources</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0" y="1772815"/>
            <a:ext cx="9048328" cy="4599911"/>
          </a:xfrm>
        </p:spPr>
        <p:txBody>
          <a:bodyPr rtlCol="0">
            <a:normAutofit fontScale="25000" lnSpcReduction="20000"/>
          </a:bodyPr>
          <a:lstStyle/>
          <a:p>
            <a:pPr>
              <a:lnSpc>
                <a:spcPct val="80000"/>
              </a:lnSpc>
              <a:defRPr/>
            </a:pPr>
            <a:r>
              <a:rPr lang="en-GB" sz="6000" dirty="0">
                <a:solidFill>
                  <a:srgbClr val="FF0000"/>
                </a:solidFill>
              </a:rPr>
              <a:t> </a:t>
            </a:r>
            <a:r>
              <a:rPr lang="en-GB" sz="8000" b="1" u="sng" dirty="0">
                <a:solidFill>
                  <a:schemeClr val="tx1"/>
                </a:solidFill>
                <a:cs typeface="Calibri" panose="020F0502020204030204" pitchFamily="34" charset="0"/>
              </a:rPr>
              <a:t>Career Development Centre</a:t>
            </a:r>
            <a:r>
              <a:rPr lang="en-GB" sz="8000" b="1" dirty="0">
                <a:solidFill>
                  <a:schemeClr val="tx1"/>
                </a:solidFill>
                <a:cs typeface="Calibri" panose="020F0502020204030204" pitchFamily="34" charset="0"/>
              </a:rPr>
              <a:t> </a:t>
            </a:r>
            <a:r>
              <a:rPr lang="en-GB" sz="8000" dirty="0">
                <a:cs typeface="Calibri" panose="020F0502020204030204" pitchFamily="34" charset="0"/>
              </a:rPr>
              <a:t>– </a:t>
            </a:r>
            <a:r>
              <a:rPr lang="en-GB" sz="8000" b="1" dirty="0">
                <a:solidFill>
                  <a:schemeClr val="accent2"/>
                </a:solidFill>
                <a:cs typeface="Calibri" panose="020F0502020204030204" pitchFamily="34" charset="0"/>
                <a:hlinkClick r:id="rId3">
                  <a:extLst>
                    <a:ext uri="{A12FA001-AC4F-418D-AE19-62706E023703}">
                      <ahyp:hlinkClr xmlns:ahyp="http://schemas.microsoft.com/office/drawing/2018/hyperlinkcolor" val="tx"/>
                    </a:ext>
                  </a:extLst>
                </a:hlinkClick>
              </a:rPr>
              <a:t>www.tudublin.ie/careers</a:t>
            </a:r>
            <a:r>
              <a:rPr lang="en-GB" sz="8000" b="1" dirty="0">
                <a:solidFill>
                  <a:schemeClr val="accent2"/>
                </a:solidFill>
                <a:cs typeface="Calibri" panose="020F0502020204030204" pitchFamily="34" charset="0"/>
              </a:rPr>
              <a:t> </a:t>
            </a:r>
          </a:p>
          <a:p>
            <a:pPr>
              <a:lnSpc>
                <a:spcPct val="80000"/>
              </a:lnSpc>
              <a:defRPr/>
            </a:pPr>
            <a:r>
              <a:rPr lang="en-GB" sz="8000" dirty="0">
                <a:solidFill>
                  <a:schemeClr val="accent2"/>
                </a:solidFill>
                <a:cs typeface="Calibri" panose="020F0502020204030204" pitchFamily="34" charset="0"/>
              </a:rPr>
              <a:t> </a:t>
            </a:r>
            <a:r>
              <a:rPr lang="en-GB" sz="8000" b="1" dirty="0" err="1">
                <a:solidFill>
                  <a:schemeClr val="tx1"/>
                </a:solidFill>
                <a:cs typeface="Calibri" panose="020F0502020204030204" pitchFamily="34" charset="0"/>
              </a:rPr>
              <a:t>Jobscene</a:t>
            </a:r>
            <a:r>
              <a:rPr lang="en-GB" sz="8000" b="1" dirty="0">
                <a:solidFill>
                  <a:schemeClr val="tx1"/>
                </a:solidFill>
                <a:cs typeface="Calibri" panose="020F0502020204030204" pitchFamily="34" charset="0"/>
              </a:rPr>
              <a:t>: </a:t>
            </a:r>
            <a:r>
              <a:rPr lang="en-GB" sz="8000" dirty="0">
                <a:cs typeface="Calibri" panose="020F0502020204030204" pitchFamily="34" charset="0"/>
              </a:rPr>
              <a:t>internships/summer internships (worldwide), insight days, grad jobs </a:t>
            </a:r>
            <a:r>
              <a:rPr lang="en-GB" sz="8000" b="1" u="sng" dirty="0">
                <a:cs typeface="Calibri" panose="020F0502020204030204" pitchFamily="34" charset="0"/>
              </a:rPr>
              <a:t>Email alerts</a:t>
            </a:r>
            <a:endParaRPr lang="en-GB" sz="8000" b="1" dirty="0">
              <a:cs typeface="Calibri" panose="020F0502020204030204" pitchFamily="34" charset="0"/>
            </a:endParaRPr>
          </a:p>
          <a:p>
            <a:pPr marL="685800" lvl="1" indent="-285750">
              <a:lnSpc>
                <a:spcPct val="80000"/>
              </a:lnSpc>
              <a:defRPr/>
            </a:pPr>
            <a:r>
              <a:rPr lang="en-GB" sz="8000" b="1" dirty="0">
                <a:solidFill>
                  <a:schemeClr val="tx1"/>
                </a:solidFill>
                <a:cs typeface="Calibri" panose="020F0502020204030204" pitchFamily="34" charset="0"/>
              </a:rPr>
              <a:t>Events Calendar:</a:t>
            </a:r>
            <a:r>
              <a:rPr lang="en-GB" sz="8000" dirty="0">
                <a:solidFill>
                  <a:schemeClr val="tx1"/>
                </a:solidFill>
                <a:cs typeface="Calibri" panose="020F0502020204030204" pitchFamily="34" charset="0"/>
              </a:rPr>
              <a:t> </a:t>
            </a:r>
            <a:r>
              <a:rPr lang="en-GB" sz="8000" b="1" dirty="0">
                <a:solidFill>
                  <a:schemeClr val="accent2"/>
                </a:solidFill>
                <a:cs typeface="Calibri" panose="020F0502020204030204" pitchFamily="34" charset="0"/>
                <a:hlinkClick r:id="rId4">
                  <a:extLst>
                    <a:ext uri="{A12FA001-AC4F-418D-AE19-62706E023703}">
                      <ahyp:hlinkClr xmlns:ahyp="http://schemas.microsoft.com/office/drawing/2018/hyperlinkcolor" val="tx"/>
                    </a:ext>
                  </a:extLst>
                </a:hlinkClick>
              </a:rPr>
              <a:t>www.tudublin.ie/for-students/career-development-centre/careers-fairs-and-events</a:t>
            </a:r>
            <a:endParaRPr lang="en-GB" sz="8000" b="1" dirty="0">
              <a:solidFill>
                <a:schemeClr val="accent2"/>
              </a:solidFill>
              <a:cs typeface="Calibri" panose="020F0502020204030204" pitchFamily="34" charset="0"/>
            </a:endParaRPr>
          </a:p>
          <a:p>
            <a:pPr marL="685800" lvl="1" indent="-285750">
              <a:lnSpc>
                <a:spcPct val="80000"/>
              </a:lnSpc>
              <a:defRPr/>
            </a:pPr>
            <a:r>
              <a:rPr lang="en-GB" sz="8000" b="1" dirty="0">
                <a:solidFill>
                  <a:schemeClr val="tx1"/>
                </a:solidFill>
                <a:cs typeface="Calibri" panose="020F0502020204030204" pitchFamily="34" charset="0"/>
              </a:rPr>
              <a:t>Class Emails </a:t>
            </a:r>
          </a:p>
          <a:p>
            <a:pPr marL="685800" lvl="1" indent="-285750">
              <a:lnSpc>
                <a:spcPct val="80000"/>
              </a:lnSpc>
              <a:defRPr/>
            </a:pPr>
            <a:r>
              <a:rPr lang="en-GB" sz="8000" b="1" dirty="0">
                <a:solidFill>
                  <a:schemeClr val="tx1"/>
                </a:solidFill>
                <a:cs typeface="Calibri" panose="020F0502020204030204" pitchFamily="34" charset="0"/>
              </a:rPr>
              <a:t>Handouts: </a:t>
            </a:r>
            <a:r>
              <a:rPr lang="en-GB" sz="8000" dirty="0">
                <a:cs typeface="Calibri" panose="020F0502020204030204" pitchFamily="34" charset="0"/>
              </a:rPr>
              <a:t>Job Hunting section - </a:t>
            </a:r>
            <a:r>
              <a:rPr lang="en-GB" sz="8000" b="1" dirty="0">
                <a:solidFill>
                  <a:schemeClr val="accent2"/>
                </a:solidFill>
                <a:cs typeface="Calibri" panose="020F0502020204030204" pitchFamily="34" charset="0"/>
                <a:hlinkClick r:id="rId3">
                  <a:extLst>
                    <a:ext uri="{A12FA001-AC4F-418D-AE19-62706E023703}">
                      <ahyp:hlinkClr xmlns:ahyp="http://schemas.microsoft.com/office/drawing/2018/hyperlinkcolor" val="tx"/>
                    </a:ext>
                  </a:extLst>
                </a:hlinkClick>
              </a:rPr>
              <a:t>www.tudublin.ie/careers</a:t>
            </a:r>
            <a:endParaRPr lang="en-GB" sz="8000" b="1" dirty="0">
              <a:solidFill>
                <a:schemeClr val="accent2"/>
              </a:solidFill>
              <a:cs typeface="Calibri" panose="020F0502020204030204" pitchFamily="34" charset="0"/>
            </a:endParaRPr>
          </a:p>
          <a:p>
            <a:pPr marL="685800" lvl="1" indent="-285750">
              <a:lnSpc>
                <a:spcPct val="80000"/>
              </a:lnSpc>
              <a:defRPr/>
            </a:pPr>
            <a:r>
              <a:rPr lang="en-GB" sz="8000" b="1" dirty="0">
                <a:solidFill>
                  <a:schemeClr val="tx1"/>
                </a:solidFill>
                <a:cs typeface="Calibri" panose="020F0502020204030204" pitchFamily="34" charset="0"/>
              </a:rPr>
              <a:t>My Qualification what next? -</a:t>
            </a:r>
            <a:r>
              <a:rPr lang="en-GB" sz="8000" b="1" dirty="0">
                <a:solidFill>
                  <a:srgbClr val="0070C0"/>
                </a:solidFill>
                <a:cs typeface="Calibri" panose="020F0502020204030204" pitchFamily="34" charset="0"/>
              </a:rPr>
              <a:t>https://www.tudublin.ie/for-students/career-development-centre/students-and-graduates/my-qualifications---what-next/</a:t>
            </a:r>
          </a:p>
          <a:p>
            <a:pPr marL="685800" lvl="1" indent="-285750">
              <a:lnSpc>
                <a:spcPct val="80000"/>
              </a:lnSpc>
              <a:defRPr/>
            </a:pPr>
            <a:r>
              <a:rPr lang="en-GB" sz="8000" b="1" dirty="0">
                <a:solidFill>
                  <a:schemeClr val="tx1"/>
                </a:solidFill>
                <a:cs typeface="Calibri" panose="020F0502020204030204" pitchFamily="34" charset="0"/>
              </a:rPr>
              <a:t>Career Workshops</a:t>
            </a:r>
          </a:p>
          <a:p>
            <a:pPr marL="685800" lvl="1" indent="-285750">
              <a:lnSpc>
                <a:spcPct val="80000"/>
              </a:lnSpc>
              <a:defRPr/>
            </a:pPr>
            <a:endParaRPr lang="en-GB" sz="8000" b="1" dirty="0">
              <a:solidFill>
                <a:schemeClr val="tx1"/>
              </a:solidFill>
              <a:cs typeface="Calibri" panose="020F0502020204030204" pitchFamily="34" charset="0"/>
            </a:endParaRPr>
          </a:p>
          <a:p>
            <a:pPr>
              <a:lnSpc>
                <a:spcPct val="80000"/>
              </a:lnSpc>
              <a:defRPr/>
            </a:pPr>
            <a:r>
              <a:rPr lang="en-IE" sz="8000" b="1" u="sng" dirty="0">
                <a:solidFill>
                  <a:schemeClr val="tx1"/>
                </a:solidFill>
                <a:cs typeface="Calibri" panose="020F0502020204030204" pitchFamily="34" charset="0"/>
              </a:rPr>
              <a:t>University Career Services </a:t>
            </a:r>
            <a:r>
              <a:rPr lang="en-IE" sz="8000" dirty="0">
                <a:cs typeface="Calibri" panose="020F0502020204030204" pitchFamily="34" charset="0"/>
              </a:rPr>
              <a:t>– </a:t>
            </a:r>
            <a:r>
              <a:rPr lang="en-IE" sz="8000" b="1" dirty="0">
                <a:solidFill>
                  <a:schemeClr val="accent2"/>
                </a:solidFill>
                <a:cs typeface="Calibri" panose="020F0502020204030204" pitchFamily="34" charset="0"/>
              </a:rPr>
              <a:t>www.gradireland.com </a:t>
            </a:r>
            <a:r>
              <a:rPr lang="en-IE" sz="8000" dirty="0">
                <a:cs typeface="Calibri" panose="020F0502020204030204" pitchFamily="34" charset="0"/>
              </a:rPr>
              <a:t>–  </a:t>
            </a:r>
            <a:r>
              <a:rPr lang="en-IE" sz="8000" b="1" u="sng" dirty="0">
                <a:cs typeface="Calibri" panose="020F0502020204030204" pitchFamily="34" charset="0"/>
              </a:rPr>
              <a:t>Email alerts</a:t>
            </a:r>
            <a:r>
              <a:rPr lang="en-IE" sz="8000" b="1" dirty="0">
                <a:cs typeface="Calibri" panose="020F0502020204030204" pitchFamily="34" charset="0"/>
              </a:rPr>
              <a:t>, virtual events, </a:t>
            </a:r>
          </a:p>
          <a:p>
            <a:pPr>
              <a:lnSpc>
                <a:spcPct val="80000"/>
              </a:lnSpc>
              <a:defRPr/>
            </a:pPr>
            <a:r>
              <a:rPr lang="en-IE" sz="8000" b="1" dirty="0">
                <a:cs typeface="Calibri" panose="020F0502020204030204" pitchFamily="34" charset="0"/>
              </a:rPr>
              <a:t>Grad stories. </a:t>
            </a:r>
            <a:r>
              <a:rPr lang="en-GB" sz="8000" dirty="0" err="1">
                <a:cs typeface="Calibri" panose="020F0502020204030204" pitchFamily="34" charset="0"/>
              </a:rPr>
              <a:t>Gradireland</a:t>
            </a:r>
            <a:r>
              <a:rPr lang="en-GB" sz="8000" dirty="0">
                <a:cs typeface="Calibri" panose="020F0502020204030204" pitchFamily="34" charset="0"/>
              </a:rPr>
              <a:t> Directory -</a:t>
            </a:r>
            <a:r>
              <a:rPr lang="en-GB" sz="8000" dirty="0">
                <a:cs typeface="Calibri" panose="020F0502020204030204" pitchFamily="34" charset="0"/>
                <a:hlinkClick r:id="rId5" tooltip="https://lnkd.in/ewe4ntf">
                  <a:extLst>
                    <a:ext uri="{A12FA001-AC4F-418D-AE19-62706E023703}">
                      <ahyp:hlinkClr xmlns:ahyp="http://schemas.microsoft.com/office/drawing/2018/hyperlinkcolor" val="tx"/>
                    </a:ext>
                  </a:extLst>
                </a:hlinkClick>
              </a:rPr>
              <a:t> </a:t>
            </a:r>
            <a:r>
              <a:rPr lang="en-GB" sz="8000" b="1" dirty="0">
                <a:solidFill>
                  <a:schemeClr val="accent2"/>
                </a:solidFill>
                <a:cs typeface="Calibri" panose="020F0502020204030204" pitchFamily="34" charset="0"/>
                <a:hlinkClick r:id="rId5" tooltip="https://lnkd.in/ewe4ntf">
                  <a:extLst>
                    <a:ext uri="{A12FA001-AC4F-418D-AE19-62706E023703}">
                      <ahyp:hlinkClr xmlns:ahyp="http://schemas.microsoft.com/office/drawing/2018/hyperlinkcolor" val="tx"/>
                    </a:ext>
                  </a:extLst>
                </a:hlinkClick>
              </a:rPr>
              <a:t>https://lnkd.in/ewe4ntF</a:t>
            </a:r>
            <a:endParaRPr lang="en-GB" sz="8000" b="1" dirty="0">
              <a:solidFill>
                <a:schemeClr val="accent2"/>
              </a:solidFill>
              <a:cs typeface="Calibri" panose="020F0502020204030204" pitchFamily="34" charset="0"/>
            </a:endParaRPr>
          </a:p>
          <a:p>
            <a:pPr>
              <a:lnSpc>
                <a:spcPct val="80000"/>
              </a:lnSpc>
              <a:defRPr/>
            </a:pPr>
            <a:r>
              <a:rPr lang="en-GB" sz="8000" b="1" dirty="0">
                <a:solidFill>
                  <a:schemeClr val="accent2"/>
                </a:solidFill>
                <a:cs typeface="Calibri" panose="020F0502020204030204" pitchFamily="34" charset="0"/>
              </a:rPr>
              <a:t>  </a:t>
            </a:r>
            <a:endParaRPr lang="en-IE" sz="8000" b="1" dirty="0">
              <a:solidFill>
                <a:schemeClr val="accent2"/>
              </a:solidFill>
              <a:cs typeface="Calibri" panose="020F0502020204030204" pitchFamily="34" charset="0"/>
            </a:endParaRPr>
          </a:p>
          <a:p>
            <a:pPr>
              <a:lnSpc>
                <a:spcPct val="80000"/>
              </a:lnSpc>
              <a:defRPr/>
            </a:pPr>
            <a:r>
              <a:rPr lang="en-IE" sz="8000" b="1" dirty="0">
                <a:solidFill>
                  <a:schemeClr val="tx1"/>
                </a:solidFill>
                <a:cs typeface="Calibri" panose="020F0502020204030204" pitchFamily="34" charset="0"/>
              </a:rPr>
              <a:t>Other Graduate Career Websites</a:t>
            </a:r>
            <a:r>
              <a:rPr lang="en-IE" sz="8000" dirty="0">
                <a:solidFill>
                  <a:schemeClr val="tx1"/>
                </a:solidFill>
                <a:cs typeface="Calibri" panose="020F0502020204030204" pitchFamily="34" charset="0"/>
              </a:rPr>
              <a:t> </a:t>
            </a:r>
            <a:r>
              <a:rPr lang="en-IE" sz="8000" dirty="0">
                <a:cs typeface="Calibri" panose="020F0502020204030204" pitchFamily="34" charset="0"/>
              </a:rPr>
              <a:t>– </a:t>
            </a:r>
            <a:r>
              <a:rPr lang="en-IE" sz="8000" b="1" dirty="0">
                <a:solidFill>
                  <a:schemeClr val="accent2"/>
                </a:solidFill>
                <a:cs typeface="Calibri" panose="020F0502020204030204" pitchFamily="34" charset="0"/>
                <a:hlinkClick r:id="rId6">
                  <a:extLst>
                    <a:ext uri="{A12FA001-AC4F-418D-AE19-62706E023703}">
                      <ahyp:hlinkClr xmlns:ahyp="http://schemas.microsoft.com/office/drawing/2018/hyperlinkcolor" val="tx"/>
                    </a:ext>
                  </a:extLst>
                </a:hlinkClick>
              </a:rPr>
              <a:t>ww.nextstepsupport.org</a:t>
            </a:r>
            <a:r>
              <a:rPr lang="en-IE" sz="8000" dirty="0">
                <a:cs typeface="Calibri" panose="020F0502020204030204" pitchFamily="34" charset="0"/>
              </a:rPr>
              <a:t> </a:t>
            </a:r>
            <a:r>
              <a:rPr lang="en-IE" sz="8000" b="1" dirty="0">
                <a:solidFill>
                  <a:schemeClr val="accent2"/>
                </a:solidFill>
                <a:cs typeface="Calibri" panose="020F0502020204030204" pitchFamily="34" charset="0"/>
                <a:hlinkClick r:id="rId7">
                  <a:extLst>
                    <a:ext uri="{A12FA001-AC4F-418D-AE19-62706E023703}">
                      <ahyp:hlinkClr xmlns:ahyp="http://schemas.microsoft.com/office/drawing/2018/hyperlinkcolor" val="tx"/>
                    </a:ext>
                  </a:extLst>
                </a:hlinkClick>
              </a:rPr>
              <a:t>www.careersportal.ie</a:t>
            </a:r>
            <a:r>
              <a:rPr lang="en-IE" sz="8000" b="1" dirty="0">
                <a:solidFill>
                  <a:schemeClr val="accent2"/>
                </a:solidFill>
                <a:cs typeface="Calibri" panose="020F0502020204030204" pitchFamily="34" charset="0"/>
              </a:rPr>
              <a:t> </a:t>
            </a:r>
            <a:r>
              <a:rPr lang="en-IE" sz="8000" dirty="0">
                <a:cs typeface="Calibri" panose="020F0502020204030204" pitchFamily="34" charset="0"/>
              </a:rPr>
              <a:t>– jobs section, virtual events</a:t>
            </a:r>
          </a:p>
          <a:p>
            <a:pPr lvl="0"/>
            <a:endParaRPr lang="en-GB" sz="2400" dirty="0">
              <a:solidFill>
                <a:srgbClr val="6D524A"/>
              </a:solidFill>
            </a:endParaRPr>
          </a:p>
        </p:txBody>
      </p:sp>
      <p:pic>
        <p:nvPicPr>
          <p:cNvPr id="1026" name="Picture 2" descr="#68679440 - we are hiring - concept">
            <a:extLst>
              <a:ext uri="{FF2B5EF4-FFF2-40B4-BE49-F238E27FC236}">
                <a16:creationId xmlns:a16="http://schemas.microsoft.com/office/drawing/2014/main" id="{E6AAE3B4-601F-4EDF-8A57-7D8F0FB68A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8328" y="1750628"/>
            <a:ext cx="3143672" cy="391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983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871220" y="485273"/>
            <a:ext cx="6006192" cy="746730"/>
          </a:xfrm>
        </p:spPr>
        <p:txBody>
          <a:bodyPr>
            <a:normAutofit/>
          </a:bodyPr>
          <a:lstStyle/>
          <a:p>
            <a:r>
              <a:rPr lang="en-US" sz="3600" b="1" dirty="0">
                <a:solidFill>
                  <a:prstClr val="black"/>
                </a:solidFill>
                <a:latin typeface="+mn-lt"/>
              </a:rPr>
              <a:t>Advertised Jobs</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191344" y="1772816"/>
            <a:ext cx="8352928" cy="4392488"/>
          </a:xfrm>
        </p:spPr>
        <p:txBody>
          <a:bodyPr rtlCol="0">
            <a:normAutofit fontScale="85000" lnSpcReduction="20000"/>
          </a:bodyPr>
          <a:lstStyle/>
          <a:p>
            <a:r>
              <a:rPr lang="en-IE" altLang="en-US" sz="2200" b="1" u="sng" dirty="0">
                <a:solidFill>
                  <a:schemeClr val="tx1"/>
                </a:solidFill>
              </a:rPr>
              <a:t>Job websites </a:t>
            </a:r>
            <a:r>
              <a:rPr lang="en-IE" altLang="en-US" sz="2200" dirty="0"/>
              <a:t>– e.g., indeed.ie – Ireland (various job boards), mondotimes.com - worldwide, monster.ie, </a:t>
            </a:r>
            <a:r>
              <a:rPr lang="en-IE" altLang="en-US" sz="2200" dirty="0" err="1"/>
              <a:t>irishjobfairy</a:t>
            </a:r>
            <a:r>
              <a:rPr lang="en-IE" altLang="en-US" sz="2200" dirty="0"/>
              <a:t> (twitter), irishjobs.ie, jobsireland.ie, glassdoor.ie, simplyhired.ie, taleo.net, etc.</a:t>
            </a:r>
          </a:p>
          <a:p>
            <a:r>
              <a:rPr lang="en-IE" altLang="en-US" sz="2200" b="1" u="sng" dirty="0"/>
              <a:t>Google Search </a:t>
            </a:r>
            <a:r>
              <a:rPr lang="en-IE" altLang="en-US" sz="2200" dirty="0"/>
              <a:t>– Search ‘Summer Internships’ – area of interest/location</a:t>
            </a:r>
          </a:p>
          <a:p>
            <a:pPr>
              <a:lnSpc>
                <a:spcPct val="80000"/>
              </a:lnSpc>
            </a:pPr>
            <a:endParaRPr lang="en-IE" altLang="en-US" sz="2200" b="1" u="sng" dirty="0">
              <a:solidFill>
                <a:schemeClr val="tx1"/>
              </a:solidFill>
            </a:endParaRPr>
          </a:p>
          <a:p>
            <a:pPr>
              <a:lnSpc>
                <a:spcPct val="80000"/>
              </a:lnSpc>
            </a:pPr>
            <a:r>
              <a:rPr lang="en-IE" altLang="en-US" sz="2200" b="1" u="sng" dirty="0">
                <a:solidFill>
                  <a:schemeClr val="tx1"/>
                </a:solidFill>
              </a:rPr>
              <a:t>Company websites/</a:t>
            </a:r>
            <a:r>
              <a:rPr lang="en-IE" altLang="en-US" sz="2200" b="1" u="sng" dirty="0" err="1">
                <a:solidFill>
                  <a:schemeClr val="tx1"/>
                </a:solidFill>
              </a:rPr>
              <a:t>Linkedin</a:t>
            </a:r>
            <a:r>
              <a:rPr lang="en-IE" altLang="en-US" sz="2200" b="1" u="sng" dirty="0">
                <a:solidFill>
                  <a:schemeClr val="tx1"/>
                </a:solidFill>
              </a:rPr>
              <a:t> pages </a:t>
            </a:r>
            <a:r>
              <a:rPr lang="en-IE" altLang="en-US" sz="2200" b="1" dirty="0"/>
              <a:t>–</a:t>
            </a:r>
            <a:r>
              <a:rPr lang="en-IE" altLang="en-US" sz="2200" dirty="0"/>
              <a:t> advertised vacancies, internships, summer internships, ‘insight days/programmes’, virtual events</a:t>
            </a:r>
          </a:p>
          <a:p>
            <a:pPr>
              <a:lnSpc>
                <a:spcPct val="80000"/>
              </a:lnSpc>
            </a:pPr>
            <a:endParaRPr lang="en-GB" altLang="en-US" sz="2200" b="1" u="sng" dirty="0"/>
          </a:p>
          <a:p>
            <a:pPr>
              <a:lnSpc>
                <a:spcPct val="80000"/>
              </a:lnSpc>
            </a:pPr>
            <a:r>
              <a:rPr lang="en-GB" altLang="en-US" sz="2200" b="1" u="sng" dirty="0">
                <a:solidFill>
                  <a:schemeClr val="tx1"/>
                </a:solidFill>
              </a:rPr>
              <a:t>Recruitment Agencies</a:t>
            </a:r>
            <a:r>
              <a:rPr lang="en-GB" altLang="en-US" sz="2200" dirty="0"/>
              <a:t>: recruitmentagenciesireland.com, irishjobs.ie/agencies</a:t>
            </a:r>
            <a:r>
              <a:rPr lang="en-GB" altLang="en-US" sz="2200" dirty="0">
                <a:solidFill>
                  <a:schemeClr val="tx1"/>
                </a:solidFill>
              </a:rPr>
              <a:t>– </a:t>
            </a:r>
            <a:r>
              <a:rPr lang="en-GB" altLang="en-US" sz="2200" dirty="0"/>
              <a:t>list of recruitment agencies</a:t>
            </a:r>
          </a:p>
          <a:p>
            <a:pPr>
              <a:lnSpc>
                <a:spcPct val="80000"/>
              </a:lnSpc>
            </a:pPr>
            <a:endParaRPr lang="en-GB" altLang="en-US" sz="2200" dirty="0"/>
          </a:p>
          <a:p>
            <a:pPr marL="0" indent="0">
              <a:buNone/>
            </a:pPr>
            <a:r>
              <a:rPr lang="en-GB" altLang="en-US" sz="2200" b="1" u="sng" dirty="0">
                <a:solidFill>
                  <a:schemeClr val="tx1"/>
                </a:solidFill>
              </a:rPr>
              <a:t>Careers fairs/Company webinars</a:t>
            </a:r>
            <a:r>
              <a:rPr lang="en-GB" altLang="en-US" sz="2200" dirty="0"/>
              <a:t>– TU Dublin Careers Fairs, </a:t>
            </a:r>
            <a:r>
              <a:rPr lang="en-GB" altLang="en-US" sz="2200" dirty="0" err="1"/>
              <a:t>Gradireland</a:t>
            </a:r>
            <a:r>
              <a:rPr lang="en-GB" altLang="en-US" sz="2200" dirty="0"/>
              <a:t> - Autumn and Summer Fairs (Career Discovery event – June), International Careers Fair, Languages Fair, plus many others. Company presentations and talks.</a:t>
            </a:r>
          </a:p>
          <a:p>
            <a:pPr marL="0" indent="0">
              <a:buNone/>
            </a:pPr>
            <a:r>
              <a:rPr lang="en-GB" b="1" dirty="0">
                <a:solidFill>
                  <a:schemeClr val="accent2"/>
                </a:solidFill>
                <a:cs typeface="Calibri" panose="020F0502020204030204" pitchFamily="34" charset="0"/>
                <a:hlinkClick r:id="rId3">
                  <a:extLst>
                    <a:ext uri="{A12FA001-AC4F-418D-AE19-62706E023703}">
                      <ahyp:hlinkClr xmlns:ahyp="http://schemas.microsoft.com/office/drawing/2018/hyperlinkcolor" val="tx"/>
                    </a:ext>
                  </a:extLst>
                </a:hlinkClick>
              </a:rPr>
              <a:t>www.tudublin.ie/for-students/career-development-centre/careers-fairs-and-events</a:t>
            </a:r>
            <a:endParaRPr lang="en-IE" altLang="en-US" dirty="0"/>
          </a:p>
          <a:p>
            <a:endParaRPr lang="en-IE" altLang="en-US" dirty="0"/>
          </a:p>
          <a:p>
            <a:pPr lvl="0"/>
            <a:endParaRPr lang="en-GB" sz="2200" dirty="0">
              <a:solidFill>
                <a:prstClr val="black"/>
              </a:solidFill>
            </a:endParaRPr>
          </a:p>
          <a:p>
            <a:pPr marL="109728" lvl="0" indent="0">
              <a:spcBef>
                <a:spcPts val="400"/>
              </a:spcBef>
              <a:buClr>
                <a:srgbClr val="2DA2BF"/>
              </a:buClr>
              <a:buSzPct val="68000"/>
              <a:buNone/>
            </a:pPr>
            <a:endParaRPr lang="en-GB" sz="2400" dirty="0">
              <a:solidFill>
                <a:srgbClr val="6D524A"/>
              </a:solidFill>
            </a:endParaRPr>
          </a:p>
        </p:txBody>
      </p:sp>
      <p:pic>
        <p:nvPicPr>
          <p:cNvPr id="1026" name="Picture 2" descr="See the source image">
            <a:extLst>
              <a:ext uri="{FF2B5EF4-FFF2-40B4-BE49-F238E27FC236}">
                <a16:creationId xmlns:a16="http://schemas.microsoft.com/office/drawing/2014/main" id="{3EA0530A-23C4-43D2-8411-96771E7C4F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0296" y="1916832"/>
            <a:ext cx="324036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52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descr="&quot;&quot;">
            <a:extLst>
              <a:ext uri="{FF2B5EF4-FFF2-40B4-BE49-F238E27FC236}">
                <a16:creationId xmlns:a16="http://schemas.microsoft.com/office/drawing/2014/main" id="{015E9E23-2DED-40B4-B681-B1FC3410208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458" name="Title 1">
            <a:extLst>
              <a:ext uri="{FF2B5EF4-FFF2-40B4-BE49-F238E27FC236}">
                <a16:creationId xmlns:a16="http://schemas.microsoft.com/office/drawing/2014/main" id="{D6F3EB4D-B330-4E81-8A19-B8626AAC6099}"/>
              </a:ext>
            </a:extLst>
          </p:cNvPr>
          <p:cNvSpPr>
            <a:spLocks noGrp="1"/>
          </p:cNvSpPr>
          <p:nvPr>
            <p:ph type="title"/>
          </p:nvPr>
        </p:nvSpPr>
        <p:spPr>
          <a:xfrm>
            <a:off x="736601" y="1716087"/>
            <a:ext cx="5081587" cy="3956050"/>
          </a:xfrm>
        </p:spPr>
        <p:txBody>
          <a:bodyPr rtlCol="0">
            <a:normAutofit/>
          </a:bodyPr>
          <a:lstStyle/>
          <a:p>
            <a:pPr eaLnBrk="1" fontAlgn="auto" hangingPunct="1">
              <a:spcAft>
                <a:spcPts val="0"/>
              </a:spcAft>
              <a:defRPr/>
            </a:pPr>
            <a:r>
              <a:rPr lang="en-GB" altLang="en-US" sz="5400" dirty="0">
                <a:solidFill>
                  <a:schemeClr val="accent1">
                    <a:lumMod val="75000"/>
                  </a:schemeClr>
                </a:solidFill>
                <a:latin typeface="+mn-lt"/>
              </a:rPr>
              <a:t>Advertised</a:t>
            </a:r>
            <a:br>
              <a:rPr lang="en-GB" altLang="en-US" sz="5400" dirty="0">
                <a:solidFill>
                  <a:schemeClr val="accent1">
                    <a:lumMod val="75000"/>
                  </a:schemeClr>
                </a:solidFill>
                <a:latin typeface="+mn-lt"/>
              </a:rPr>
            </a:br>
            <a:r>
              <a:rPr lang="en-GB" altLang="en-US" sz="5400" dirty="0">
                <a:solidFill>
                  <a:schemeClr val="accent1">
                    <a:lumMod val="75000"/>
                  </a:schemeClr>
                </a:solidFill>
                <a:latin typeface="+mn-lt"/>
              </a:rPr>
              <a:t> jobs</a:t>
            </a:r>
          </a:p>
        </p:txBody>
      </p:sp>
      <p:cxnSp>
        <p:nvCxnSpPr>
          <p:cNvPr id="73" name="Straight Connector 72" descr="&quot;&quot;">
            <a:extLst>
              <a:ext uri="{FF2B5EF4-FFF2-40B4-BE49-F238E27FC236}">
                <a16:creationId xmlns:a16="http://schemas.microsoft.com/office/drawing/2014/main" id="{94E08F88-402E-495B-88FC-5ED77077D786}"/>
              </a:ext>
            </a:extLst>
          </p:cNvPr>
          <p:cNvCxnSpPr>
            <a:cxnSpLocks noGrp="1" noRot="1" noChangeAspect="1" noMove="1" noResize="1" noEditPoints="1" noAdjustHandles="1" noChangeArrowheads="1" noChangeShapeType="1"/>
          </p:cNvCxnSpPr>
          <p:nvPr/>
        </p:nvCxnSpPr>
        <p:spPr>
          <a:xfrm flipH="1">
            <a:off x="1014413" y="1450975"/>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descr="&quot;&quot;">
            <a:extLst>
              <a:ext uri="{FF2B5EF4-FFF2-40B4-BE49-F238E27FC236}">
                <a16:creationId xmlns:a16="http://schemas.microsoft.com/office/drawing/2014/main" id="{19400285-BEB9-4A49-842C-660EA06E865B}"/>
              </a:ext>
            </a:extLst>
          </p:cNvPr>
          <p:cNvCxnSpPr>
            <a:cxnSpLocks noGrp="1" noRot="1" noChangeAspect="1" noMove="1" noResize="1" noEditPoints="1" noAdjustHandles="1" noChangeArrowheads="1" noChangeShapeType="1"/>
          </p:cNvCxnSpPr>
          <p:nvPr/>
        </p:nvCxnSpPr>
        <p:spPr>
          <a:xfrm flipH="1">
            <a:off x="1014413" y="5408613"/>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510" name="Content Placeholder 2">
            <a:extLst>
              <a:ext uri="{FF2B5EF4-FFF2-40B4-BE49-F238E27FC236}">
                <a16:creationId xmlns:a16="http://schemas.microsoft.com/office/drawing/2014/main" id="{4F43E775-F18E-4087-B3B9-352FB942FDD2}"/>
              </a:ext>
            </a:extLst>
          </p:cNvPr>
          <p:cNvSpPr>
            <a:spLocks noGrp="1" noChangeArrowheads="1"/>
          </p:cNvSpPr>
          <p:nvPr>
            <p:ph idx="1"/>
          </p:nvPr>
        </p:nvSpPr>
        <p:spPr>
          <a:xfrm>
            <a:off x="5224462" y="1185863"/>
            <a:ext cx="6967538" cy="5230809"/>
          </a:xfrm>
        </p:spPr>
        <p:txBody>
          <a:bodyPr anchor="ctr"/>
          <a:lstStyle/>
          <a:p>
            <a:pPr eaLnBrk="1" hangingPunct="1">
              <a:defRPr/>
            </a:pPr>
            <a:r>
              <a:rPr lang="en-GB" altLang="en-US" dirty="0">
                <a:solidFill>
                  <a:schemeClr val="accent1">
                    <a:lumMod val="75000"/>
                  </a:schemeClr>
                </a:solidFill>
                <a:latin typeface="Calibri" panose="020F0502020204030204" pitchFamily="34" charset="0"/>
                <a:cs typeface="Calibri" panose="020F0502020204030204" pitchFamily="34" charset="0"/>
              </a:rPr>
              <a:t>Emails from your career coach</a:t>
            </a:r>
          </a:p>
          <a:p>
            <a:pPr eaLnBrk="1" hangingPunct="1">
              <a:defRPr/>
            </a:pPr>
            <a:r>
              <a:rPr lang="en-GB" altLang="en-US" dirty="0">
                <a:solidFill>
                  <a:schemeClr val="accent1">
                    <a:lumMod val="75000"/>
                  </a:schemeClr>
                </a:solidFill>
                <a:latin typeface="Calibri" panose="020F0502020204030204" pitchFamily="34" charset="0"/>
                <a:cs typeface="Calibri" panose="020F0502020204030204" pitchFamily="34" charset="0"/>
              </a:rPr>
              <a:t>LinkedIn</a:t>
            </a:r>
          </a:p>
          <a:p>
            <a:pPr eaLnBrk="1" hangingPunct="1">
              <a:defRPr/>
            </a:pPr>
            <a:r>
              <a:rPr lang="en-GB" altLang="en-US" dirty="0">
                <a:solidFill>
                  <a:schemeClr val="accent1">
                    <a:lumMod val="75000"/>
                  </a:schemeClr>
                </a:solidFill>
                <a:latin typeface="Calibri" panose="020F0502020204030204" pitchFamily="34" charset="0"/>
                <a:cs typeface="Calibri" panose="020F0502020204030204" pitchFamily="34" charset="0"/>
              </a:rPr>
              <a:t>Employer websites</a:t>
            </a:r>
          </a:p>
          <a:p>
            <a:pPr eaLnBrk="1" hangingPunct="1">
              <a:defRPr/>
            </a:pPr>
            <a:r>
              <a:rPr lang="en-GB" altLang="en-US" dirty="0">
                <a:solidFill>
                  <a:schemeClr val="accent1">
                    <a:lumMod val="75000"/>
                  </a:schemeClr>
                </a:solidFill>
                <a:latin typeface="Calibri" panose="020F0502020204030204" pitchFamily="34" charset="0"/>
                <a:cs typeface="Calibri" panose="020F0502020204030204" pitchFamily="34" charset="0"/>
              </a:rPr>
              <a:t>Professional bodies</a:t>
            </a:r>
          </a:p>
          <a:p>
            <a:pPr eaLnBrk="1" hangingPunct="1">
              <a:defRPr/>
            </a:pPr>
            <a:r>
              <a:rPr lang="en-GB" altLang="en-US" dirty="0">
                <a:solidFill>
                  <a:schemeClr val="accent1">
                    <a:lumMod val="75000"/>
                  </a:schemeClr>
                </a:solidFill>
                <a:latin typeface="Calibri" panose="020F0502020204030204" pitchFamily="34" charset="0"/>
                <a:cs typeface="Calibri" panose="020F0502020204030204" pitchFamily="34" charset="0"/>
              </a:rPr>
              <a:t>Other career services websites</a:t>
            </a:r>
          </a:p>
          <a:p>
            <a:pPr eaLnBrk="1" hangingPunct="1">
              <a:defRPr/>
            </a:pPr>
            <a:r>
              <a:rPr lang="en-GB" altLang="en-US" dirty="0">
                <a:solidFill>
                  <a:schemeClr val="accent1">
                    <a:lumMod val="75000"/>
                  </a:schemeClr>
                </a:solidFill>
                <a:latin typeface="Calibri" panose="020F0502020204030204" pitchFamily="34" charset="0"/>
                <a:cs typeface="Calibri" panose="020F0502020204030204" pitchFamily="34" charset="0"/>
              </a:rPr>
              <a:t>See full list of useful websites here:</a:t>
            </a:r>
            <a:endParaRPr lang="en-IE" altLang="en-US" dirty="0">
              <a:solidFill>
                <a:schemeClr val="accent1">
                  <a:lumMod val="75000"/>
                </a:schemeClr>
              </a:solidFill>
              <a:hlinkClick r:id="" action="ppaction://noaction">
                <a:extLst>
                  <a:ext uri="{A12FA001-AC4F-418D-AE19-62706E023703}">
                    <ahyp:hlinkClr xmlns:ahyp="http://schemas.microsoft.com/office/drawing/2018/hyperlinkcolor" val="tx"/>
                  </a:ext>
                </a:extLst>
              </a:hlinkClick>
            </a:endParaRPr>
          </a:p>
          <a:p>
            <a:pPr marL="0" indent="0" eaLnBrk="1" hangingPunct="1">
              <a:buNone/>
              <a:defRPr/>
            </a:pPr>
            <a:r>
              <a:rPr lang="en-IE" altLang="en-US" dirty="0">
                <a:solidFill>
                  <a:schemeClr val="accent1">
                    <a:lumMod val="75000"/>
                  </a:schemeClr>
                </a:solidFill>
                <a:hlinkClick r:id="" action="ppaction://noaction">
                  <a:extLst>
                    <a:ext uri="{A12FA001-AC4F-418D-AE19-62706E023703}">
                      <ahyp:hlinkClr xmlns:ahyp="http://schemas.microsoft.com/office/drawing/2018/hyperlinkcolor" val="tx"/>
                    </a:ext>
                  </a:extLst>
                </a:hlinkClick>
              </a:rPr>
              <a:t>https://www.tudublin.ie/media/website/for-students/careers/docs/Advertised-Vacancies.pdf</a:t>
            </a:r>
            <a:endParaRPr lang="en-IE" altLang="en-US" dirty="0">
              <a:solidFill>
                <a:schemeClr val="accent1">
                  <a:lumMod val="75000"/>
                </a:schemeClr>
              </a:solidFill>
            </a:endParaRPr>
          </a:p>
          <a:p>
            <a:pPr marL="0" indent="0" eaLnBrk="1" hangingPunct="1">
              <a:buNone/>
              <a:defRPr/>
            </a:pPr>
            <a:r>
              <a:rPr lang="en-IE" altLang="en-US" sz="2400" dirty="0">
                <a:solidFill>
                  <a:schemeClr val="bg1"/>
                </a:solidFill>
              </a:rPr>
              <a:t>   </a:t>
            </a:r>
          </a:p>
          <a:p>
            <a:pPr eaLnBrk="1" hangingPunct="1">
              <a:defRPr/>
            </a:pPr>
            <a:endParaRPr lang="en-GB" alt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327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871220" y="485273"/>
            <a:ext cx="6006192" cy="746730"/>
          </a:xfrm>
        </p:spPr>
        <p:txBody>
          <a:bodyPr>
            <a:normAutofit fontScale="90000"/>
          </a:bodyPr>
          <a:lstStyle/>
          <a:p>
            <a:r>
              <a:rPr lang="en-US" sz="3600" b="1" dirty="0">
                <a:solidFill>
                  <a:prstClr val="black"/>
                </a:solidFill>
                <a:latin typeface="+mn-lt"/>
              </a:rPr>
              <a:t>Advertised Jobs – Sector Specific</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191344" y="1772816"/>
            <a:ext cx="8064896" cy="4248472"/>
          </a:xfrm>
        </p:spPr>
        <p:txBody>
          <a:bodyPr rtlCol="0">
            <a:normAutofit fontScale="92500" lnSpcReduction="20000"/>
          </a:bodyPr>
          <a:lstStyle/>
          <a:p>
            <a:pPr>
              <a:buFont typeface="Wingdings" panose="05000000000000000000" pitchFamily="2" charset="2"/>
              <a:buChar char="§"/>
            </a:pPr>
            <a:endParaRPr lang="en-IE" altLang="en-US" dirty="0"/>
          </a:p>
          <a:p>
            <a:pPr>
              <a:defRPr/>
            </a:pPr>
            <a:r>
              <a:rPr lang="en-IE" altLang="en-US" sz="2800" b="1" u="sng" dirty="0"/>
              <a:t>Financial/Banking Careers</a:t>
            </a:r>
            <a:r>
              <a:rPr lang="en-IE" altLang="en-US" sz="2800" b="1" dirty="0"/>
              <a:t>:  </a:t>
            </a:r>
            <a:r>
              <a:rPr lang="en-GB" altLang="en-US" sz="2400" dirty="0"/>
              <a:t>efinancialcareers.ie (student section), jobs.ie (Financial Services Jobs, Accountancy and Finance Jobs, etc.), financejobs.ie, thevault.com, the panel.com &amp; many recruitment sites</a:t>
            </a:r>
          </a:p>
          <a:p>
            <a:pPr>
              <a:defRPr/>
            </a:pPr>
            <a:endParaRPr lang="en-GB" altLang="en-US" sz="2400" dirty="0"/>
          </a:p>
          <a:p>
            <a:pPr>
              <a:defRPr/>
            </a:pPr>
            <a:r>
              <a:rPr lang="en-GB" altLang="en-US" sz="2400" b="1" u="sng" dirty="0">
                <a:solidFill>
                  <a:schemeClr val="accent2"/>
                </a:solidFill>
                <a:hlinkClick r:id="rId3">
                  <a:extLst>
                    <a:ext uri="{A12FA001-AC4F-418D-AE19-62706E023703}">
                      <ahyp:hlinkClr xmlns:ahyp="http://schemas.microsoft.com/office/drawing/2018/hyperlinkcolor" val="tx"/>
                    </a:ext>
                  </a:extLst>
                </a:hlinkClick>
              </a:rPr>
              <a:t>https://jobs.accaglobal.com/jobs/ireland/?Keywords=graduate</a:t>
            </a:r>
            <a:r>
              <a:rPr lang="en-GB" altLang="en-US" sz="2400" b="1" dirty="0">
                <a:solidFill>
                  <a:schemeClr val="accent2"/>
                </a:solidFill>
              </a:rPr>
              <a:t> </a:t>
            </a:r>
          </a:p>
          <a:p>
            <a:pPr>
              <a:defRPr/>
            </a:pPr>
            <a:r>
              <a:rPr lang="en-US" altLang="en-US" sz="2400" b="1" u="sng" dirty="0">
                <a:solidFill>
                  <a:schemeClr val="accent2"/>
                </a:solidFill>
                <a:hlinkClick r:id="rId4">
                  <a:extLst>
                    <a:ext uri="{A12FA001-AC4F-418D-AE19-62706E023703}">
                      <ahyp:hlinkClr xmlns:ahyp="http://schemas.microsoft.com/office/drawing/2018/hyperlinkcolor" val="tx"/>
                    </a:ext>
                  </a:extLst>
                </a:hlinkClick>
              </a:rPr>
              <a:t>https://www.charteredaccountants.ie/Prospective-Students/Vacancies/Milkround</a:t>
            </a:r>
            <a:endParaRPr lang="en-US" altLang="en-US" sz="2400" b="1" u="sng" dirty="0">
              <a:solidFill>
                <a:schemeClr val="accent2"/>
              </a:solidFill>
            </a:endParaRPr>
          </a:p>
          <a:p>
            <a:pPr>
              <a:defRPr/>
            </a:pPr>
            <a:r>
              <a:rPr lang="en-GB" sz="2400" b="1" dirty="0">
                <a:solidFill>
                  <a:schemeClr val="accent2"/>
                </a:solidFill>
                <a:hlinkClick r:id="rId5">
                  <a:extLst>
                    <a:ext uri="{A12FA001-AC4F-418D-AE19-62706E023703}">
                      <ahyp:hlinkClr xmlns:ahyp="http://schemas.microsoft.com/office/drawing/2018/hyperlinkcolor" val="tx"/>
                    </a:ext>
                  </a:extLst>
                </a:hlinkClick>
              </a:rPr>
              <a:t>https://www.cpaireland.ie/JobSearch</a:t>
            </a:r>
            <a:endParaRPr lang="en-GB" sz="2400" b="1" dirty="0">
              <a:solidFill>
                <a:schemeClr val="accent2"/>
              </a:solidFill>
            </a:endParaRPr>
          </a:p>
          <a:p>
            <a:pPr>
              <a:defRPr/>
            </a:pPr>
            <a:endParaRPr lang="en-GB" altLang="en-US" sz="2400" dirty="0"/>
          </a:p>
          <a:p>
            <a:pPr>
              <a:defRPr/>
            </a:pPr>
            <a:r>
              <a:rPr lang="en-GB" altLang="en-US" sz="2400" dirty="0"/>
              <a:t>Finance booklet, graduate programmes –gradireland.com, Linked-in – accounting, banking, finance opportunities</a:t>
            </a:r>
          </a:p>
          <a:p>
            <a:pPr lvl="0"/>
            <a:endParaRPr lang="en-GB" sz="2200" dirty="0">
              <a:solidFill>
                <a:prstClr val="black"/>
              </a:solidFill>
            </a:endParaRPr>
          </a:p>
          <a:p>
            <a:pPr marL="109728" lvl="0" indent="0">
              <a:spcBef>
                <a:spcPts val="400"/>
              </a:spcBef>
              <a:buClr>
                <a:srgbClr val="2DA2BF"/>
              </a:buClr>
              <a:buSzPct val="68000"/>
              <a:buNone/>
            </a:pPr>
            <a:endParaRPr lang="en-GB" sz="2400" dirty="0">
              <a:solidFill>
                <a:srgbClr val="6D524A"/>
              </a:solidFill>
            </a:endParaRPr>
          </a:p>
        </p:txBody>
      </p:sp>
      <p:pic>
        <p:nvPicPr>
          <p:cNvPr id="5124" name="Picture 4" descr="Image result for finance jobs images">
            <a:extLst>
              <a:ext uri="{FF2B5EF4-FFF2-40B4-BE49-F238E27FC236}">
                <a16:creationId xmlns:a16="http://schemas.microsoft.com/office/drawing/2014/main" id="{FB06A3B6-5768-4453-BA67-26AC1C43B3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6693" y="2348880"/>
            <a:ext cx="360040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153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871220" y="485273"/>
            <a:ext cx="6006192" cy="746730"/>
          </a:xfrm>
        </p:spPr>
        <p:txBody>
          <a:bodyPr>
            <a:normAutofit fontScale="90000"/>
          </a:bodyPr>
          <a:lstStyle/>
          <a:p>
            <a:r>
              <a:rPr lang="en-US" sz="3600" b="1" dirty="0">
                <a:solidFill>
                  <a:prstClr val="black"/>
                </a:solidFill>
                <a:latin typeface="+mn-lt"/>
              </a:rPr>
              <a:t>Advertised Jobs – Sector Specific</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191343" y="1700808"/>
            <a:ext cx="8856983" cy="4392488"/>
          </a:xfrm>
        </p:spPr>
        <p:txBody>
          <a:bodyPr rtlCol="0">
            <a:normAutofit fontScale="32500" lnSpcReduction="20000"/>
          </a:bodyPr>
          <a:lstStyle/>
          <a:p>
            <a:pPr>
              <a:buFont typeface="Wingdings" panose="05000000000000000000" pitchFamily="2" charset="2"/>
              <a:buChar char="§"/>
            </a:pPr>
            <a:endParaRPr lang="en-IE" altLang="en-US" dirty="0"/>
          </a:p>
          <a:p>
            <a:r>
              <a:rPr lang="en-IE" altLang="en-US" sz="6200" b="1" u="sng" dirty="0"/>
              <a:t>HR</a:t>
            </a:r>
            <a:r>
              <a:rPr lang="en-IE" altLang="en-US" sz="6200" b="1" dirty="0"/>
              <a:t> – </a:t>
            </a:r>
            <a:r>
              <a:rPr lang="en-IE" altLang="en-US" sz="6200" dirty="0"/>
              <a:t>hrcrossing.com, ie.linkedin.com/jobs/human-resources-jobs, numerous recruitment sites   </a:t>
            </a:r>
          </a:p>
          <a:p>
            <a:r>
              <a:rPr lang="en-IE" altLang="en-US" sz="6200" b="1" u="sng" dirty="0"/>
              <a:t>Supply Chain Management </a:t>
            </a:r>
            <a:r>
              <a:rPr lang="en-IE" altLang="en-US" sz="6200" b="1" dirty="0"/>
              <a:t>-   </a:t>
            </a:r>
            <a:r>
              <a:rPr lang="en-IE" altLang="en-US" sz="6200" dirty="0"/>
              <a:t>ipics.ie, NITL- national institute for transport and logistics</a:t>
            </a:r>
          </a:p>
          <a:p>
            <a:r>
              <a:rPr lang="en-IE" altLang="en-US" sz="6200" b="1" u="sng" dirty="0"/>
              <a:t>Marketing/PR</a:t>
            </a:r>
            <a:r>
              <a:rPr lang="en-IE" altLang="en-US" sz="6200" b="1" dirty="0"/>
              <a:t> : </a:t>
            </a:r>
            <a:r>
              <a:rPr lang="en-IE" altLang="en-US" sz="6200" dirty="0"/>
              <a:t>Marketing communication service </a:t>
            </a:r>
            <a:r>
              <a:rPr lang="en-IE" altLang="en-US" sz="6200" dirty="0">
                <a:solidFill>
                  <a:schemeClr val="tx1"/>
                </a:solidFill>
                <a:hlinkClick r:id="rId3">
                  <a:extLst>
                    <a:ext uri="{A12FA001-AC4F-418D-AE19-62706E023703}">
                      <ahyp:hlinkClr xmlns:ahyp="http://schemas.microsoft.com/office/drawing/2018/hyperlinkcolor" val="tx"/>
                    </a:ext>
                  </a:extLst>
                </a:hlinkClick>
              </a:rPr>
              <a:t>www.wpp.com</a:t>
            </a:r>
            <a:r>
              <a:rPr lang="en-IE" altLang="en-US" sz="6200" dirty="0">
                <a:solidFill>
                  <a:schemeClr val="tx1"/>
                </a:solidFill>
              </a:rPr>
              <a:t> </a:t>
            </a:r>
            <a:r>
              <a:rPr lang="en-IE" altLang="en-US" sz="6200" dirty="0"/>
              <a:t>– (advertising, public affairs, PR, marketing worldwide), digitalmarketingjobs.ie, </a:t>
            </a:r>
            <a:r>
              <a:rPr lang="en-IE" altLang="en-US" sz="6200" dirty="0" err="1"/>
              <a:t>mondotimes</a:t>
            </a:r>
            <a:r>
              <a:rPr lang="en-IE" altLang="en-US" sz="6200" dirty="0"/>
              <a:t> (worldwide)</a:t>
            </a:r>
          </a:p>
          <a:p>
            <a:endParaRPr lang="en-IE" altLang="en-US" sz="6200" b="1" i="1" dirty="0"/>
          </a:p>
          <a:p>
            <a:r>
              <a:rPr lang="en-IE" altLang="en-US" sz="6200" b="1" u="sng" dirty="0"/>
              <a:t>Voluntary sector/Charities/NGOs</a:t>
            </a:r>
            <a:r>
              <a:rPr lang="en-IE" altLang="en-US" sz="6200" b="1" dirty="0"/>
              <a:t>: </a:t>
            </a:r>
            <a:r>
              <a:rPr lang="en-IE" altLang="en-US" sz="6200" dirty="0"/>
              <a:t>activelink.ie, volunteeringireland.com, dochas.ie – association of non-governmental development organisations, volunteering </a:t>
            </a:r>
            <a:r>
              <a:rPr lang="en-IE" altLang="en-US" sz="6200" dirty="0" err="1"/>
              <a:t>opps</a:t>
            </a:r>
            <a:r>
              <a:rPr lang="en-IE" altLang="en-US" sz="6200" dirty="0"/>
              <a:t>: comhlamh.org, publicaffairsireland.com, impactpool.org,</a:t>
            </a:r>
            <a:r>
              <a:rPr lang="en-GB" altLang="en-US" sz="6200" dirty="0"/>
              <a:t> nssb.ie, charitycareersrecruitment.ie</a:t>
            </a:r>
          </a:p>
          <a:p>
            <a:r>
              <a:rPr lang="en-IE" altLang="en-US" sz="6200" dirty="0"/>
              <a:t> </a:t>
            </a:r>
            <a:r>
              <a:rPr lang="en-GB" altLang="en-US" sz="6200" dirty="0">
                <a:solidFill>
                  <a:schemeClr val="tx1"/>
                </a:solidFill>
                <a:hlinkClick r:id="rId4">
                  <a:extLst>
                    <a:ext uri="{A12FA001-AC4F-418D-AE19-62706E023703}">
                      <ahyp:hlinkClr xmlns:ahyp="http://schemas.microsoft.com/office/drawing/2018/hyperlinkcolor" val="tx"/>
                    </a:ext>
                  </a:extLst>
                </a:hlinkClick>
              </a:rPr>
              <a:t>http://www.wheel.ie/directory/</a:t>
            </a:r>
            <a:r>
              <a:rPr lang="en-GB" altLang="en-US" sz="6200" dirty="0">
                <a:solidFill>
                  <a:schemeClr val="tx1"/>
                </a:solidFill>
              </a:rPr>
              <a:t> </a:t>
            </a:r>
            <a:r>
              <a:rPr lang="en-GB" altLang="en-US" sz="6200" dirty="0"/>
              <a:t>(directory of voluntary and community) organisations</a:t>
            </a:r>
            <a:endParaRPr lang="en-IE" altLang="en-US" sz="2900" b="1" i="1" dirty="0"/>
          </a:p>
          <a:p>
            <a:endParaRPr lang="en-IE" altLang="en-US" sz="2900" dirty="0"/>
          </a:p>
          <a:p>
            <a:pPr lvl="0"/>
            <a:endParaRPr lang="en-GB" sz="2200" dirty="0">
              <a:solidFill>
                <a:prstClr val="black"/>
              </a:solidFill>
            </a:endParaRPr>
          </a:p>
          <a:p>
            <a:pPr marL="109728" lvl="0" indent="0">
              <a:spcBef>
                <a:spcPts val="400"/>
              </a:spcBef>
              <a:buClr>
                <a:srgbClr val="2DA2BF"/>
              </a:buClr>
              <a:buSzPct val="68000"/>
              <a:buNone/>
            </a:pPr>
            <a:endParaRPr lang="en-GB" sz="2400" dirty="0">
              <a:solidFill>
                <a:srgbClr val="6D524A"/>
              </a:solidFill>
            </a:endParaRPr>
          </a:p>
        </p:txBody>
      </p:sp>
      <p:pic>
        <p:nvPicPr>
          <p:cNvPr id="4098" name="Picture 2" descr="See the source image">
            <a:extLst>
              <a:ext uri="{FF2B5EF4-FFF2-40B4-BE49-F238E27FC236}">
                <a16:creationId xmlns:a16="http://schemas.microsoft.com/office/drawing/2014/main" id="{B31E639B-90DC-47DD-8187-769708BEC9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048327" y="2060848"/>
            <a:ext cx="3081811"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573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871220" y="485273"/>
            <a:ext cx="6006192" cy="746730"/>
          </a:xfrm>
        </p:spPr>
        <p:txBody>
          <a:bodyPr>
            <a:normAutofit fontScale="90000"/>
          </a:bodyPr>
          <a:lstStyle/>
          <a:p>
            <a:r>
              <a:rPr lang="en-US" sz="3600" b="1" dirty="0">
                <a:solidFill>
                  <a:prstClr val="black"/>
                </a:solidFill>
                <a:latin typeface="+mn-lt"/>
              </a:rPr>
              <a:t>Advertised Jobs – Sector Specific</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191344" y="1772816"/>
            <a:ext cx="8064896" cy="4248472"/>
          </a:xfrm>
        </p:spPr>
        <p:txBody>
          <a:bodyPr rtlCol="0">
            <a:normAutofit fontScale="92500" lnSpcReduction="20000"/>
          </a:bodyPr>
          <a:lstStyle/>
          <a:p>
            <a:r>
              <a:rPr lang="en-GB" altLang="en-US" dirty="0"/>
              <a:t> </a:t>
            </a:r>
            <a:r>
              <a:rPr lang="en-GB" sz="2200" dirty="0">
                <a:solidFill>
                  <a:prstClr val="black"/>
                </a:solidFill>
              </a:rPr>
              <a:t> </a:t>
            </a:r>
          </a:p>
          <a:p>
            <a:pPr marL="109728" indent="0">
              <a:spcBef>
                <a:spcPts val="400"/>
              </a:spcBef>
              <a:buClr>
                <a:srgbClr val="2DA2BF"/>
              </a:buClr>
              <a:buSzPct val="68000"/>
              <a:buNone/>
            </a:pPr>
            <a:r>
              <a:rPr lang="en-GB" altLang="en-US" b="1" u="sng" dirty="0"/>
              <a:t>Public sector jobs</a:t>
            </a:r>
            <a:r>
              <a:rPr lang="en-GB" altLang="en-US" b="1" dirty="0"/>
              <a:t>: </a:t>
            </a:r>
            <a:r>
              <a:rPr lang="en-GB" altLang="en-US" dirty="0"/>
              <a:t>local and national press, publicjobs.ie, localgovernmentjobs.ie,</a:t>
            </a:r>
            <a:r>
              <a:rPr lang="en-IE" altLang="en-US" u="sng" dirty="0">
                <a:solidFill>
                  <a:schemeClr val="accent2"/>
                </a:solidFill>
                <a:hlinkClick r:id="rId3">
                  <a:extLst>
                    <a:ext uri="{A12FA001-AC4F-418D-AE19-62706E023703}">
                      <ahyp:hlinkClr xmlns:ahyp="http://schemas.microsoft.com/office/drawing/2018/hyperlinkcolor" val="tx"/>
                    </a:ext>
                  </a:extLst>
                </a:hlinkClick>
              </a:rPr>
              <a:t>www.publicjobs.ie/publicjobs/publication/document/careerinfo.pdf</a:t>
            </a:r>
            <a:endParaRPr lang="en-IE" altLang="en-US" u="sng" dirty="0">
              <a:solidFill>
                <a:schemeClr val="accent2"/>
              </a:solidFill>
            </a:endParaRPr>
          </a:p>
          <a:p>
            <a:pPr marL="109728" indent="0">
              <a:spcBef>
                <a:spcPts val="400"/>
              </a:spcBef>
              <a:buClr>
                <a:srgbClr val="2DA2BF"/>
              </a:buClr>
              <a:buSzPct val="68000"/>
              <a:buNone/>
            </a:pPr>
            <a:endParaRPr lang="en-IE" altLang="en-US" u="sng" dirty="0"/>
          </a:p>
          <a:p>
            <a:pPr marL="109728" indent="0">
              <a:spcBef>
                <a:spcPts val="400"/>
              </a:spcBef>
              <a:buClr>
                <a:srgbClr val="2DA2BF"/>
              </a:buClr>
              <a:buSzPct val="68000"/>
              <a:buNone/>
            </a:pPr>
            <a:endParaRPr lang="en-IE" altLang="en-US" u="sng" dirty="0"/>
          </a:p>
          <a:p>
            <a:pPr marL="109728" indent="0">
              <a:spcBef>
                <a:spcPts val="400"/>
              </a:spcBef>
              <a:buClr>
                <a:srgbClr val="2DA2BF"/>
              </a:buClr>
              <a:buSzPct val="68000"/>
              <a:buNone/>
            </a:pPr>
            <a:r>
              <a:rPr lang="en-GB" altLang="en-US" b="1" u="sng" dirty="0"/>
              <a:t>Teaching jobs</a:t>
            </a:r>
            <a:r>
              <a:rPr lang="en-GB" altLang="en-US" b="1" dirty="0"/>
              <a:t>: </a:t>
            </a:r>
            <a:r>
              <a:rPr lang="en-GB" altLang="en-US" dirty="0"/>
              <a:t>educationcareers.ie, educationposts.ie, research </a:t>
            </a:r>
            <a:r>
              <a:rPr lang="en-GB" altLang="en-US" dirty="0" err="1"/>
              <a:t>opps</a:t>
            </a:r>
            <a:r>
              <a:rPr lang="en-GB" altLang="en-US" dirty="0"/>
              <a:t>: euraxess.ie, heanet.ie, jobs.ac.uk, VEC: ivea.ie, eduation.ie, (English Language Assistant scheme – 5 countries (Austria, France, Germany, Italy, Spain), University and College websites</a:t>
            </a:r>
          </a:p>
          <a:p>
            <a:pPr marL="109728" indent="0">
              <a:spcBef>
                <a:spcPts val="400"/>
              </a:spcBef>
              <a:buClr>
                <a:srgbClr val="2DA2BF"/>
              </a:buClr>
              <a:buSzPct val="68000"/>
              <a:buNone/>
            </a:pPr>
            <a:endParaRPr lang="en-GB" altLang="en-US" dirty="0"/>
          </a:p>
          <a:p>
            <a:pPr marL="109728" indent="0">
              <a:spcBef>
                <a:spcPts val="400"/>
              </a:spcBef>
              <a:buClr>
                <a:srgbClr val="2DA2BF"/>
              </a:buClr>
              <a:buSzPct val="68000"/>
              <a:buNone/>
            </a:pPr>
            <a:r>
              <a:rPr lang="en-GB" altLang="en-US" b="1" u="sng" dirty="0"/>
              <a:t>Publications</a:t>
            </a:r>
            <a:r>
              <a:rPr lang="en-GB" altLang="en-US" b="1" dirty="0"/>
              <a:t>:</a:t>
            </a:r>
            <a:r>
              <a:rPr lang="en-GB" altLang="en-US" dirty="0"/>
              <a:t> in your area of interest</a:t>
            </a:r>
          </a:p>
          <a:p>
            <a:pPr marL="109728" indent="0">
              <a:spcBef>
                <a:spcPts val="400"/>
              </a:spcBef>
              <a:buClr>
                <a:srgbClr val="2DA2BF"/>
              </a:buClr>
              <a:buSzPct val="68000"/>
              <a:buNone/>
            </a:pPr>
            <a:endParaRPr lang="en-IE" altLang="en-US" sz="2400" u="sng" dirty="0"/>
          </a:p>
          <a:p>
            <a:pPr marL="109728" lvl="0" indent="0">
              <a:spcBef>
                <a:spcPts val="400"/>
              </a:spcBef>
              <a:buClr>
                <a:srgbClr val="2DA2BF"/>
              </a:buClr>
              <a:buSzPct val="68000"/>
              <a:buNone/>
            </a:pPr>
            <a:endParaRPr lang="en-GB" sz="2400" dirty="0">
              <a:solidFill>
                <a:srgbClr val="6D524A"/>
              </a:solidFill>
            </a:endParaRPr>
          </a:p>
        </p:txBody>
      </p:sp>
      <p:pic>
        <p:nvPicPr>
          <p:cNvPr id="5122" name="Picture 2" descr="See the source image">
            <a:extLst>
              <a:ext uri="{FF2B5EF4-FFF2-40B4-BE49-F238E27FC236}">
                <a16:creationId xmlns:a16="http://schemas.microsoft.com/office/drawing/2014/main" id="{04B93154-7BA4-40BB-93A5-ADAF63DD2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264" y="2060848"/>
            <a:ext cx="3528392" cy="363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830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871220" y="485273"/>
            <a:ext cx="6006192" cy="746730"/>
          </a:xfrm>
        </p:spPr>
        <p:txBody>
          <a:bodyPr>
            <a:normAutofit/>
          </a:bodyPr>
          <a:lstStyle/>
          <a:p>
            <a:r>
              <a:rPr lang="en-US" sz="3600" b="1" dirty="0">
                <a:solidFill>
                  <a:prstClr val="black"/>
                </a:solidFill>
                <a:latin typeface="+mn-lt"/>
              </a:rPr>
              <a:t>Sector Specific </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191344" y="1772816"/>
            <a:ext cx="8208912" cy="4248472"/>
          </a:xfrm>
        </p:spPr>
        <p:txBody>
          <a:bodyPr rtlCol="0">
            <a:normAutofit fontScale="92500" lnSpcReduction="20000"/>
          </a:bodyPr>
          <a:lstStyle/>
          <a:p>
            <a:pPr>
              <a:buFont typeface="Wingdings" panose="05000000000000000000" pitchFamily="2" charset="2"/>
              <a:buChar char="§"/>
            </a:pPr>
            <a:endParaRPr lang="en-IE" altLang="en-US" dirty="0"/>
          </a:p>
          <a:p>
            <a:pPr>
              <a:defRPr/>
            </a:pPr>
            <a:r>
              <a:rPr lang="en-IE" b="1" u="sng" dirty="0"/>
              <a:t>Enterprise/Own Business</a:t>
            </a:r>
            <a:r>
              <a:rPr lang="en-IE" b="1" dirty="0"/>
              <a:t>: </a:t>
            </a:r>
          </a:p>
          <a:p>
            <a:pPr>
              <a:defRPr/>
            </a:pPr>
            <a:r>
              <a:rPr lang="en-IE" b="1" dirty="0"/>
              <a:t>Incubation centre TU Dublin (start ups) </a:t>
            </a:r>
            <a:r>
              <a:rPr lang="en-GB" b="1" dirty="0">
                <a:solidFill>
                  <a:schemeClr val="accent2"/>
                </a:solidFill>
                <a:hlinkClick r:id="rId3">
                  <a:extLst>
                    <a:ext uri="{A12FA001-AC4F-418D-AE19-62706E023703}">
                      <ahyp:hlinkClr xmlns:ahyp="http://schemas.microsoft.com/office/drawing/2018/hyperlinkcolor" val="tx"/>
                    </a:ext>
                  </a:extLst>
                </a:hlinkClick>
              </a:rPr>
              <a:t>http://www.tudublin.ie/hothouse/</a:t>
            </a:r>
            <a:r>
              <a:rPr lang="en-IE" b="1" dirty="0">
                <a:solidFill>
                  <a:schemeClr val="accent2"/>
                </a:solidFill>
              </a:rPr>
              <a:t>, </a:t>
            </a:r>
            <a:r>
              <a:rPr lang="en-GB" b="1" dirty="0">
                <a:solidFill>
                  <a:schemeClr val="accent2"/>
                </a:solidFill>
                <a:hlinkClick r:id="rId4">
                  <a:extLst>
                    <a:ext uri="{A12FA001-AC4F-418D-AE19-62706E023703}">
                      <ahyp:hlinkClr xmlns:ahyp="http://schemas.microsoft.com/office/drawing/2018/hyperlinkcolor" val="tx"/>
                    </a:ext>
                  </a:extLst>
                </a:hlinkClick>
              </a:rPr>
              <a:t>http://www.dit.ie/careers/studentsgraduates/interestedinselfemployment/</a:t>
            </a:r>
            <a:endParaRPr lang="en-GB" b="1" dirty="0">
              <a:solidFill>
                <a:schemeClr val="accent2"/>
              </a:solidFill>
            </a:endParaRPr>
          </a:p>
          <a:p>
            <a:pPr>
              <a:defRPr/>
            </a:pPr>
            <a:endParaRPr lang="en-IE" b="1" dirty="0"/>
          </a:p>
          <a:p>
            <a:pPr>
              <a:defRPr/>
            </a:pPr>
            <a:r>
              <a:rPr lang="en-IE" b="1" u="sng" dirty="0"/>
              <a:t>Start up websites</a:t>
            </a:r>
            <a:r>
              <a:rPr lang="en-IE" b="1" dirty="0"/>
              <a:t>:</a:t>
            </a:r>
          </a:p>
          <a:p>
            <a:pPr lvl="1">
              <a:buFontTx/>
              <a:buNone/>
              <a:defRPr/>
            </a:pPr>
            <a:r>
              <a:rPr lang="en-IE" sz="2000" dirty="0"/>
              <a:t>Start-up companies – </a:t>
            </a:r>
            <a:r>
              <a:rPr lang="en-IE" sz="2000" b="1" u="sng" dirty="0">
                <a:solidFill>
                  <a:schemeClr val="accent2"/>
                </a:solidFill>
                <a:hlinkClick r:id="rId5">
                  <a:extLst>
                    <a:ext uri="{A12FA001-AC4F-418D-AE19-62706E023703}">
                      <ahyp:hlinkClr xmlns:ahyp="http://schemas.microsoft.com/office/drawing/2018/hyperlinkcolor" val="tx"/>
                    </a:ext>
                  </a:extLst>
                </a:hlinkClick>
              </a:rPr>
              <a:t>www.startupdublin.com</a:t>
            </a:r>
            <a:r>
              <a:rPr lang="en-IE" sz="2000" b="1" dirty="0">
                <a:solidFill>
                  <a:schemeClr val="accent2"/>
                </a:solidFill>
              </a:rPr>
              <a:t>, </a:t>
            </a:r>
            <a:r>
              <a:rPr lang="en-IE" sz="2000" b="1" u="sng" dirty="0">
                <a:solidFill>
                  <a:schemeClr val="accent2"/>
                </a:solidFill>
              </a:rPr>
              <a:t>dublinstartupjobs.com</a:t>
            </a:r>
          </a:p>
          <a:p>
            <a:pPr lvl="1">
              <a:buFontTx/>
              <a:buNone/>
              <a:defRPr/>
            </a:pPr>
            <a:r>
              <a:rPr lang="en-IE" sz="2000" dirty="0"/>
              <a:t>FDI and indigenous – </a:t>
            </a:r>
            <a:r>
              <a:rPr lang="en-IE" sz="2000" b="1" u="sng" dirty="0">
                <a:solidFill>
                  <a:schemeClr val="accent2"/>
                </a:solidFill>
                <a:hlinkClick r:id="rId6">
                  <a:extLst>
                    <a:ext uri="{A12FA001-AC4F-418D-AE19-62706E023703}">
                      <ahyp:hlinkClr xmlns:ahyp="http://schemas.microsoft.com/office/drawing/2018/hyperlinkcolor" val="tx"/>
                    </a:ext>
                  </a:extLst>
                </a:hlinkClick>
              </a:rPr>
              <a:t>www.makeitinireland.com</a:t>
            </a:r>
            <a:r>
              <a:rPr lang="en-IE" sz="2000" b="1" dirty="0">
                <a:solidFill>
                  <a:schemeClr val="accent2"/>
                </a:solidFill>
              </a:rPr>
              <a:t>, </a:t>
            </a:r>
            <a:r>
              <a:rPr lang="en-IE" sz="2000" b="1" dirty="0">
                <a:solidFill>
                  <a:schemeClr val="accent2"/>
                </a:solidFill>
                <a:hlinkClick r:id="rId7">
                  <a:extLst>
                    <a:ext uri="{A12FA001-AC4F-418D-AE19-62706E023703}">
                      <ahyp:hlinkClr xmlns:ahyp="http://schemas.microsoft.com/office/drawing/2018/hyperlinkcolor" val="tx"/>
                    </a:ext>
                  </a:extLst>
                </a:hlinkClick>
              </a:rPr>
              <a:t>www.itshappeninghere.ie</a:t>
            </a:r>
            <a:endParaRPr lang="en-IE" sz="2000" b="1" dirty="0">
              <a:solidFill>
                <a:schemeClr val="accent2"/>
              </a:solidFill>
            </a:endParaRPr>
          </a:p>
          <a:p>
            <a:pPr lvl="1">
              <a:buFontTx/>
              <a:buNone/>
              <a:defRPr/>
            </a:pPr>
            <a:endParaRPr lang="en-IE" sz="2000" dirty="0">
              <a:solidFill>
                <a:schemeClr val="accent1">
                  <a:lumMod val="50000"/>
                </a:schemeClr>
              </a:solidFill>
            </a:endParaRPr>
          </a:p>
          <a:p>
            <a:pPr lvl="1">
              <a:buFontTx/>
              <a:buNone/>
              <a:defRPr/>
            </a:pPr>
            <a:r>
              <a:rPr lang="en-IE" sz="2000" u="sng" dirty="0">
                <a:solidFill>
                  <a:schemeClr val="tx1"/>
                </a:solidFill>
                <a:hlinkClick r:id="rId8">
                  <a:extLst>
                    <a:ext uri="{A12FA001-AC4F-418D-AE19-62706E023703}">
                      <ahyp:hlinkClr xmlns:ahyp="http://schemas.microsoft.com/office/drawing/2018/hyperlinkcolor" val="tx"/>
                    </a:ext>
                  </a:extLst>
                </a:hlinkClick>
              </a:rPr>
              <a:t>https://angel.co/</a:t>
            </a:r>
            <a:r>
              <a:rPr lang="en-IE" sz="2000" dirty="0">
                <a:solidFill>
                  <a:schemeClr val="tx1"/>
                </a:solidFill>
              </a:rPr>
              <a:t> </a:t>
            </a:r>
            <a:r>
              <a:rPr lang="en-IE" sz="2000" b="1" dirty="0">
                <a:solidFill>
                  <a:schemeClr val="accent2"/>
                </a:solidFill>
              </a:rPr>
              <a:t>- </a:t>
            </a:r>
            <a:r>
              <a:rPr lang="en-IE" sz="2000" b="1" u="sng" dirty="0">
                <a:solidFill>
                  <a:schemeClr val="accent2"/>
                </a:solidFill>
              </a:rPr>
              <a:t>start up jobs worldwide</a:t>
            </a:r>
          </a:p>
          <a:p>
            <a:endParaRPr lang="en-IE" altLang="en-US" sz="2900" b="1" i="1" dirty="0"/>
          </a:p>
          <a:p>
            <a:endParaRPr lang="en-IE" altLang="en-US" sz="2900" dirty="0"/>
          </a:p>
          <a:p>
            <a:pPr lvl="0"/>
            <a:endParaRPr lang="en-GB" sz="2200" dirty="0">
              <a:solidFill>
                <a:prstClr val="black"/>
              </a:solidFill>
            </a:endParaRPr>
          </a:p>
          <a:p>
            <a:pPr marL="109728" lvl="0" indent="0">
              <a:spcBef>
                <a:spcPts val="400"/>
              </a:spcBef>
              <a:buClr>
                <a:srgbClr val="2DA2BF"/>
              </a:buClr>
              <a:buSzPct val="68000"/>
              <a:buNone/>
            </a:pPr>
            <a:endParaRPr lang="en-GB" sz="2400" dirty="0">
              <a:solidFill>
                <a:srgbClr val="6D524A"/>
              </a:solidFill>
            </a:endParaRPr>
          </a:p>
        </p:txBody>
      </p:sp>
      <p:pic>
        <p:nvPicPr>
          <p:cNvPr id="11266" name="Picture 2" descr="For start-ups and founders – Berlin.de">
            <a:extLst>
              <a:ext uri="{FF2B5EF4-FFF2-40B4-BE49-F238E27FC236}">
                <a16:creationId xmlns:a16="http://schemas.microsoft.com/office/drawing/2014/main" id="{D773BF5D-675A-4D85-8861-8CAD6A7FDF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0256" y="2047136"/>
            <a:ext cx="3791744" cy="393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200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871220" y="485273"/>
            <a:ext cx="6006192" cy="746730"/>
          </a:xfrm>
        </p:spPr>
        <p:txBody>
          <a:bodyPr>
            <a:normAutofit/>
          </a:bodyPr>
          <a:lstStyle/>
          <a:p>
            <a:r>
              <a:rPr lang="en-US" sz="3600" b="1" dirty="0">
                <a:solidFill>
                  <a:prstClr val="black"/>
                </a:solidFill>
                <a:latin typeface="+mn-lt"/>
              </a:rPr>
              <a:t>Outline of Session</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191344" y="2276872"/>
            <a:ext cx="7332482" cy="2952328"/>
          </a:xfrm>
        </p:spPr>
        <p:txBody>
          <a:bodyPr rtlCol="0">
            <a:normAutofit/>
          </a:bodyPr>
          <a:lstStyle/>
          <a:p>
            <a:pPr>
              <a:buFont typeface="Wingdings" panose="05000000000000000000" pitchFamily="2" charset="2"/>
              <a:buChar char="§"/>
            </a:pPr>
            <a:r>
              <a:rPr lang="en-GB" sz="3200" dirty="0">
                <a:solidFill>
                  <a:prstClr val="black"/>
                </a:solidFill>
              </a:rPr>
              <a:t>Advertised jobs</a:t>
            </a:r>
          </a:p>
          <a:p>
            <a:pPr>
              <a:buFont typeface="Wingdings" panose="05000000000000000000" pitchFamily="2" charset="2"/>
              <a:buChar char="§"/>
            </a:pPr>
            <a:r>
              <a:rPr lang="en-GB" sz="3200" dirty="0">
                <a:solidFill>
                  <a:prstClr val="black"/>
                </a:solidFill>
              </a:rPr>
              <a:t>Hidden Jobs Market</a:t>
            </a:r>
          </a:p>
          <a:p>
            <a:pPr>
              <a:buFont typeface="Wingdings" panose="05000000000000000000" pitchFamily="2" charset="2"/>
              <a:buChar char="§"/>
            </a:pPr>
            <a:r>
              <a:rPr lang="en-GB" sz="3200" dirty="0">
                <a:solidFill>
                  <a:prstClr val="black"/>
                </a:solidFill>
              </a:rPr>
              <a:t>Useful Resources </a:t>
            </a:r>
          </a:p>
          <a:p>
            <a:pPr marL="0" lvl="0" indent="0">
              <a:buNone/>
            </a:pPr>
            <a:r>
              <a:rPr lang="en-GB" sz="2200" dirty="0">
                <a:solidFill>
                  <a:prstClr val="black"/>
                </a:solidFill>
              </a:rPr>
              <a:t> </a:t>
            </a:r>
          </a:p>
          <a:p>
            <a:pPr marL="109728" lvl="0" indent="0">
              <a:spcBef>
                <a:spcPts val="400"/>
              </a:spcBef>
              <a:buClr>
                <a:srgbClr val="2DA2BF"/>
              </a:buClr>
              <a:buSzPct val="68000"/>
              <a:buNone/>
            </a:pPr>
            <a:endParaRPr lang="en-GB" sz="2400" dirty="0">
              <a:solidFill>
                <a:srgbClr val="6D524A"/>
              </a:solidFill>
            </a:endParaRPr>
          </a:p>
        </p:txBody>
      </p:sp>
      <p:pic>
        <p:nvPicPr>
          <p:cNvPr id="1026" name="Picture 2" descr="See the source image">
            <a:extLst>
              <a:ext uri="{FF2B5EF4-FFF2-40B4-BE49-F238E27FC236}">
                <a16:creationId xmlns:a16="http://schemas.microsoft.com/office/drawing/2014/main" id="{3EA0530A-23C4-43D2-8411-96771E7C4F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967" y="1772816"/>
            <a:ext cx="5029895"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77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1ED0-193B-400F-BA9D-134BD08EA5B2}"/>
              </a:ext>
            </a:extLst>
          </p:cNvPr>
          <p:cNvSpPr>
            <a:spLocks noGrp="1"/>
          </p:cNvSpPr>
          <p:nvPr>
            <p:ph type="title"/>
          </p:nvPr>
        </p:nvSpPr>
        <p:spPr/>
        <p:txBody>
          <a:bodyPr/>
          <a:lstStyle/>
          <a:p>
            <a:r>
              <a:rPr lang="en-GB" dirty="0">
                <a:solidFill>
                  <a:schemeClr val="accent1">
                    <a:lumMod val="75000"/>
                  </a:schemeClr>
                </a:solidFill>
              </a:rPr>
              <a:t>Worksheet</a:t>
            </a:r>
          </a:p>
        </p:txBody>
      </p:sp>
      <p:sp>
        <p:nvSpPr>
          <p:cNvPr id="3" name="Content Placeholder 2">
            <a:extLst>
              <a:ext uri="{FF2B5EF4-FFF2-40B4-BE49-F238E27FC236}">
                <a16:creationId xmlns:a16="http://schemas.microsoft.com/office/drawing/2014/main" id="{21A29C67-DD36-443D-95F8-106FBE27D1B6}"/>
              </a:ext>
            </a:extLst>
          </p:cNvPr>
          <p:cNvSpPr>
            <a:spLocks noGrp="1"/>
          </p:cNvSpPr>
          <p:nvPr>
            <p:ph idx="1"/>
          </p:nvPr>
        </p:nvSpPr>
        <p:spPr/>
        <p:txBody>
          <a:bodyPr/>
          <a:lstStyle/>
          <a:p>
            <a:r>
              <a:rPr lang="en-GB" dirty="0">
                <a:solidFill>
                  <a:schemeClr val="accent1">
                    <a:lumMod val="75000"/>
                  </a:schemeClr>
                </a:solidFill>
              </a:rPr>
              <a:t>Fill in your top 3 best ways to find Advertised Vacancies</a:t>
            </a:r>
          </a:p>
        </p:txBody>
      </p:sp>
    </p:spTree>
    <p:extLst>
      <p:ext uri="{BB962C8B-B14F-4D97-AF65-F5344CB8AC3E}">
        <p14:creationId xmlns:p14="http://schemas.microsoft.com/office/powerpoint/2010/main" val="4214022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80E73-AA75-4ED0-96F3-7E4DFAF448E9}"/>
              </a:ext>
            </a:extLst>
          </p:cNvPr>
          <p:cNvSpPr>
            <a:spLocks noGrp="1"/>
          </p:cNvSpPr>
          <p:nvPr>
            <p:ph type="ctrTitle" idx="4294967295"/>
          </p:nvPr>
        </p:nvSpPr>
        <p:spPr>
          <a:xfrm>
            <a:off x="0" y="0"/>
            <a:ext cx="9144000" cy="1484243"/>
          </a:xfrm>
          <a:solidFill>
            <a:schemeClr val="accent1">
              <a:lumMod val="60000"/>
              <a:lumOff val="40000"/>
            </a:schemeClr>
          </a:solidFill>
        </p:spPr>
        <p:txBody>
          <a:bodyPr/>
          <a:lstStyle/>
          <a:p>
            <a:r>
              <a:rPr lang="en-GB" b="1" dirty="0"/>
              <a:t>Hidden Jobs Market</a:t>
            </a:r>
          </a:p>
        </p:txBody>
      </p:sp>
      <p:pic>
        <p:nvPicPr>
          <p:cNvPr id="5" name="Picture 4">
            <a:extLst>
              <a:ext uri="{FF2B5EF4-FFF2-40B4-BE49-F238E27FC236}">
                <a16:creationId xmlns:a16="http://schemas.microsoft.com/office/drawing/2014/main" id="{42D55DB6-4303-4AE1-A8CE-AF7F7730138F}"/>
              </a:ext>
            </a:extLst>
          </p:cNvPr>
          <p:cNvPicPr>
            <a:picLocks noChangeAspect="1"/>
          </p:cNvPicPr>
          <p:nvPr/>
        </p:nvPicPr>
        <p:blipFill>
          <a:blip r:embed="rId2"/>
          <a:stretch>
            <a:fillRect/>
          </a:stretch>
        </p:blipFill>
        <p:spPr>
          <a:xfrm>
            <a:off x="3670852" y="1790631"/>
            <a:ext cx="7275443" cy="4386332"/>
          </a:xfrm>
          <a:prstGeom prst="rect">
            <a:avLst/>
          </a:prstGeom>
        </p:spPr>
      </p:pic>
    </p:spTree>
    <p:extLst>
      <p:ext uri="{BB962C8B-B14F-4D97-AF65-F5344CB8AC3E}">
        <p14:creationId xmlns:p14="http://schemas.microsoft.com/office/powerpoint/2010/main" val="920401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descr="&quot;&quot;">
            <a:extLst>
              <a:ext uri="{FF2B5EF4-FFF2-40B4-BE49-F238E27FC236}">
                <a16:creationId xmlns:a16="http://schemas.microsoft.com/office/drawing/2014/main" id="{015E9E23-2DED-40B4-B681-B1FC3410208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458" name="Title 1">
            <a:extLst>
              <a:ext uri="{FF2B5EF4-FFF2-40B4-BE49-F238E27FC236}">
                <a16:creationId xmlns:a16="http://schemas.microsoft.com/office/drawing/2014/main" id="{D6F3EB4D-B330-4E81-8A19-B8626AAC6099}"/>
              </a:ext>
            </a:extLst>
          </p:cNvPr>
          <p:cNvSpPr>
            <a:spLocks noGrp="1"/>
          </p:cNvSpPr>
          <p:nvPr>
            <p:ph type="title"/>
          </p:nvPr>
        </p:nvSpPr>
        <p:spPr>
          <a:xfrm>
            <a:off x="244392" y="1493838"/>
            <a:ext cx="5081587" cy="3956050"/>
          </a:xfrm>
        </p:spPr>
        <p:txBody>
          <a:bodyPr rtlCol="0">
            <a:normAutofit/>
          </a:bodyPr>
          <a:lstStyle/>
          <a:p>
            <a:pPr eaLnBrk="1" fontAlgn="auto" hangingPunct="1">
              <a:spcAft>
                <a:spcPts val="0"/>
              </a:spcAft>
              <a:defRPr/>
            </a:pPr>
            <a:r>
              <a:rPr lang="en-GB" altLang="en-US" sz="5400" dirty="0">
                <a:solidFill>
                  <a:schemeClr val="accent1">
                    <a:lumMod val="75000"/>
                  </a:schemeClr>
                </a:solidFill>
                <a:latin typeface="+mn-lt"/>
              </a:rPr>
              <a:t>Unadvertised jobs</a:t>
            </a:r>
          </a:p>
        </p:txBody>
      </p:sp>
      <p:cxnSp>
        <p:nvCxnSpPr>
          <p:cNvPr id="73" name="Straight Connector 72" descr="&quot;&quot;">
            <a:extLst>
              <a:ext uri="{FF2B5EF4-FFF2-40B4-BE49-F238E27FC236}">
                <a16:creationId xmlns:a16="http://schemas.microsoft.com/office/drawing/2014/main" id="{94E08F88-402E-495B-88FC-5ED77077D786}"/>
              </a:ext>
            </a:extLst>
          </p:cNvPr>
          <p:cNvCxnSpPr>
            <a:cxnSpLocks noGrp="1" noRot="1" noChangeAspect="1" noMove="1" noResize="1" noEditPoints="1" noAdjustHandles="1" noChangeArrowheads="1" noChangeShapeType="1"/>
          </p:cNvCxnSpPr>
          <p:nvPr/>
        </p:nvCxnSpPr>
        <p:spPr>
          <a:xfrm flipH="1">
            <a:off x="1014413" y="1450975"/>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descr="&quot;&quot;">
            <a:extLst>
              <a:ext uri="{FF2B5EF4-FFF2-40B4-BE49-F238E27FC236}">
                <a16:creationId xmlns:a16="http://schemas.microsoft.com/office/drawing/2014/main" id="{19400285-BEB9-4A49-842C-660EA06E865B}"/>
              </a:ext>
            </a:extLst>
          </p:cNvPr>
          <p:cNvCxnSpPr>
            <a:cxnSpLocks noGrp="1" noRot="1" noChangeAspect="1" noMove="1" noResize="1" noEditPoints="1" noAdjustHandles="1" noChangeArrowheads="1" noChangeShapeType="1"/>
          </p:cNvCxnSpPr>
          <p:nvPr/>
        </p:nvCxnSpPr>
        <p:spPr>
          <a:xfrm flipH="1">
            <a:off x="1014413" y="5408613"/>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510" name="Content Placeholder 2">
            <a:extLst>
              <a:ext uri="{FF2B5EF4-FFF2-40B4-BE49-F238E27FC236}">
                <a16:creationId xmlns:a16="http://schemas.microsoft.com/office/drawing/2014/main" id="{4F43E775-F18E-4087-B3B9-352FB942FDD2}"/>
              </a:ext>
            </a:extLst>
          </p:cNvPr>
          <p:cNvSpPr>
            <a:spLocks noGrp="1" noChangeArrowheads="1"/>
          </p:cNvSpPr>
          <p:nvPr>
            <p:ph idx="1"/>
          </p:nvPr>
        </p:nvSpPr>
        <p:spPr>
          <a:xfrm>
            <a:off x="5325980" y="1185863"/>
            <a:ext cx="6621628" cy="4572000"/>
          </a:xfrm>
        </p:spPr>
        <p:txBody>
          <a:bodyPr anchor="ctr"/>
          <a:lstStyle/>
          <a:p>
            <a:pPr eaLnBrk="1" hangingPunct="1">
              <a:defRPr/>
            </a:pPr>
            <a:endParaRPr lang="en-IE" altLang="en-US" dirty="0">
              <a:solidFill>
                <a:schemeClr val="bg1"/>
              </a:solidFill>
            </a:endParaRPr>
          </a:p>
          <a:p>
            <a:pPr marL="0" indent="0" eaLnBrk="1" hangingPunct="1">
              <a:buFont typeface="Arial" panose="020B0604020202020204" pitchFamily="34" charset="0"/>
              <a:buNone/>
              <a:defRPr/>
            </a:pPr>
            <a:r>
              <a:rPr lang="en-IE" altLang="en-US" dirty="0">
                <a:solidFill>
                  <a:schemeClr val="accent1">
                    <a:lumMod val="75000"/>
                  </a:schemeClr>
                </a:solidFill>
              </a:rPr>
              <a:t>It is estimated that only about a quarter of jobs ever get advertised (Linkedin:2016)</a:t>
            </a:r>
          </a:p>
          <a:p>
            <a:pPr eaLnBrk="1" hangingPunct="1">
              <a:buFontTx/>
              <a:buChar char="-"/>
              <a:defRPr/>
            </a:pPr>
            <a:r>
              <a:rPr lang="en-IE" altLang="en-US" dirty="0">
                <a:solidFill>
                  <a:schemeClr val="accent1">
                    <a:lumMod val="75000"/>
                  </a:schemeClr>
                </a:solidFill>
              </a:rPr>
              <a:t>Word of mouth</a:t>
            </a:r>
          </a:p>
          <a:p>
            <a:pPr eaLnBrk="1" hangingPunct="1">
              <a:buFontTx/>
              <a:buChar char="-"/>
              <a:defRPr/>
            </a:pPr>
            <a:r>
              <a:rPr lang="en-IE" altLang="en-US" dirty="0">
                <a:solidFill>
                  <a:schemeClr val="accent1">
                    <a:lumMod val="75000"/>
                  </a:schemeClr>
                </a:solidFill>
              </a:rPr>
              <a:t>Employee referrals</a:t>
            </a:r>
          </a:p>
          <a:p>
            <a:pPr eaLnBrk="1" hangingPunct="1">
              <a:buFontTx/>
              <a:buChar char="-"/>
              <a:defRPr/>
            </a:pPr>
            <a:r>
              <a:rPr lang="en-IE" altLang="en-US" dirty="0">
                <a:solidFill>
                  <a:schemeClr val="accent1">
                    <a:lumMod val="75000"/>
                  </a:schemeClr>
                </a:solidFill>
              </a:rPr>
              <a:t>Direct contact</a:t>
            </a:r>
          </a:p>
          <a:p>
            <a:pPr eaLnBrk="1" hangingPunct="1">
              <a:buFontTx/>
              <a:buChar char="-"/>
              <a:defRPr/>
            </a:pPr>
            <a:r>
              <a:rPr lang="en-IE" altLang="en-US" dirty="0">
                <a:solidFill>
                  <a:schemeClr val="accent1">
                    <a:lumMod val="75000"/>
                  </a:schemeClr>
                </a:solidFill>
              </a:rPr>
              <a:t>Current Employee </a:t>
            </a:r>
          </a:p>
          <a:p>
            <a:pPr marL="0" indent="0" eaLnBrk="1" hangingPunct="1">
              <a:buFont typeface="Arial" panose="020B0604020202020204" pitchFamily="34" charset="0"/>
              <a:buNone/>
              <a:defRPr/>
            </a:pPr>
            <a:endParaRPr lang="en-IE" altLang="en-US" dirty="0">
              <a:solidFill>
                <a:schemeClr val="bg1"/>
              </a:solidFill>
            </a:endParaRPr>
          </a:p>
          <a:p>
            <a:pPr marL="0" indent="0" eaLnBrk="1" hangingPunct="1">
              <a:buFont typeface="Arial" panose="020B0604020202020204" pitchFamily="34" charset="0"/>
              <a:buNone/>
              <a:defRPr/>
            </a:pPr>
            <a:endParaRPr lang="en-GB" altLang="en-US" sz="17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68120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idden jobs market">
            <a:extLst>
              <a:ext uri="{FF2B5EF4-FFF2-40B4-BE49-F238E27FC236}">
                <a16:creationId xmlns:a16="http://schemas.microsoft.com/office/drawing/2014/main" id="{7876BC30-4D2A-499F-94BA-FA78A232C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060" y="238539"/>
            <a:ext cx="8507895" cy="638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502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p:txBody>
          <a:bodyPr>
            <a:normAutofit/>
          </a:bodyPr>
          <a:lstStyle/>
          <a:p>
            <a:r>
              <a:rPr lang="en-US" sz="3600" b="1" dirty="0">
                <a:solidFill>
                  <a:prstClr val="black"/>
                </a:solidFill>
                <a:latin typeface="+mn-lt"/>
              </a:rPr>
              <a:t>Hidden Jobs Market</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sz="half" idx="1"/>
          </p:nvPr>
        </p:nvSpPr>
        <p:spPr/>
        <p:txBody>
          <a:bodyPr rtlCol="0">
            <a:normAutofit fontScale="25000" lnSpcReduction="20000"/>
          </a:bodyPr>
          <a:lstStyle/>
          <a:p>
            <a:pPr>
              <a:buFont typeface="Wingdings" panose="05000000000000000000" pitchFamily="2" charset="2"/>
              <a:buChar char="§"/>
            </a:pPr>
            <a:endParaRPr lang="en-IE" altLang="en-US" dirty="0"/>
          </a:p>
          <a:p>
            <a:pPr>
              <a:defRPr/>
            </a:pPr>
            <a:r>
              <a:rPr lang="en-IE" altLang="en-US" sz="8000" b="1" u="sng" dirty="0"/>
              <a:t>Who is in my network? </a:t>
            </a:r>
            <a:r>
              <a:rPr lang="en-IE" altLang="en-US" sz="8000" dirty="0"/>
              <a:t>–</a:t>
            </a:r>
            <a:r>
              <a:rPr lang="en-IE" altLang="en-US" sz="8000" b="1" dirty="0"/>
              <a:t> </a:t>
            </a:r>
            <a:r>
              <a:rPr lang="en-IE" altLang="en-US" sz="8000" dirty="0"/>
              <a:t>friends, family, neighbours, sports clubs, classmates, lecturers, etc</a:t>
            </a:r>
          </a:p>
          <a:p>
            <a:pPr>
              <a:lnSpc>
                <a:spcPct val="150000"/>
              </a:lnSpc>
              <a:defRPr/>
            </a:pPr>
            <a:r>
              <a:rPr lang="en-IE" altLang="en-US" sz="8000" b="1" u="sng" dirty="0"/>
              <a:t>Informational Interviewing/Shadowing </a:t>
            </a:r>
          </a:p>
          <a:p>
            <a:pPr>
              <a:lnSpc>
                <a:spcPct val="80000"/>
              </a:lnSpc>
              <a:defRPr/>
            </a:pPr>
            <a:r>
              <a:rPr lang="en-IE" altLang="en-US" sz="8000" b="1" u="sng" dirty="0"/>
              <a:t>Social networking</a:t>
            </a:r>
            <a:r>
              <a:rPr lang="en-IE" altLang="en-US" sz="8000" u="sng" dirty="0"/>
              <a:t> </a:t>
            </a:r>
            <a:r>
              <a:rPr lang="en-IE" altLang="en-US" sz="8000" b="1" u="sng" dirty="0"/>
              <a:t>sites</a:t>
            </a:r>
            <a:r>
              <a:rPr lang="en-IE" altLang="en-US" sz="8000" u="sng" dirty="0"/>
              <a:t> </a:t>
            </a:r>
            <a:r>
              <a:rPr lang="en-IE" altLang="en-US" sz="8000" dirty="0"/>
              <a:t>(twitter, LinkedIn, Facebook, Blogs, Discussion Groups) </a:t>
            </a:r>
          </a:p>
          <a:p>
            <a:pPr>
              <a:lnSpc>
                <a:spcPct val="80000"/>
              </a:lnSpc>
              <a:defRPr/>
            </a:pPr>
            <a:r>
              <a:rPr lang="en-IE" altLang="en-US" sz="8000" b="1" dirty="0"/>
              <a:t>Linked-In</a:t>
            </a:r>
            <a:r>
              <a:rPr lang="en-IE" altLang="en-US" sz="8000" dirty="0"/>
              <a:t> (set up a profile, link to others, search/follow companies - employees who have Linked-in profiles, advertised jobs, groups). </a:t>
            </a:r>
            <a:endParaRPr lang="en-GB" altLang="en-US" sz="8000" dirty="0"/>
          </a:p>
          <a:p>
            <a:pPr>
              <a:lnSpc>
                <a:spcPct val="80000"/>
              </a:lnSpc>
              <a:buNone/>
              <a:defRPr/>
            </a:pPr>
            <a:r>
              <a:rPr lang="en-GB" sz="8000" b="1" dirty="0"/>
              <a:t>	*LinkedIn: Jobs for Students and Recent Graduates -</a:t>
            </a:r>
            <a:r>
              <a:rPr lang="en-GB" sz="8000" dirty="0">
                <a:solidFill>
                  <a:schemeClr val="accent2"/>
                </a:solidFill>
                <a:hlinkClick r:id="rId3">
                  <a:extLst>
                    <a:ext uri="{A12FA001-AC4F-418D-AE19-62706E023703}">
                      <ahyp:hlinkClr xmlns:ahyp="http://schemas.microsoft.com/office/drawing/2018/hyperlinkcolor" val="tx"/>
                    </a:ext>
                  </a:extLst>
                </a:hlinkClick>
              </a:rPr>
              <a:t>www.linkedin.com/studentjobs</a:t>
            </a:r>
            <a:endParaRPr lang="en-GB" sz="8000" dirty="0">
              <a:solidFill>
                <a:schemeClr val="accent2"/>
              </a:solidFill>
            </a:endParaRPr>
          </a:p>
          <a:p>
            <a:pPr>
              <a:lnSpc>
                <a:spcPct val="80000"/>
              </a:lnSpc>
              <a:buNone/>
              <a:defRPr/>
            </a:pPr>
            <a:r>
              <a:rPr lang="en-GB" sz="8000" dirty="0">
                <a:solidFill>
                  <a:schemeClr val="accent2"/>
                </a:solidFill>
              </a:rPr>
              <a:t> </a:t>
            </a:r>
            <a:r>
              <a:rPr lang="en-GB" sz="8000" dirty="0">
                <a:solidFill>
                  <a:schemeClr val="accent2"/>
                </a:solidFill>
                <a:hlinkClick r:id="rId4">
                  <a:extLst>
                    <a:ext uri="{A12FA001-AC4F-418D-AE19-62706E023703}">
                      <ahyp:hlinkClr xmlns:ahyp="http://schemas.microsoft.com/office/drawing/2018/hyperlinkcolor" val="tx"/>
                    </a:ext>
                  </a:extLst>
                </a:hlinkClick>
              </a:rPr>
              <a:t>www.linkedin.com/internships</a:t>
            </a:r>
            <a:endParaRPr lang="en-GB" sz="8000" dirty="0">
              <a:solidFill>
                <a:schemeClr val="accent2"/>
              </a:solidFill>
            </a:endParaRPr>
          </a:p>
          <a:p>
            <a:pPr>
              <a:lnSpc>
                <a:spcPct val="80000"/>
              </a:lnSpc>
              <a:buNone/>
              <a:defRPr/>
            </a:pPr>
            <a:endParaRPr lang="en-GB" sz="8000" dirty="0">
              <a:solidFill>
                <a:schemeClr val="accent5">
                  <a:lumMod val="75000"/>
                </a:schemeClr>
              </a:solidFill>
            </a:endParaRPr>
          </a:p>
          <a:p>
            <a:pPr>
              <a:lnSpc>
                <a:spcPct val="80000"/>
              </a:lnSpc>
              <a:buNone/>
              <a:defRPr/>
            </a:pPr>
            <a:r>
              <a:rPr lang="en-IE" altLang="en-US" sz="8000" dirty="0"/>
              <a:t>	</a:t>
            </a:r>
            <a:r>
              <a:rPr lang="en-IE" altLang="en-US" sz="8000" b="1" dirty="0" err="1"/>
              <a:t>twitter</a:t>
            </a:r>
            <a:r>
              <a:rPr lang="en-IE" altLang="en-US" sz="8000" dirty="0" err="1"/>
              <a:t>:list-employers-posting-jobs-twitter</a:t>
            </a:r>
            <a:r>
              <a:rPr lang="en-IE" altLang="en-US" sz="8000" dirty="0"/>
              <a:t>. </a:t>
            </a:r>
            <a:r>
              <a:rPr lang="en-IE" altLang="en-US" sz="8000" b="1" dirty="0"/>
              <a:t>Google alerts</a:t>
            </a:r>
            <a:r>
              <a:rPr lang="en-IE" altLang="en-US" sz="8000" dirty="0"/>
              <a:t>: google.com/alerts  </a:t>
            </a:r>
            <a:endParaRPr lang="en-GB" sz="8000" dirty="0">
              <a:solidFill>
                <a:schemeClr val="accent5">
                  <a:lumMod val="75000"/>
                </a:schemeClr>
              </a:solidFill>
            </a:endParaRPr>
          </a:p>
          <a:p>
            <a:r>
              <a:rPr lang="en-IE" altLang="en-US" sz="7200" b="1" u="sng" dirty="0"/>
              <a:t>First Destination Reports TU Dublin Alumni  </a:t>
            </a:r>
            <a:r>
              <a:rPr lang="en-IE" altLang="en-US" sz="7200" dirty="0"/>
              <a:t>– </a:t>
            </a:r>
            <a:r>
              <a:rPr lang="en-IE" altLang="en-US" sz="7200" u="sng" dirty="0"/>
              <a:t>TU Dublin Linked-in</a:t>
            </a:r>
          </a:p>
          <a:p>
            <a:endParaRPr lang="en-IE" altLang="en-US" sz="2900" b="1" i="1" dirty="0"/>
          </a:p>
          <a:p>
            <a:endParaRPr lang="en-IE" altLang="en-US" sz="2900" dirty="0"/>
          </a:p>
          <a:p>
            <a:pPr lvl="0"/>
            <a:endParaRPr lang="en-GB" sz="2200" dirty="0">
              <a:solidFill>
                <a:prstClr val="black"/>
              </a:solidFill>
            </a:endParaRPr>
          </a:p>
          <a:p>
            <a:pPr marL="109728" lvl="0" indent="0">
              <a:spcBef>
                <a:spcPts val="400"/>
              </a:spcBef>
              <a:buClr>
                <a:srgbClr val="2DA2BF"/>
              </a:buClr>
              <a:buSzPct val="68000"/>
              <a:buNone/>
            </a:pPr>
            <a:endParaRPr lang="en-GB" sz="2400" dirty="0">
              <a:solidFill>
                <a:srgbClr val="6D524A"/>
              </a:solidFill>
            </a:endParaRPr>
          </a:p>
        </p:txBody>
      </p:sp>
      <p:sp>
        <p:nvSpPr>
          <p:cNvPr id="2" name="Content Placeholder 1">
            <a:extLst>
              <a:ext uri="{FF2B5EF4-FFF2-40B4-BE49-F238E27FC236}">
                <a16:creationId xmlns:a16="http://schemas.microsoft.com/office/drawing/2014/main" id="{F2D6217A-4AF6-42AE-9D2B-672B03146873}"/>
              </a:ext>
            </a:extLst>
          </p:cNvPr>
          <p:cNvSpPr>
            <a:spLocks noGrp="1"/>
          </p:cNvSpPr>
          <p:nvPr>
            <p:ph sz="half" idx="2"/>
          </p:nvPr>
        </p:nvSpPr>
        <p:spPr/>
        <p:txBody>
          <a:bodyPr/>
          <a:lstStyle/>
          <a:p>
            <a:endParaRPr lang="en-GB"/>
          </a:p>
        </p:txBody>
      </p:sp>
      <p:pic>
        <p:nvPicPr>
          <p:cNvPr id="1026" name="Picture 2" descr="The Secret to Getting A Job | The Hidden Job Market - YouTube">
            <a:extLst>
              <a:ext uri="{FF2B5EF4-FFF2-40B4-BE49-F238E27FC236}">
                <a16:creationId xmlns:a16="http://schemas.microsoft.com/office/drawing/2014/main" id="{EBF4802A-D41C-4609-8A77-823D83EFF3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25625"/>
            <a:ext cx="525780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75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p:txBody>
          <a:bodyPr>
            <a:normAutofit/>
          </a:bodyPr>
          <a:lstStyle/>
          <a:p>
            <a:r>
              <a:rPr lang="en-US" sz="3600" b="1" dirty="0">
                <a:solidFill>
                  <a:prstClr val="black"/>
                </a:solidFill>
                <a:latin typeface="+mn-lt"/>
              </a:rPr>
              <a:t>Hidden Jobs Market</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p:txBody>
          <a:bodyPr rtlCol="0">
            <a:normAutofit fontScale="25000" lnSpcReduction="20000"/>
          </a:bodyPr>
          <a:lstStyle/>
          <a:p>
            <a:r>
              <a:rPr lang="en-GB" altLang="en-US" sz="8000" b="1" u="sng" dirty="0"/>
              <a:t>Speculative applications </a:t>
            </a:r>
            <a:r>
              <a:rPr lang="en-IE" altLang="en-US" sz="8000" b="1" u="sng" dirty="0"/>
              <a:t> + cold calling - Use directories</a:t>
            </a:r>
            <a:r>
              <a:rPr lang="en-IE" altLang="en-US" sz="8000" b="1" dirty="0"/>
              <a:t> </a:t>
            </a:r>
            <a:r>
              <a:rPr lang="en-IE" altLang="en-US" sz="8000" dirty="0"/>
              <a:t>– e.g. Kompass.com, Marketing Services Directory, Public Affairs Directory, Financial Services Ireland (fsi.ie), etc.</a:t>
            </a:r>
          </a:p>
          <a:p>
            <a:endParaRPr lang="en-IE" altLang="en-US" sz="8000" b="1" u="sng" dirty="0"/>
          </a:p>
          <a:p>
            <a:r>
              <a:rPr lang="en-IE" altLang="en-US" sz="8000" b="1" u="sng" dirty="0"/>
              <a:t>Check out industry award recipients </a:t>
            </a:r>
            <a:r>
              <a:rPr lang="en-IE" altLang="en-US" sz="8000" dirty="0"/>
              <a:t>– Best Workplaces in Ireland, e.g. Ireland’s top 1000 companies </a:t>
            </a:r>
            <a:r>
              <a:rPr lang="en-IE" altLang="en-US" sz="8000" u="sng" dirty="0">
                <a:solidFill>
                  <a:schemeClr val="accent2"/>
                </a:solidFill>
                <a:hlinkClick r:id="rId3">
                  <a:extLst>
                    <a:ext uri="{A12FA001-AC4F-418D-AE19-62706E023703}">
                      <ahyp:hlinkClr xmlns:ahyp="http://schemas.microsoft.com/office/drawing/2018/hyperlinkcolor" val="tx"/>
                    </a:ext>
                  </a:extLst>
                </a:hlinkClick>
              </a:rPr>
              <a:t>http://www.top1000.ie/companies</a:t>
            </a:r>
            <a:endParaRPr lang="en-IE" altLang="en-US" sz="8000" u="sng" dirty="0">
              <a:solidFill>
                <a:schemeClr val="accent2"/>
              </a:solidFill>
            </a:endParaRPr>
          </a:p>
          <a:p>
            <a:endParaRPr lang="en-IE" altLang="en-US" sz="8000" u="sng" dirty="0"/>
          </a:p>
          <a:p>
            <a:r>
              <a:rPr lang="en-IE" altLang="en-US" sz="8000" b="1" u="sng" dirty="0"/>
              <a:t>Labour Market trends</a:t>
            </a:r>
            <a:r>
              <a:rPr lang="en-IE" altLang="en-US" sz="8000" b="1" dirty="0"/>
              <a:t> </a:t>
            </a:r>
            <a:r>
              <a:rPr lang="en-IE" altLang="en-US" sz="8000" dirty="0"/>
              <a:t>- </a:t>
            </a:r>
            <a:r>
              <a:rPr lang="en-IE" altLang="en-US" sz="8000" b="1" dirty="0">
                <a:solidFill>
                  <a:schemeClr val="accent2"/>
                </a:solidFill>
                <a:hlinkClick r:id="rId4">
                  <a:extLst>
                    <a:ext uri="{A12FA001-AC4F-418D-AE19-62706E023703}">
                      <ahyp:hlinkClr xmlns:ahyp="http://schemas.microsoft.com/office/drawing/2018/hyperlinkcolor" val="tx"/>
                    </a:ext>
                  </a:extLst>
                </a:hlinkClick>
              </a:rPr>
              <a:t>www.careersportal.ie</a:t>
            </a:r>
            <a:r>
              <a:rPr lang="en-IE" altLang="en-US" sz="8000" b="1" dirty="0">
                <a:solidFill>
                  <a:schemeClr val="accent2"/>
                </a:solidFill>
              </a:rPr>
              <a:t>, </a:t>
            </a:r>
            <a:r>
              <a:rPr lang="en-IE" altLang="en-US" sz="8000" dirty="0"/>
              <a:t>IDA (Industrial sectors), </a:t>
            </a:r>
            <a:r>
              <a:rPr lang="en-IE" altLang="en-US" sz="8000" dirty="0">
                <a:solidFill>
                  <a:schemeClr val="accent2"/>
                </a:solidFill>
                <a:hlinkClick r:id="rId5">
                  <a:extLst>
                    <a:ext uri="{A12FA001-AC4F-418D-AE19-62706E023703}">
                      <ahyp:hlinkClr xmlns:ahyp="http://schemas.microsoft.com/office/drawing/2018/hyperlinkcolor" val="tx"/>
                    </a:ext>
                  </a:extLst>
                </a:hlinkClick>
              </a:rPr>
              <a:t>www.tudublin.ie/careers</a:t>
            </a:r>
            <a:r>
              <a:rPr lang="en-IE" altLang="en-US" sz="8000" dirty="0">
                <a:solidFill>
                  <a:schemeClr val="accent2"/>
                </a:solidFill>
              </a:rPr>
              <a:t> </a:t>
            </a:r>
            <a:r>
              <a:rPr lang="en-IE" altLang="en-US" sz="8000" dirty="0"/>
              <a:t>(labour market news), </a:t>
            </a:r>
            <a:r>
              <a:rPr lang="en-GB" altLang="en-US" sz="8000" dirty="0">
                <a:solidFill>
                  <a:schemeClr val="accent2"/>
                </a:solidFill>
                <a:hlinkClick r:id="rId6">
                  <a:extLst>
                    <a:ext uri="{A12FA001-AC4F-418D-AE19-62706E023703}">
                      <ahyp:hlinkClr xmlns:ahyp="http://schemas.microsoft.com/office/drawing/2018/hyperlinkcolor" val="tx"/>
                    </a:ext>
                  </a:extLst>
                </a:hlinkClick>
              </a:rPr>
              <a:t>https://www.siliconrepublic.com/careers</a:t>
            </a:r>
            <a:endParaRPr lang="en-GB" altLang="en-US" sz="8000" dirty="0">
              <a:solidFill>
                <a:schemeClr val="accent2"/>
              </a:solidFill>
            </a:endParaRPr>
          </a:p>
          <a:p>
            <a:endParaRPr lang="en-IE" altLang="en-US" sz="8000" u="sng" dirty="0"/>
          </a:p>
          <a:p>
            <a:r>
              <a:rPr lang="en-IE" altLang="en-US" sz="8000" b="1" u="sng" dirty="0"/>
              <a:t>College</a:t>
            </a:r>
            <a:r>
              <a:rPr lang="en-IE" altLang="en-US" sz="8000" b="1" dirty="0"/>
              <a:t> - </a:t>
            </a:r>
            <a:r>
              <a:rPr lang="en-IE" altLang="en-US" sz="8000" dirty="0"/>
              <a:t>projects, thesis, placement, guest speakers, societies/clubs –events, committees. </a:t>
            </a:r>
          </a:p>
          <a:p>
            <a:pPr>
              <a:lnSpc>
                <a:spcPct val="150000"/>
              </a:lnSpc>
            </a:pPr>
            <a:r>
              <a:rPr lang="en-IE" altLang="en-US" sz="8000" b="1" u="sng" dirty="0"/>
              <a:t>Volunteering</a:t>
            </a:r>
            <a:r>
              <a:rPr lang="en-IE" altLang="en-US" sz="8000" b="1" dirty="0"/>
              <a:t> -  </a:t>
            </a:r>
            <a:r>
              <a:rPr lang="en-US" sz="8000" u="sng" dirty="0">
                <a:solidFill>
                  <a:schemeClr val="accent2"/>
                </a:solidFill>
                <a:cs typeface="Calibri" panose="020F0502020204030204" pitchFamily="34" charset="0"/>
                <a:hlinkClick r:id="rId7">
                  <a:extLst>
                    <a:ext uri="{A12FA001-AC4F-418D-AE19-62706E023703}">
                      <ahyp:hlinkClr xmlns:ahyp="http://schemas.microsoft.com/office/drawing/2018/hyperlinkcolor" val="tx"/>
                    </a:ext>
                  </a:extLst>
                </a:hlinkClick>
              </a:rPr>
              <a:t>https://www.volunteer.ie/volunteers/find-a-volunteer-role/</a:t>
            </a:r>
            <a:endParaRPr lang="en-US" sz="8000" u="sng" dirty="0">
              <a:solidFill>
                <a:schemeClr val="accent2"/>
              </a:solidFill>
              <a:cs typeface="Calibri" panose="020F0502020204030204" pitchFamily="34" charset="0"/>
            </a:endParaRPr>
          </a:p>
          <a:p>
            <a:pPr>
              <a:lnSpc>
                <a:spcPct val="150000"/>
              </a:lnSpc>
            </a:pPr>
            <a:r>
              <a:rPr lang="en-US" sz="8000" b="1" u="sng" dirty="0">
                <a:cs typeface="Calibri" panose="020F0502020204030204" pitchFamily="34" charset="0"/>
              </a:rPr>
              <a:t>Events</a:t>
            </a:r>
            <a:r>
              <a:rPr lang="en-US" sz="8000" b="1" dirty="0">
                <a:cs typeface="Calibri" panose="020F0502020204030204" pitchFamily="34" charset="0"/>
              </a:rPr>
              <a:t> - </a:t>
            </a:r>
            <a:r>
              <a:rPr lang="en-US" sz="8000" dirty="0">
                <a:cs typeface="Calibri" panose="020F0502020204030204" pitchFamily="34" charset="0"/>
              </a:rPr>
              <a:t>Employer and networking events, conferences, short courses, tradeshows  </a:t>
            </a:r>
          </a:p>
          <a:p>
            <a:pPr>
              <a:lnSpc>
                <a:spcPct val="150000"/>
              </a:lnSpc>
            </a:pPr>
            <a:endParaRPr lang="en-IE" altLang="en-US" sz="8000" dirty="0"/>
          </a:p>
          <a:p>
            <a:pPr>
              <a:lnSpc>
                <a:spcPct val="150000"/>
              </a:lnSpc>
            </a:pPr>
            <a:r>
              <a:rPr lang="en-GB" altLang="en-US" sz="7200" b="1" dirty="0"/>
              <a:t> </a:t>
            </a:r>
            <a:endParaRPr lang="en-US" sz="8000" dirty="0">
              <a:solidFill>
                <a:schemeClr val="bg1"/>
              </a:solidFill>
            </a:endParaRPr>
          </a:p>
          <a:p>
            <a:pPr>
              <a:lnSpc>
                <a:spcPct val="150000"/>
              </a:lnSpc>
            </a:pPr>
            <a:endParaRPr lang="en-IE" altLang="en-US" sz="8000" dirty="0"/>
          </a:p>
          <a:p>
            <a:endParaRPr lang="en-IE" altLang="en-US" sz="8000" b="1" u="sng" dirty="0"/>
          </a:p>
          <a:p>
            <a:pPr>
              <a:lnSpc>
                <a:spcPct val="150000"/>
              </a:lnSpc>
            </a:pPr>
            <a:r>
              <a:rPr lang="en-GB" altLang="en-US" sz="8000" b="1" u="sng" dirty="0"/>
              <a:t> </a:t>
            </a:r>
            <a:endParaRPr lang="en-GB" altLang="en-US" sz="8000" dirty="0"/>
          </a:p>
          <a:p>
            <a:pPr>
              <a:defRPr/>
            </a:pPr>
            <a:endParaRPr lang="en-IE" altLang="en-US" sz="3300" dirty="0"/>
          </a:p>
          <a:p>
            <a:pPr>
              <a:defRPr/>
            </a:pPr>
            <a:endParaRPr lang="en-IE" sz="2000" u="sng" dirty="0"/>
          </a:p>
          <a:p>
            <a:endParaRPr lang="en-IE" altLang="en-US" sz="2900" b="1" i="1" dirty="0"/>
          </a:p>
          <a:p>
            <a:endParaRPr lang="en-IE" altLang="en-US" sz="2900" dirty="0"/>
          </a:p>
          <a:p>
            <a:pPr lvl="0"/>
            <a:endParaRPr lang="en-GB" sz="2200" dirty="0">
              <a:solidFill>
                <a:prstClr val="black"/>
              </a:solidFill>
            </a:endParaRPr>
          </a:p>
          <a:p>
            <a:pPr marL="109728" lvl="0" indent="0">
              <a:spcBef>
                <a:spcPts val="400"/>
              </a:spcBef>
              <a:buClr>
                <a:srgbClr val="2DA2BF"/>
              </a:buClr>
              <a:buSzPct val="68000"/>
              <a:buNone/>
            </a:pPr>
            <a:endParaRPr lang="en-GB" sz="2400" dirty="0">
              <a:solidFill>
                <a:srgbClr val="6D524A"/>
              </a:solidFill>
            </a:endParaRPr>
          </a:p>
        </p:txBody>
      </p:sp>
      <p:pic>
        <p:nvPicPr>
          <p:cNvPr id="5" name="Picture 4" descr="5 Ways to Find Hidden Jobs - TheEmployable">
            <a:extLst>
              <a:ext uri="{FF2B5EF4-FFF2-40B4-BE49-F238E27FC236}">
                <a16:creationId xmlns:a16="http://schemas.microsoft.com/office/drawing/2014/main" id="{DE157968-F80F-40FB-ADB1-6DF346D15F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6400" y="1916832"/>
            <a:ext cx="230425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63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hidden jobs market">
            <a:extLst>
              <a:ext uri="{FF2B5EF4-FFF2-40B4-BE49-F238E27FC236}">
                <a16:creationId xmlns:a16="http://schemas.microsoft.com/office/drawing/2014/main" id="{C17195EA-4FB8-4573-8A0B-2FE4BD1A2D5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hidden jobs market">
            <a:extLst>
              <a:ext uri="{FF2B5EF4-FFF2-40B4-BE49-F238E27FC236}">
                <a16:creationId xmlns:a16="http://schemas.microsoft.com/office/drawing/2014/main" id="{0E9FAE41-9AFA-4E83-8AF1-BA4CA11C9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078" y="644180"/>
            <a:ext cx="7377044" cy="55327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2860B3-4E1B-4F5C-9577-6DC3521CBD53}"/>
              </a:ext>
            </a:extLst>
          </p:cNvPr>
          <p:cNvSpPr/>
          <p:nvPr/>
        </p:nvSpPr>
        <p:spPr>
          <a:xfrm>
            <a:off x="7832035" y="5605670"/>
            <a:ext cx="1722782" cy="5712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BDDEB09E-F983-4552-9B4C-65D39D48B856}"/>
              </a:ext>
            </a:extLst>
          </p:cNvPr>
          <p:cNvSpPr/>
          <p:nvPr/>
        </p:nvSpPr>
        <p:spPr>
          <a:xfrm>
            <a:off x="2255078" y="644180"/>
            <a:ext cx="7681844" cy="2834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Tree>
    <p:extLst>
      <p:ext uri="{BB962C8B-B14F-4D97-AF65-F5344CB8AC3E}">
        <p14:creationId xmlns:p14="http://schemas.microsoft.com/office/powerpoint/2010/main" val="223656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descr="&quot;&quot;">
            <a:extLst>
              <a:ext uri="{FF2B5EF4-FFF2-40B4-BE49-F238E27FC236}">
                <a16:creationId xmlns:a16="http://schemas.microsoft.com/office/drawing/2014/main" id="{015E9E23-2DED-40B4-B681-B1FC3410208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458" name="Title 1">
            <a:extLst>
              <a:ext uri="{FF2B5EF4-FFF2-40B4-BE49-F238E27FC236}">
                <a16:creationId xmlns:a16="http://schemas.microsoft.com/office/drawing/2014/main" id="{D6F3EB4D-B330-4E81-8A19-B8626AAC6099}"/>
              </a:ext>
            </a:extLst>
          </p:cNvPr>
          <p:cNvSpPr>
            <a:spLocks noGrp="1"/>
          </p:cNvSpPr>
          <p:nvPr>
            <p:ph type="title"/>
          </p:nvPr>
        </p:nvSpPr>
        <p:spPr>
          <a:xfrm>
            <a:off x="439737" y="1493838"/>
            <a:ext cx="5081587" cy="3956050"/>
          </a:xfrm>
        </p:spPr>
        <p:txBody>
          <a:bodyPr rtlCol="0">
            <a:normAutofit/>
          </a:bodyPr>
          <a:lstStyle/>
          <a:p>
            <a:pPr eaLnBrk="1" fontAlgn="auto" hangingPunct="1">
              <a:spcAft>
                <a:spcPts val="0"/>
              </a:spcAft>
              <a:defRPr/>
            </a:pPr>
            <a:r>
              <a:rPr lang="en-GB" altLang="en-US" sz="5400" dirty="0">
                <a:solidFill>
                  <a:schemeClr val="accent1">
                    <a:lumMod val="75000"/>
                  </a:schemeClr>
                </a:solidFill>
                <a:latin typeface="+mn-lt"/>
              </a:rPr>
              <a:t>Unadvertised jobs</a:t>
            </a:r>
          </a:p>
        </p:txBody>
      </p:sp>
      <p:cxnSp>
        <p:nvCxnSpPr>
          <p:cNvPr id="73" name="Straight Connector 72" descr="&quot;&quot;">
            <a:extLst>
              <a:ext uri="{FF2B5EF4-FFF2-40B4-BE49-F238E27FC236}">
                <a16:creationId xmlns:a16="http://schemas.microsoft.com/office/drawing/2014/main" id="{94E08F88-402E-495B-88FC-5ED77077D786}"/>
              </a:ext>
            </a:extLst>
          </p:cNvPr>
          <p:cNvCxnSpPr>
            <a:cxnSpLocks noGrp="1" noRot="1" noChangeAspect="1" noMove="1" noResize="1" noEditPoints="1" noAdjustHandles="1" noChangeArrowheads="1" noChangeShapeType="1"/>
          </p:cNvCxnSpPr>
          <p:nvPr/>
        </p:nvCxnSpPr>
        <p:spPr>
          <a:xfrm flipH="1">
            <a:off x="1014413" y="1450975"/>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descr="&quot;&quot;">
            <a:extLst>
              <a:ext uri="{FF2B5EF4-FFF2-40B4-BE49-F238E27FC236}">
                <a16:creationId xmlns:a16="http://schemas.microsoft.com/office/drawing/2014/main" id="{19400285-BEB9-4A49-842C-660EA06E865B}"/>
              </a:ext>
            </a:extLst>
          </p:cNvPr>
          <p:cNvCxnSpPr>
            <a:cxnSpLocks noGrp="1" noRot="1" noChangeAspect="1" noMove="1" noResize="1" noEditPoints="1" noAdjustHandles="1" noChangeArrowheads="1" noChangeShapeType="1"/>
          </p:cNvCxnSpPr>
          <p:nvPr/>
        </p:nvCxnSpPr>
        <p:spPr>
          <a:xfrm flipH="1">
            <a:off x="1014413" y="5408613"/>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510" name="Content Placeholder 2">
            <a:extLst>
              <a:ext uri="{FF2B5EF4-FFF2-40B4-BE49-F238E27FC236}">
                <a16:creationId xmlns:a16="http://schemas.microsoft.com/office/drawing/2014/main" id="{4F43E775-F18E-4087-B3B9-352FB942FDD2}"/>
              </a:ext>
            </a:extLst>
          </p:cNvPr>
          <p:cNvSpPr>
            <a:spLocks noGrp="1" noChangeArrowheads="1"/>
          </p:cNvSpPr>
          <p:nvPr>
            <p:ph idx="1"/>
          </p:nvPr>
        </p:nvSpPr>
        <p:spPr>
          <a:xfrm>
            <a:off x="5521324" y="845595"/>
            <a:ext cx="6211889" cy="5252536"/>
          </a:xfrm>
        </p:spPr>
        <p:txBody>
          <a:bodyPr anchor="ctr"/>
          <a:lstStyle/>
          <a:p>
            <a:pPr eaLnBrk="1" hangingPunct="1">
              <a:defRPr/>
            </a:pPr>
            <a:endParaRPr lang="en-IE" altLang="en-US" dirty="0">
              <a:solidFill>
                <a:schemeClr val="bg1"/>
              </a:solidFill>
            </a:endParaRPr>
          </a:p>
          <a:p>
            <a:pPr eaLnBrk="1" hangingPunct="1">
              <a:defRPr/>
            </a:pPr>
            <a:r>
              <a:rPr lang="en-IE" altLang="en-US" dirty="0">
                <a:solidFill>
                  <a:schemeClr val="accent1">
                    <a:lumMod val="75000"/>
                  </a:schemeClr>
                </a:solidFill>
              </a:rPr>
              <a:t>Tell everyone you’re looking for work (relatives, friends, neighbours)</a:t>
            </a:r>
          </a:p>
          <a:p>
            <a:pPr eaLnBrk="1" hangingPunct="1">
              <a:defRPr/>
            </a:pPr>
            <a:r>
              <a:rPr lang="en-IE" altLang="en-US" dirty="0">
                <a:solidFill>
                  <a:schemeClr val="accent1">
                    <a:lumMod val="75000"/>
                  </a:schemeClr>
                </a:solidFill>
              </a:rPr>
              <a:t>Use any contacts you have in the industry</a:t>
            </a:r>
          </a:p>
          <a:p>
            <a:pPr eaLnBrk="1" hangingPunct="1">
              <a:defRPr/>
            </a:pPr>
            <a:r>
              <a:rPr lang="en-IE" altLang="en-US" dirty="0">
                <a:solidFill>
                  <a:schemeClr val="accent1">
                    <a:lumMod val="75000"/>
                  </a:schemeClr>
                </a:solidFill>
              </a:rPr>
              <a:t>Use LinkedIn</a:t>
            </a:r>
          </a:p>
          <a:p>
            <a:pPr eaLnBrk="1" hangingPunct="1">
              <a:defRPr/>
            </a:pPr>
            <a:r>
              <a:rPr lang="en-IE" altLang="en-US" dirty="0">
                <a:solidFill>
                  <a:schemeClr val="accent1">
                    <a:lumMod val="75000"/>
                  </a:schemeClr>
                </a:solidFill>
              </a:rPr>
              <a:t>Talk to your lecturers</a:t>
            </a:r>
          </a:p>
          <a:p>
            <a:pPr eaLnBrk="1" hangingPunct="1">
              <a:defRPr/>
            </a:pPr>
            <a:r>
              <a:rPr lang="en-IE" altLang="en-US" dirty="0">
                <a:solidFill>
                  <a:schemeClr val="accent1">
                    <a:lumMod val="75000"/>
                  </a:schemeClr>
                </a:solidFill>
              </a:rPr>
              <a:t>Target companies you are interested in and make contact directly with them</a:t>
            </a:r>
          </a:p>
          <a:p>
            <a:pPr eaLnBrk="1" hangingPunct="1">
              <a:defRPr/>
            </a:pPr>
            <a:r>
              <a:rPr lang="en-IE" altLang="en-US" dirty="0">
                <a:solidFill>
                  <a:schemeClr val="accent1">
                    <a:lumMod val="75000"/>
                  </a:schemeClr>
                </a:solidFill>
              </a:rPr>
              <a:t>Practice “cold calling” with a friend or relative (or your career coach)</a:t>
            </a:r>
          </a:p>
          <a:p>
            <a:pPr marL="0" indent="0" eaLnBrk="1" hangingPunct="1">
              <a:buFont typeface="Arial" panose="020B0604020202020204" pitchFamily="34" charset="0"/>
              <a:buNone/>
              <a:defRPr/>
            </a:pPr>
            <a:endParaRPr lang="en-IE" altLang="en-US" dirty="0">
              <a:solidFill>
                <a:schemeClr val="bg1"/>
              </a:solidFill>
            </a:endParaRPr>
          </a:p>
          <a:p>
            <a:pPr marL="0" indent="0" eaLnBrk="1" hangingPunct="1">
              <a:buFont typeface="Arial" panose="020B0604020202020204" pitchFamily="34" charset="0"/>
              <a:buNone/>
              <a:defRPr/>
            </a:pPr>
            <a:endParaRPr lang="en-GB" altLang="en-US" sz="17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985652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E09E-26F6-4831-84AD-5B1F027F57CF}"/>
              </a:ext>
            </a:extLst>
          </p:cNvPr>
          <p:cNvSpPr>
            <a:spLocks noGrp="1"/>
          </p:cNvSpPr>
          <p:nvPr>
            <p:ph type="title"/>
          </p:nvPr>
        </p:nvSpPr>
        <p:spPr>
          <a:xfrm>
            <a:off x="838200" y="139149"/>
            <a:ext cx="10515600" cy="390938"/>
          </a:xfrm>
        </p:spPr>
        <p:txBody>
          <a:bodyPr>
            <a:normAutofit fontScale="90000"/>
          </a:bodyPr>
          <a:lstStyle/>
          <a:p>
            <a:pPr algn="ctr"/>
            <a:r>
              <a:rPr lang="en-GB" dirty="0">
                <a:solidFill>
                  <a:srgbClr val="0070C0"/>
                </a:solidFill>
              </a:rPr>
              <a:t>Networking</a:t>
            </a:r>
          </a:p>
        </p:txBody>
      </p:sp>
      <p:graphicFrame>
        <p:nvGraphicFramePr>
          <p:cNvPr id="6" name="Content Placeholder 5">
            <a:extLst>
              <a:ext uri="{FF2B5EF4-FFF2-40B4-BE49-F238E27FC236}">
                <a16:creationId xmlns:a16="http://schemas.microsoft.com/office/drawing/2014/main" id="{3FEE8561-1BFC-448C-A3D2-71E75D030DA3}"/>
              </a:ext>
            </a:extLst>
          </p:cNvPr>
          <p:cNvGraphicFramePr>
            <a:graphicFrameLocks noGrp="1"/>
          </p:cNvGraphicFramePr>
          <p:nvPr>
            <p:ph idx="1"/>
            <p:extLst>
              <p:ext uri="{D42A27DB-BD31-4B8C-83A1-F6EECF244321}">
                <p14:modId xmlns:p14="http://schemas.microsoft.com/office/powerpoint/2010/main" val="1566287907"/>
              </p:ext>
            </p:extLst>
          </p:nvPr>
        </p:nvGraphicFramePr>
        <p:xfrm>
          <a:off x="838200" y="530087"/>
          <a:ext cx="10515600" cy="6188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9645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chemeClr val="accent1">
                    <a:lumMod val="75000"/>
                  </a:schemeClr>
                </a:solidFill>
              </a:rPr>
              <a:t>Use creative approaches: Networking</a:t>
            </a:r>
          </a:p>
        </p:txBody>
      </p:sp>
      <p:sp>
        <p:nvSpPr>
          <p:cNvPr id="3" name="Content Placeholder 2"/>
          <p:cNvSpPr>
            <a:spLocks noGrp="1"/>
          </p:cNvSpPr>
          <p:nvPr>
            <p:ph idx="1"/>
          </p:nvPr>
        </p:nvSpPr>
        <p:spPr>
          <a:xfrm>
            <a:off x="1524000" y="1285860"/>
            <a:ext cx="8786874" cy="4786346"/>
          </a:xfrm>
        </p:spPr>
        <p:txBody>
          <a:bodyPr>
            <a:normAutofit fontScale="32500" lnSpcReduction="20000"/>
          </a:bodyPr>
          <a:lstStyle/>
          <a:p>
            <a:pPr marL="1371600" lvl="2" indent="-457200">
              <a:buNone/>
            </a:pPr>
            <a:endParaRPr lang="en-IE" altLang="en-US" sz="3200" dirty="0"/>
          </a:p>
          <a:p>
            <a:pPr marL="990600" lvl="1" indent="-533400">
              <a:lnSpc>
                <a:spcPct val="130000"/>
              </a:lnSpc>
            </a:pPr>
            <a:r>
              <a:rPr lang="en-IE" altLang="en-US" sz="6400" dirty="0">
                <a:solidFill>
                  <a:schemeClr val="accent1">
                    <a:lumMod val="75000"/>
                  </a:schemeClr>
                </a:solidFill>
              </a:rPr>
              <a:t>Make use of existing contacts (family/friends/teammates/societies/your community)</a:t>
            </a:r>
            <a:endParaRPr lang="en-GB" sz="6400" dirty="0">
              <a:solidFill>
                <a:schemeClr val="accent1">
                  <a:lumMod val="75000"/>
                </a:schemeClr>
              </a:solidFill>
            </a:endParaRPr>
          </a:p>
          <a:p>
            <a:pPr marL="990600" lvl="1" indent="-533400">
              <a:lnSpc>
                <a:spcPct val="130000"/>
              </a:lnSpc>
            </a:pPr>
            <a:r>
              <a:rPr lang="en-GB" sz="6400" dirty="0">
                <a:solidFill>
                  <a:schemeClr val="accent1">
                    <a:lumMod val="75000"/>
                  </a:schemeClr>
                </a:solidFill>
              </a:rPr>
              <a:t>Attend events, conferences, short courses &amp; trade shows</a:t>
            </a:r>
          </a:p>
          <a:p>
            <a:pPr marL="990600" lvl="1" indent="-533400">
              <a:lnSpc>
                <a:spcPct val="130000"/>
              </a:lnSpc>
            </a:pPr>
            <a:r>
              <a:rPr lang="en-GB" sz="6400" dirty="0">
                <a:solidFill>
                  <a:schemeClr val="accent1">
                    <a:lumMod val="75000"/>
                  </a:schemeClr>
                </a:solidFill>
              </a:rPr>
              <a:t>DIT Alumni</a:t>
            </a:r>
          </a:p>
          <a:p>
            <a:pPr marL="990600" lvl="1" indent="-533400">
              <a:lnSpc>
                <a:spcPct val="130000"/>
              </a:lnSpc>
            </a:pPr>
            <a:r>
              <a:rPr lang="en-GB" sz="6400" dirty="0">
                <a:solidFill>
                  <a:schemeClr val="accent1">
                    <a:lumMod val="75000"/>
                  </a:schemeClr>
                </a:solidFill>
              </a:rPr>
              <a:t>Talk to people in industry - Informational Interviewing</a:t>
            </a:r>
          </a:p>
          <a:p>
            <a:pPr marL="990600" lvl="1" indent="-533400">
              <a:lnSpc>
                <a:spcPct val="130000"/>
              </a:lnSpc>
            </a:pPr>
            <a:r>
              <a:rPr lang="en-GB" sz="6400" dirty="0">
                <a:solidFill>
                  <a:schemeClr val="accent1">
                    <a:lumMod val="75000"/>
                  </a:schemeClr>
                </a:solidFill>
              </a:rPr>
              <a:t>Get in touch with guest speakers </a:t>
            </a:r>
          </a:p>
          <a:p>
            <a:pPr marL="990600" lvl="1" indent="-533400">
              <a:lnSpc>
                <a:spcPct val="130000"/>
              </a:lnSpc>
            </a:pPr>
            <a:r>
              <a:rPr lang="en-GB" sz="6400" dirty="0">
                <a:solidFill>
                  <a:schemeClr val="accent1">
                    <a:lumMod val="75000"/>
                  </a:schemeClr>
                </a:solidFill>
              </a:rPr>
              <a:t>Find a mentor</a:t>
            </a:r>
          </a:p>
          <a:p>
            <a:pPr marL="990600" lvl="1" indent="-533400">
              <a:lnSpc>
                <a:spcPct val="130000"/>
              </a:lnSpc>
            </a:pPr>
            <a:r>
              <a:rPr lang="en-GB" sz="6400" dirty="0">
                <a:solidFill>
                  <a:schemeClr val="accent1">
                    <a:lumMod val="75000"/>
                  </a:schemeClr>
                </a:solidFill>
              </a:rPr>
              <a:t>Job shadowing</a:t>
            </a:r>
          </a:p>
          <a:p>
            <a:pPr marL="990600" lvl="1" indent="-533400">
              <a:lnSpc>
                <a:spcPct val="130000"/>
              </a:lnSpc>
            </a:pPr>
            <a:r>
              <a:rPr lang="en-GB" sz="6400" dirty="0">
                <a:solidFill>
                  <a:schemeClr val="accent1">
                    <a:lumMod val="75000"/>
                  </a:schemeClr>
                </a:solidFill>
              </a:rPr>
              <a:t>Volunteering</a:t>
            </a:r>
          </a:p>
          <a:p>
            <a:pPr marL="990600" lvl="1" indent="-533400">
              <a:lnSpc>
                <a:spcPct val="130000"/>
              </a:lnSpc>
            </a:pPr>
            <a:r>
              <a:rPr lang="en-GB" sz="6400" dirty="0">
                <a:solidFill>
                  <a:schemeClr val="accent1">
                    <a:lumMod val="75000"/>
                  </a:schemeClr>
                </a:solidFill>
              </a:rPr>
              <a:t>Use social networking sites</a:t>
            </a:r>
            <a:endParaRPr lang="en-GB" sz="5400" dirty="0">
              <a:solidFill>
                <a:schemeClr val="accent1">
                  <a:lumMod val="75000"/>
                </a:schemeClr>
              </a:solidFill>
            </a:endParaRPr>
          </a:p>
          <a:p>
            <a:pPr marL="990600" lvl="1" indent="-533400">
              <a:lnSpc>
                <a:spcPct val="130000"/>
              </a:lnSpc>
            </a:pPr>
            <a:endParaRPr lang="en-GB" sz="5400" dirty="0"/>
          </a:p>
          <a:p>
            <a:pPr marL="365760" indent="-256032">
              <a:buNone/>
              <a:defRPr/>
            </a:pPr>
            <a:endParaRPr lang="en-IE" altLang="en-US" sz="3700" dirty="0">
              <a:latin typeface="Comic Sans MS" pitchFamily="66" charset="0"/>
            </a:endParaRPr>
          </a:p>
          <a:p>
            <a:pPr marL="365760" indent="-256032">
              <a:buFont typeface="Wingdings 3"/>
              <a:buChar char=""/>
              <a:defRPr/>
            </a:pPr>
            <a:endParaRPr lang="en-IE" altLang="en-US" sz="3700" dirty="0">
              <a:latin typeface="Comic Sans MS" pitchFamily="66" charset="0"/>
            </a:endParaRPr>
          </a:p>
          <a:p>
            <a:pPr marL="365760" indent="-256032">
              <a:buFont typeface="Wingdings 3"/>
              <a:buChar char=""/>
              <a:defRPr/>
            </a:pPr>
            <a:endParaRPr lang="en-IE" altLang="en-US" dirty="0">
              <a:latin typeface="Comic Sans MS" pitchFamily="66" charset="0"/>
            </a:endParaRPr>
          </a:p>
        </p:txBody>
      </p:sp>
    </p:spTree>
    <p:extLst>
      <p:ext uri="{BB962C8B-B14F-4D97-AF65-F5344CB8AC3E}">
        <p14:creationId xmlns:p14="http://schemas.microsoft.com/office/powerpoint/2010/main" val="362561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D7D795B0-CCB3-4D3E-A4B0-90D532818D1A}"/>
              </a:ext>
            </a:extLst>
          </p:cNvPr>
          <p:cNvSpPr>
            <a:spLocks noGrp="1" noChangeArrowheads="1"/>
          </p:cNvSpPr>
          <p:nvPr>
            <p:ph type="body" idx="4294967295"/>
          </p:nvPr>
        </p:nvSpPr>
        <p:spPr>
          <a:xfrm>
            <a:off x="0" y="1341438"/>
            <a:ext cx="7993063" cy="5173662"/>
          </a:xfrm>
        </p:spPr>
        <p:txBody>
          <a:bodyPr/>
          <a:lstStyle/>
          <a:p>
            <a:pPr marL="0" indent="0">
              <a:lnSpc>
                <a:spcPct val="80000"/>
              </a:lnSpc>
              <a:buNone/>
              <a:defRPr/>
            </a:pPr>
            <a:endParaRPr lang="en-GB" altLang="en-US" sz="2000" dirty="0">
              <a:latin typeface="Calibri" panose="020F0502020204030204" pitchFamily="34" charset="0"/>
              <a:cs typeface="Calibri" panose="020F0502020204030204" pitchFamily="34" charset="0"/>
            </a:endParaRPr>
          </a:p>
          <a:p>
            <a:pPr>
              <a:lnSpc>
                <a:spcPct val="80000"/>
              </a:lnSpc>
              <a:defRPr/>
            </a:pPr>
            <a:endParaRPr lang="en-IE" altLang="en-US" sz="1200" dirty="0">
              <a:latin typeface="Calibri" panose="020F0502020204030204" pitchFamily="34" charset="0"/>
              <a:cs typeface="Calibri" panose="020F0502020204030204" pitchFamily="34" charset="0"/>
            </a:endParaRPr>
          </a:p>
          <a:p>
            <a:pPr>
              <a:lnSpc>
                <a:spcPct val="80000"/>
              </a:lnSpc>
              <a:buFontTx/>
              <a:buNone/>
              <a:defRPr/>
            </a:pPr>
            <a:r>
              <a:rPr lang="en-IE" altLang="en-US" sz="1200" dirty="0">
                <a:solidFill>
                  <a:srgbClr val="FF9900"/>
                </a:solidFill>
                <a:latin typeface="Calibri" panose="020F0502020204030204" pitchFamily="34" charset="0"/>
                <a:cs typeface="Calibri" panose="020F0502020204030204" pitchFamily="34" charset="0"/>
              </a:rPr>
              <a:t> </a:t>
            </a:r>
          </a:p>
          <a:p>
            <a:pPr>
              <a:lnSpc>
                <a:spcPct val="80000"/>
              </a:lnSpc>
              <a:buFontTx/>
              <a:buNone/>
              <a:defRPr/>
            </a:pPr>
            <a:endParaRPr lang="en-IE" altLang="en-US" sz="1200" dirty="0">
              <a:solidFill>
                <a:srgbClr val="FF9900"/>
              </a:solidFill>
              <a:latin typeface="Calibri" panose="020F0502020204030204" pitchFamily="34" charset="0"/>
              <a:cs typeface="Calibri" panose="020F0502020204030204" pitchFamily="34" charset="0"/>
            </a:endParaRPr>
          </a:p>
          <a:p>
            <a:pPr>
              <a:lnSpc>
                <a:spcPct val="80000"/>
              </a:lnSpc>
              <a:buFontTx/>
              <a:buNone/>
              <a:defRPr/>
            </a:pPr>
            <a:endParaRPr lang="en-GB" altLang="en-US" sz="800" dirty="0">
              <a:solidFill>
                <a:srgbClr val="FF9900"/>
              </a:solidFill>
              <a:latin typeface="Calibri" panose="020F0502020204030204" pitchFamily="34" charset="0"/>
              <a:cs typeface="Calibri" panose="020F0502020204030204" pitchFamily="34" charset="0"/>
            </a:endParaRPr>
          </a:p>
          <a:p>
            <a:pPr>
              <a:lnSpc>
                <a:spcPct val="80000"/>
              </a:lnSpc>
              <a:defRPr/>
            </a:pPr>
            <a:endParaRPr lang="en-GB" altLang="en-US" sz="800" dirty="0">
              <a:solidFill>
                <a:srgbClr val="FF99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A78EE2-CCC6-4C7F-B909-B31F4841EAAC}"/>
              </a:ext>
            </a:extLst>
          </p:cNvPr>
          <p:cNvPicPr>
            <a:picLocks noChangeAspect="1"/>
          </p:cNvPicPr>
          <p:nvPr/>
        </p:nvPicPr>
        <p:blipFill>
          <a:blip r:embed="rId2"/>
          <a:stretch>
            <a:fillRect/>
          </a:stretch>
        </p:blipFill>
        <p:spPr>
          <a:xfrm>
            <a:off x="297873" y="342900"/>
            <a:ext cx="11724503" cy="6240462"/>
          </a:xfrm>
          <a:prstGeom prst="rect">
            <a:avLst/>
          </a:prstGeom>
        </p:spPr>
      </p:pic>
    </p:spTree>
    <p:extLst>
      <p:ext uri="{BB962C8B-B14F-4D97-AF65-F5344CB8AC3E}">
        <p14:creationId xmlns:p14="http://schemas.microsoft.com/office/powerpoint/2010/main" val="945272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91E5-4996-4072-A01A-ADF62BF83D4F}"/>
              </a:ext>
            </a:extLst>
          </p:cNvPr>
          <p:cNvSpPr>
            <a:spLocks noGrp="1"/>
          </p:cNvSpPr>
          <p:nvPr>
            <p:ph type="title"/>
          </p:nvPr>
        </p:nvSpPr>
        <p:spPr/>
        <p:txBody>
          <a:bodyPr/>
          <a:lstStyle/>
          <a:p>
            <a:r>
              <a:rPr lang="en-GB" dirty="0">
                <a:solidFill>
                  <a:schemeClr val="accent1">
                    <a:lumMod val="75000"/>
                  </a:schemeClr>
                </a:solidFill>
              </a:rPr>
              <a:t>Worksheet: Network Brainstorm</a:t>
            </a:r>
          </a:p>
        </p:txBody>
      </p:sp>
      <p:sp>
        <p:nvSpPr>
          <p:cNvPr id="3" name="Content Placeholder 2">
            <a:extLst>
              <a:ext uri="{FF2B5EF4-FFF2-40B4-BE49-F238E27FC236}">
                <a16:creationId xmlns:a16="http://schemas.microsoft.com/office/drawing/2014/main" id="{4F7AD6B9-23A9-4424-8238-0AB280804EB7}"/>
              </a:ext>
            </a:extLst>
          </p:cNvPr>
          <p:cNvSpPr>
            <a:spLocks noGrp="1"/>
          </p:cNvSpPr>
          <p:nvPr>
            <p:ph idx="1"/>
          </p:nvPr>
        </p:nvSpPr>
        <p:spPr/>
        <p:txBody>
          <a:bodyPr/>
          <a:lstStyle/>
          <a:p>
            <a:r>
              <a:rPr lang="en-GB" dirty="0">
                <a:solidFill>
                  <a:schemeClr val="accent1">
                    <a:lumMod val="75000"/>
                  </a:schemeClr>
                </a:solidFill>
              </a:rPr>
              <a:t>List who in your Family Network could be useful in your Job Search</a:t>
            </a:r>
          </a:p>
          <a:p>
            <a:r>
              <a:rPr lang="en-GB" dirty="0">
                <a:solidFill>
                  <a:schemeClr val="accent1">
                    <a:lumMod val="75000"/>
                  </a:schemeClr>
                </a:solidFill>
              </a:rPr>
              <a:t>List one friend who could be helpful in your </a:t>
            </a:r>
            <a:r>
              <a:rPr lang="en-GB" dirty="0" err="1">
                <a:solidFill>
                  <a:schemeClr val="accent1">
                    <a:lumMod val="75000"/>
                  </a:schemeClr>
                </a:solidFill>
              </a:rPr>
              <a:t>Jobsearch</a:t>
            </a:r>
            <a:endParaRPr lang="en-GB" dirty="0">
              <a:solidFill>
                <a:schemeClr val="accent1">
                  <a:lumMod val="75000"/>
                </a:schemeClr>
              </a:solidFill>
            </a:endParaRPr>
          </a:p>
          <a:p>
            <a:r>
              <a:rPr lang="en-GB" dirty="0">
                <a:solidFill>
                  <a:schemeClr val="accent1">
                    <a:lumMod val="75000"/>
                  </a:schemeClr>
                </a:solidFill>
              </a:rPr>
              <a:t>List one Classmate who could be helpful in your </a:t>
            </a:r>
            <a:r>
              <a:rPr lang="en-GB" dirty="0" err="1">
                <a:solidFill>
                  <a:schemeClr val="accent1">
                    <a:lumMod val="75000"/>
                  </a:schemeClr>
                </a:solidFill>
              </a:rPr>
              <a:t>JobSearch</a:t>
            </a:r>
            <a:endParaRPr lang="en-GB" dirty="0">
              <a:solidFill>
                <a:schemeClr val="accent1">
                  <a:lumMod val="75000"/>
                </a:schemeClr>
              </a:solidFill>
            </a:endParaRPr>
          </a:p>
          <a:p>
            <a:r>
              <a:rPr lang="en-GB" dirty="0">
                <a:solidFill>
                  <a:schemeClr val="accent1">
                    <a:lumMod val="75000"/>
                  </a:schemeClr>
                </a:solidFill>
              </a:rPr>
              <a:t>List one Academic who could be helpful in your </a:t>
            </a:r>
            <a:r>
              <a:rPr lang="en-GB" dirty="0" err="1">
                <a:solidFill>
                  <a:schemeClr val="accent1">
                    <a:lumMod val="75000"/>
                  </a:schemeClr>
                </a:solidFill>
              </a:rPr>
              <a:t>Jobsearch</a:t>
            </a:r>
            <a:endParaRPr lang="en-GB" dirty="0">
              <a:solidFill>
                <a:schemeClr val="accent1">
                  <a:lumMod val="75000"/>
                </a:schemeClr>
              </a:solidFill>
            </a:endParaRPr>
          </a:p>
          <a:p>
            <a:r>
              <a:rPr lang="en-GB" dirty="0">
                <a:solidFill>
                  <a:schemeClr val="accent1">
                    <a:lumMod val="75000"/>
                  </a:schemeClr>
                </a:solidFill>
              </a:rPr>
              <a:t>List one company or Alumni contact on </a:t>
            </a:r>
            <a:r>
              <a:rPr lang="en-GB" dirty="0" err="1">
                <a:solidFill>
                  <a:schemeClr val="accent1">
                    <a:lumMod val="75000"/>
                  </a:schemeClr>
                </a:solidFill>
              </a:rPr>
              <a:t>Linkedin</a:t>
            </a:r>
            <a:r>
              <a:rPr lang="en-GB" dirty="0">
                <a:solidFill>
                  <a:schemeClr val="accent1">
                    <a:lumMod val="75000"/>
                  </a:schemeClr>
                </a:solidFill>
              </a:rPr>
              <a:t> who YOU DO NOT KNOW who could be helpful in your </a:t>
            </a:r>
            <a:r>
              <a:rPr lang="en-GB" dirty="0" err="1">
                <a:solidFill>
                  <a:schemeClr val="accent1">
                    <a:lumMod val="75000"/>
                  </a:schemeClr>
                </a:solidFill>
              </a:rPr>
              <a:t>Jobsearch</a:t>
            </a:r>
            <a:r>
              <a:rPr lang="en-GB" dirty="0">
                <a:solidFill>
                  <a:schemeClr val="accent1">
                    <a:lumMod val="75000"/>
                  </a:schemeClr>
                </a:solidFill>
              </a:rPr>
              <a:t>.</a:t>
            </a:r>
          </a:p>
        </p:txBody>
      </p:sp>
    </p:spTree>
    <p:extLst>
      <p:ext uri="{BB962C8B-B14F-4D97-AF65-F5344CB8AC3E}">
        <p14:creationId xmlns:p14="http://schemas.microsoft.com/office/powerpoint/2010/main" val="2679029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2E95E-1B35-4896-A28B-D00B6D595840}"/>
              </a:ext>
            </a:extLst>
          </p:cNvPr>
          <p:cNvSpPr>
            <a:spLocks noGrp="1"/>
          </p:cNvSpPr>
          <p:nvPr>
            <p:ph type="title"/>
          </p:nvPr>
        </p:nvSpPr>
        <p:spPr/>
        <p:txBody>
          <a:bodyPr/>
          <a:lstStyle/>
          <a:p>
            <a:r>
              <a:rPr lang="en-GB" altLang="en-US" b="1" dirty="0">
                <a:solidFill>
                  <a:schemeClr val="accent1">
                    <a:lumMod val="75000"/>
                  </a:schemeClr>
                </a:solidFill>
              </a:rPr>
              <a:t>Speculative applications</a:t>
            </a:r>
            <a:br>
              <a:rPr lang="en-GB" altLang="en-US" b="1" dirty="0">
                <a:solidFill>
                  <a:schemeClr val="accent1">
                    <a:lumMod val="75000"/>
                  </a:schemeClr>
                </a:solidFill>
              </a:rPr>
            </a:br>
            <a:endParaRPr lang="en-GB" dirty="0">
              <a:solidFill>
                <a:schemeClr val="accent1">
                  <a:lumMod val="75000"/>
                </a:schemeClr>
              </a:solidFill>
            </a:endParaRPr>
          </a:p>
        </p:txBody>
      </p:sp>
      <p:sp>
        <p:nvSpPr>
          <p:cNvPr id="3" name="Content Placeholder 2">
            <a:extLst>
              <a:ext uri="{FF2B5EF4-FFF2-40B4-BE49-F238E27FC236}">
                <a16:creationId xmlns:a16="http://schemas.microsoft.com/office/drawing/2014/main" id="{88D5F4BC-9D1D-4EB5-A825-98535236BC84}"/>
              </a:ext>
            </a:extLst>
          </p:cNvPr>
          <p:cNvSpPr>
            <a:spLocks noGrp="1"/>
          </p:cNvSpPr>
          <p:nvPr>
            <p:ph idx="1"/>
          </p:nvPr>
        </p:nvSpPr>
        <p:spPr/>
        <p:txBody>
          <a:bodyPr>
            <a:normAutofit fontScale="25000" lnSpcReduction="20000"/>
          </a:bodyPr>
          <a:lstStyle/>
          <a:p>
            <a:pPr lvl="1">
              <a:lnSpc>
                <a:spcPct val="150000"/>
              </a:lnSpc>
            </a:pPr>
            <a:r>
              <a:rPr lang="en-IE" altLang="en-US" sz="6400" dirty="0">
                <a:solidFill>
                  <a:schemeClr val="accent1">
                    <a:lumMod val="75000"/>
                  </a:schemeClr>
                </a:solidFill>
              </a:rPr>
              <a:t>Target companies</a:t>
            </a:r>
          </a:p>
          <a:p>
            <a:pPr marL="457200" lvl="1" indent="0">
              <a:lnSpc>
                <a:spcPct val="150000"/>
              </a:lnSpc>
              <a:buNone/>
            </a:pPr>
            <a:r>
              <a:rPr lang="en-IE" altLang="en-US" sz="6400" dirty="0">
                <a:solidFill>
                  <a:schemeClr val="accent1">
                    <a:lumMod val="75000"/>
                  </a:schemeClr>
                </a:solidFill>
              </a:rPr>
              <a:t>-Research company on Website and </a:t>
            </a:r>
            <a:r>
              <a:rPr lang="en-IE" altLang="en-US" sz="6400" dirty="0" err="1">
                <a:solidFill>
                  <a:schemeClr val="accent1">
                    <a:lumMod val="75000"/>
                  </a:schemeClr>
                </a:solidFill>
              </a:rPr>
              <a:t>Linkedin</a:t>
            </a:r>
            <a:r>
              <a:rPr lang="en-IE" altLang="en-US" sz="6400" dirty="0">
                <a:solidFill>
                  <a:schemeClr val="accent1">
                    <a:lumMod val="75000"/>
                  </a:schemeClr>
                </a:solidFill>
              </a:rPr>
              <a:t>: Look up Employees and Dept. Connect</a:t>
            </a:r>
          </a:p>
          <a:p>
            <a:pPr marL="457200" lvl="1" indent="0">
              <a:lnSpc>
                <a:spcPct val="150000"/>
              </a:lnSpc>
              <a:buNone/>
            </a:pPr>
            <a:endParaRPr lang="en-IE" altLang="en-US" sz="6400" dirty="0">
              <a:solidFill>
                <a:schemeClr val="accent1">
                  <a:lumMod val="75000"/>
                </a:schemeClr>
              </a:solidFill>
            </a:endParaRPr>
          </a:p>
          <a:p>
            <a:pPr lvl="1">
              <a:lnSpc>
                <a:spcPct val="150000"/>
              </a:lnSpc>
            </a:pPr>
            <a:r>
              <a:rPr lang="en-IE" altLang="en-US" sz="6400" dirty="0">
                <a:solidFill>
                  <a:schemeClr val="accent1">
                    <a:lumMod val="75000"/>
                  </a:schemeClr>
                </a:solidFill>
              </a:rPr>
              <a:t>Create Targeted and Tailored CV and Cover Letter. </a:t>
            </a:r>
          </a:p>
          <a:p>
            <a:pPr marL="457200" lvl="1" indent="0">
              <a:lnSpc>
                <a:spcPct val="150000"/>
              </a:lnSpc>
              <a:buNone/>
            </a:pPr>
            <a:r>
              <a:rPr lang="en-IE" altLang="en-US" sz="6400" dirty="0">
                <a:solidFill>
                  <a:schemeClr val="accent1">
                    <a:lumMod val="75000"/>
                  </a:schemeClr>
                </a:solidFill>
              </a:rPr>
              <a:t>-Find name to send Cover Letter to</a:t>
            </a:r>
          </a:p>
          <a:p>
            <a:pPr marL="457200" lvl="1" indent="0">
              <a:lnSpc>
                <a:spcPct val="150000"/>
              </a:lnSpc>
              <a:buNone/>
            </a:pPr>
            <a:r>
              <a:rPr lang="en-IE" altLang="en-US" sz="6400" dirty="0">
                <a:solidFill>
                  <a:schemeClr val="accent1">
                    <a:lumMod val="75000"/>
                  </a:schemeClr>
                </a:solidFill>
              </a:rPr>
              <a:t>-Highlight how your Education/Skills/Work Experience MATCH the Company</a:t>
            </a:r>
          </a:p>
          <a:p>
            <a:pPr marL="457200" lvl="1" indent="0">
              <a:lnSpc>
                <a:spcPct val="150000"/>
              </a:lnSpc>
              <a:buNone/>
            </a:pPr>
            <a:r>
              <a:rPr lang="en-IE" altLang="en-US" sz="6400" dirty="0">
                <a:solidFill>
                  <a:schemeClr val="accent1">
                    <a:lumMod val="75000"/>
                  </a:schemeClr>
                </a:solidFill>
              </a:rPr>
              <a:t>-Look up what Employees list as Duties on </a:t>
            </a:r>
            <a:r>
              <a:rPr lang="en-IE" altLang="en-US" sz="6400" dirty="0" err="1">
                <a:solidFill>
                  <a:schemeClr val="accent1">
                    <a:lumMod val="75000"/>
                  </a:schemeClr>
                </a:solidFill>
              </a:rPr>
              <a:t>Linkedin</a:t>
            </a:r>
            <a:r>
              <a:rPr lang="en-IE" altLang="en-US" sz="6400" dirty="0">
                <a:solidFill>
                  <a:schemeClr val="accent1">
                    <a:lumMod val="75000"/>
                  </a:schemeClr>
                </a:solidFill>
              </a:rPr>
              <a:t>/ Use generic Job Description to guide (</a:t>
            </a:r>
            <a:r>
              <a:rPr lang="en-IE" altLang="en-US" sz="6400" dirty="0" err="1">
                <a:solidFill>
                  <a:schemeClr val="accent1">
                    <a:lumMod val="75000"/>
                  </a:schemeClr>
                </a:solidFill>
              </a:rPr>
              <a:t>Gradireland</a:t>
            </a:r>
            <a:r>
              <a:rPr lang="en-IE" altLang="en-US" sz="6400" dirty="0">
                <a:solidFill>
                  <a:schemeClr val="accent1">
                    <a:lumMod val="75000"/>
                  </a:schemeClr>
                </a:solidFill>
              </a:rPr>
              <a:t>/Prospects.ac.uk)</a:t>
            </a:r>
          </a:p>
          <a:p>
            <a:pPr marL="457200" lvl="1" indent="0">
              <a:lnSpc>
                <a:spcPct val="150000"/>
              </a:lnSpc>
              <a:buNone/>
            </a:pPr>
            <a:endParaRPr lang="en-IE" altLang="en-US" sz="6400" dirty="0">
              <a:solidFill>
                <a:schemeClr val="accent1">
                  <a:lumMod val="75000"/>
                </a:schemeClr>
              </a:solidFill>
            </a:endParaRPr>
          </a:p>
          <a:p>
            <a:pPr marL="990600" lvl="1" indent="-533400">
              <a:lnSpc>
                <a:spcPct val="150000"/>
              </a:lnSpc>
            </a:pPr>
            <a:r>
              <a:rPr lang="en-IE" altLang="en-US" sz="6400" dirty="0">
                <a:solidFill>
                  <a:schemeClr val="accent1">
                    <a:lumMod val="75000"/>
                  </a:schemeClr>
                </a:solidFill>
              </a:rPr>
              <a:t>Pick up the phone!</a:t>
            </a:r>
            <a:r>
              <a:rPr lang="en-GB" sz="6400" dirty="0">
                <a:solidFill>
                  <a:schemeClr val="accent1">
                    <a:lumMod val="75000"/>
                  </a:schemeClr>
                </a:solidFill>
              </a:rPr>
              <a:t> </a:t>
            </a:r>
          </a:p>
          <a:p>
            <a:pPr marL="457200" lvl="1" indent="0">
              <a:lnSpc>
                <a:spcPct val="150000"/>
              </a:lnSpc>
              <a:buNone/>
            </a:pPr>
            <a:endParaRPr lang="en-GB" sz="6400" dirty="0">
              <a:solidFill>
                <a:schemeClr val="accent1">
                  <a:lumMod val="75000"/>
                </a:schemeClr>
              </a:solidFill>
            </a:endParaRPr>
          </a:p>
          <a:p>
            <a:pPr marL="990600" lvl="1" indent="-533400">
              <a:lnSpc>
                <a:spcPct val="150000"/>
              </a:lnSpc>
            </a:pPr>
            <a:r>
              <a:rPr lang="en-GB" sz="6400" dirty="0">
                <a:solidFill>
                  <a:schemeClr val="accent1">
                    <a:lumMod val="75000"/>
                  </a:schemeClr>
                </a:solidFill>
              </a:rPr>
              <a:t>Contact organisation with ideas (ways to reduce costs, make them more money, speed up R+D. Explain how you can help them i.e. your unique selling points)</a:t>
            </a:r>
          </a:p>
          <a:p>
            <a:endParaRPr lang="en-GB" dirty="0"/>
          </a:p>
        </p:txBody>
      </p:sp>
    </p:spTree>
    <p:extLst>
      <p:ext uri="{BB962C8B-B14F-4D97-AF65-F5344CB8AC3E}">
        <p14:creationId xmlns:p14="http://schemas.microsoft.com/office/powerpoint/2010/main" val="3552776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descr="&quot;&quot;">
            <a:extLst>
              <a:ext uri="{FF2B5EF4-FFF2-40B4-BE49-F238E27FC236}">
                <a16:creationId xmlns:a16="http://schemas.microsoft.com/office/drawing/2014/main" id="{015E9E23-2DED-40B4-B681-B1FC3410208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458" name="Title 1">
            <a:extLst>
              <a:ext uri="{FF2B5EF4-FFF2-40B4-BE49-F238E27FC236}">
                <a16:creationId xmlns:a16="http://schemas.microsoft.com/office/drawing/2014/main" id="{D6F3EB4D-B330-4E81-8A19-B8626AAC6099}"/>
              </a:ext>
            </a:extLst>
          </p:cNvPr>
          <p:cNvSpPr>
            <a:spLocks noGrp="1"/>
          </p:cNvSpPr>
          <p:nvPr>
            <p:ph type="title"/>
          </p:nvPr>
        </p:nvSpPr>
        <p:spPr>
          <a:xfrm>
            <a:off x="196266" y="1493838"/>
            <a:ext cx="5081587" cy="3956050"/>
          </a:xfrm>
        </p:spPr>
        <p:txBody>
          <a:bodyPr rtlCol="0">
            <a:normAutofit/>
          </a:bodyPr>
          <a:lstStyle/>
          <a:p>
            <a:pPr eaLnBrk="1" fontAlgn="auto" hangingPunct="1">
              <a:spcAft>
                <a:spcPts val="0"/>
              </a:spcAft>
              <a:defRPr/>
            </a:pPr>
            <a:r>
              <a:rPr lang="en-GB" altLang="en-US" sz="5400" dirty="0">
                <a:solidFill>
                  <a:schemeClr val="accent1">
                    <a:lumMod val="75000"/>
                  </a:schemeClr>
                </a:solidFill>
                <a:latin typeface="+mn-lt"/>
              </a:rPr>
              <a:t>Unadvertised jobs</a:t>
            </a:r>
          </a:p>
        </p:txBody>
      </p:sp>
      <p:cxnSp>
        <p:nvCxnSpPr>
          <p:cNvPr id="73" name="Straight Connector 72" descr="&quot;&quot;">
            <a:extLst>
              <a:ext uri="{FF2B5EF4-FFF2-40B4-BE49-F238E27FC236}">
                <a16:creationId xmlns:a16="http://schemas.microsoft.com/office/drawing/2014/main" id="{94E08F88-402E-495B-88FC-5ED77077D786}"/>
              </a:ext>
            </a:extLst>
          </p:cNvPr>
          <p:cNvCxnSpPr>
            <a:cxnSpLocks noGrp="1" noRot="1" noChangeAspect="1" noMove="1" noResize="1" noEditPoints="1" noAdjustHandles="1" noChangeArrowheads="1" noChangeShapeType="1"/>
          </p:cNvCxnSpPr>
          <p:nvPr/>
        </p:nvCxnSpPr>
        <p:spPr>
          <a:xfrm flipH="1">
            <a:off x="1014413" y="1450975"/>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descr="&quot;&quot;">
            <a:extLst>
              <a:ext uri="{FF2B5EF4-FFF2-40B4-BE49-F238E27FC236}">
                <a16:creationId xmlns:a16="http://schemas.microsoft.com/office/drawing/2014/main" id="{19400285-BEB9-4A49-842C-660EA06E865B}"/>
              </a:ext>
            </a:extLst>
          </p:cNvPr>
          <p:cNvCxnSpPr>
            <a:cxnSpLocks noGrp="1" noRot="1" noChangeAspect="1" noMove="1" noResize="1" noEditPoints="1" noAdjustHandles="1" noChangeArrowheads="1" noChangeShapeType="1"/>
          </p:cNvCxnSpPr>
          <p:nvPr/>
        </p:nvCxnSpPr>
        <p:spPr>
          <a:xfrm flipH="1">
            <a:off x="1014413" y="5408613"/>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510" name="Content Placeholder 2">
            <a:extLst>
              <a:ext uri="{FF2B5EF4-FFF2-40B4-BE49-F238E27FC236}">
                <a16:creationId xmlns:a16="http://schemas.microsoft.com/office/drawing/2014/main" id="{4F43E775-F18E-4087-B3B9-352FB942FDD2}"/>
              </a:ext>
            </a:extLst>
          </p:cNvPr>
          <p:cNvSpPr>
            <a:spLocks noGrp="1" noChangeArrowheads="1"/>
          </p:cNvSpPr>
          <p:nvPr>
            <p:ph idx="1"/>
          </p:nvPr>
        </p:nvSpPr>
        <p:spPr>
          <a:xfrm>
            <a:off x="5277854" y="1275348"/>
            <a:ext cx="6455360" cy="4482515"/>
          </a:xfrm>
        </p:spPr>
        <p:txBody>
          <a:bodyPr anchor="ctr"/>
          <a:lstStyle/>
          <a:p>
            <a:pPr marL="0" indent="0" eaLnBrk="1" hangingPunct="1">
              <a:buNone/>
              <a:defRPr/>
            </a:pPr>
            <a:r>
              <a:rPr lang="en-IE" altLang="en-US" dirty="0">
                <a:solidFill>
                  <a:schemeClr val="accent1">
                    <a:lumMod val="75000"/>
                  </a:schemeClr>
                </a:solidFill>
              </a:rPr>
              <a:t>To get a list of companies (Ireland and abroad) that are relevant to your chosen field these websites are useful:</a:t>
            </a:r>
          </a:p>
          <a:p>
            <a:pPr marL="0" indent="0" eaLnBrk="1" hangingPunct="1">
              <a:buNone/>
              <a:defRPr/>
            </a:pPr>
            <a:endParaRPr lang="en-IE" altLang="en-US" dirty="0">
              <a:solidFill>
                <a:schemeClr val="accent1">
                  <a:lumMod val="75000"/>
                </a:schemeClr>
              </a:solidFill>
            </a:endParaRPr>
          </a:p>
          <a:p>
            <a:pPr marL="0" indent="0" eaLnBrk="1" hangingPunct="1">
              <a:buNone/>
              <a:defRPr/>
            </a:pPr>
            <a:r>
              <a:rPr lang="en-IE" altLang="en-US" dirty="0">
                <a:solidFill>
                  <a:schemeClr val="bg1"/>
                </a:solidFill>
                <a:hlinkClick r:id="rId3"/>
              </a:rPr>
              <a:t>https://www.idaireland.com/</a:t>
            </a:r>
            <a:endParaRPr lang="en-IE" altLang="en-US" dirty="0">
              <a:solidFill>
                <a:schemeClr val="bg1"/>
              </a:solidFill>
            </a:endParaRPr>
          </a:p>
          <a:p>
            <a:pPr marL="0" indent="0" eaLnBrk="1" hangingPunct="1">
              <a:buNone/>
              <a:defRPr/>
            </a:pPr>
            <a:r>
              <a:rPr lang="en-IE" altLang="en-US" dirty="0">
                <a:solidFill>
                  <a:schemeClr val="bg1"/>
                </a:solidFill>
                <a:hlinkClick r:id="rId4"/>
              </a:rPr>
              <a:t>https://www.enterprise-ireland.com/en/Source-a-Product-or-Service-from-Ireland/Sector-and-Company-Directories/</a:t>
            </a:r>
            <a:endParaRPr lang="en-IE" altLang="en-US" dirty="0">
              <a:solidFill>
                <a:schemeClr val="bg1"/>
              </a:solidFill>
            </a:endParaRPr>
          </a:p>
          <a:p>
            <a:pPr marL="0" indent="0" eaLnBrk="1" hangingPunct="1">
              <a:buNone/>
              <a:defRPr/>
            </a:pPr>
            <a:r>
              <a:rPr lang="en-IE" altLang="en-US" dirty="0">
                <a:solidFill>
                  <a:schemeClr val="bg1"/>
                </a:solidFill>
                <a:hlinkClick r:id="rId5"/>
              </a:rPr>
              <a:t>https://ie.kompass.com/</a:t>
            </a:r>
            <a:endParaRPr lang="en-IE" altLang="en-US" dirty="0">
              <a:solidFill>
                <a:schemeClr val="bg1"/>
              </a:solidFill>
            </a:endParaRPr>
          </a:p>
          <a:p>
            <a:pPr marL="0" indent="0" eaLnBrk="1" hangingPunct="1">
              <a:buNone/>
              <a:defRPr/>
            </a:pPr>
            <a:endParaRPr lang="en-IE" altLang="en-US" dirty="0">
              <a:solidFill>
                <a:schemeClr val="bg1"/>
              </a:solidFill>
            </a:endParaRPr>
          </a:p>
          <a:p>
            <a:pPr marL="0" indent="0" eaLnBrk="1" hangingPunct="1">
              <a:buFont typeface="Arial" panose="020B0604020202020204" pitchFamily="34" charset="0"/>
              <a:buNone/>
              <a:defRPr/>
            </a:pPr>
            <a:endParaRPr lang="en-GB" altLang="en-US" sz="17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467489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p:txBody>
          <a:bodyPr>
            <a:noAutofit/>
          </a:bodyPr>
          <a:lstStyle/>
          <a:p>
            <a:br>
              <a:rPr lang="en-IE" altLang="en-US" sz="2400" b="1" u="sng" dirty="0">
                <a:solidFill>
                  <a:schemeClr val="tx1"/>
                </a:solidFill>
                <a:latin typeface="+mn-lt"/>
              </a:rPr>
            </a:br>
            <a:r>
              <a:rPr lang="en-IE" altLang="en-US" sz="2400" b="1" u="sng" dirty="0">
                <a:solidFill>
                  <a:schemeClr val="tx1"/>
                </a:solidFill>
                <a:latin typeface="+mn-lt"/>
              </a:rPr>
              <a:t>Useful Resources</a:t>
            </a:r>
            <a:r>
              <a:rPr lang="en-IE" altLang="en-US" sz="2400" b="1" dirty="0">
                <a:solidFill>
                  <a:schemeClr val="tx1"/>
                </a:solidFill>
                <a:latin typeface="+mn-lt"/>
              </a:rPr>
              <a:t> - Some Professional Bodies/Associations</a:t>
            </a:r>
            <a:br>
              <a:rPr lang="en-IE" altLang="en-US" sz="2400" b="1" dirty="0">
                <a:solidFill>
                  <a:schemeClr val="tx1"/>
                </a:solidFill>
                <a:latin typeface="+mn-lt"/>
              </a:rPr>
            </a:br>
            <a:r>
              <a:rPr lang="en-IE" altLang="en-US" sz="2400" b="1" dirty="0">
                <a:solidFill>
                  <a:schemeClr val="accent2"/>
                </a:solidFill>
                <a:latin typeface="+mn-lt"/>
              </a:rPr>
              <a:t>(Members, training, events, opportunities, news, CV Posting)</a:t>
            </a:r>
            <a:endParaRPr lang="en-GB" altLang="en-US" sz="2400" b="1" dirty="0">
              <a:solidFill>
                <a:schemeClr val="accent2"/>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p:txBody>
          <a:bodyPr rtlCol="0">
            <a:normAutofit fontScale="25000" lnSpcReduction="20000"/>
          </a:bodyPr>
          <a:lstStyle/>
          <a:p>
            <a:pPr>
              <a:lnSpc>
                <a:spcPct val="80000"/>
              </a:lnSpc>
            </a:pPr>
            <a:r>
              <a:rPr lang="en-GB" altLang="en-US" sz="8000" dirty="0">
                <a:solidFill>
                  <a:schemeClr val="accent2"/>
                </a:solidFill>
              </a:rPr>
              <a:t> </a:t>
            </a:r>
            <a:r>
              <a:rPr lang="en-US" altLang="en-US" sz="8000" u="sng" dirty="0">
                <a:solidFill>
                  <a:schemeClr val="accent2"/>
                </a:solidFill>
              </a:rPr>
              <a:t>www.mii.ie </a:t>
            </a:r>
            <a:r>
              <a:rPr lang="en-US" altLang="en-US" sz="8000" dirty="0"/>
              <a:t>– Marketing Institute of Ireland</a:t>
            </a:r>
          </a:p>
          <a:p>
            <a:pPr>
              <a:lnSpc>
                <a:spcPct val="80000"/>
              </a:lnSpc>
            </a:pPr>
            <a:r>
              <a:rPr lang="en-US" altLang="en-US" sz="8000" dirty="0">
                <a:solidFill>
                  <a:schemeClr val="accent2"/>
                </a:solidFill>
                <a:hlinkClick r:id="rId3">
                  <a:extLst>
                    <a:ext uri="{A12FA001-AC4F-418D-AE19-62706E023703}">
                      <ahyp:hlinkClr xmlns:ahyp="http://schemas.microsoft.com/office/drawing/2018/hyperlinkcolor" val="tx"/>
                    </a:ext>
                  </a:extLst>
                </a:hlinkClick>
              </a:rPr>
              <a:t>www.cipd.ie</a:t>
            </a:r>
            <a:r>
              <a:rPr lang="en-US" altLang="en-US" sz="8000" dirty="0">
                <a:solidFill>
                  <a:schemeClr val="accent2"/>
                </a:solidFill>
              </a:rPr>
              <a:t> </a:t>
            </a:r>
            <a:r>
              <a:rPr lang="en-US" altLang="en-US" sz="8000" dirty="0"/>
              <a:t>–HR and People Development</a:t>
            </a:r>
          </a:p>
          <a:p>
            <a:pPr>
              <a:lnSpc>
                <a:spcPct val="80000"/>
              </a:lnSpc>
            </a:pPr>
            <a:r>
              <a:rPr lang="en-US" altLang="en-US" sz="8000" dirty="0">
                <a:solidFill>
                  <a:schemeClr val="accent2"/>
                </a:solidFill>
              </a:rPr>
              <a:t> </a:t>
            </a:r>
            <a:r>
              <a:rPr lang="en-US" altLang="en-US" sz="8000" dirty="0">
                <a:solidFill>
                  <a:schemeClr val="accent2"/>
                </a:solidFill>
                <a:hlinkClick r:id="rId4">
                  <a:extLst>
                    <a:ext uri="{A12FA001-AC4F-418D-AE19-62706E023703}">
                      <ahyp:hlinkClr xmlns:ahyp="http://schemas.microsoft.com/office/drawing/2018/hyperlinkcolor" val="tx"/>
                    </a:ext>
                  </a:extLst>
                </a:hlinkClick>
              </a:rPr>
              <a:t>www.cilt.ie</a:t>
            </a:r>
            <a:r>
              <a:rPr lang="en-US" altLang="en-US" sz="8000" dirty="0">
                <a:solidFill>
                  <a:schemeClr val="accent2"/>
                </a:solidFill>
              </a:rPr>
              <a:t> </a:t>
            </a:r>
            <a:r>
              <a:rPr lang="en-US" altLang="en-US" sz="8000" dirty="0"/>
              <a:t>– Institute of Logistics and Transport</a:t>
            </a:r>
          </a:p>
          <a:p>
            <a:r>
              <a:rPr lang="en-US" altLang="en-US" sz="8000" dirty="0">
                <a:solidFill>
                  <a:schemeClr val="accent2"/>
                </a:solidFill>
                <a:hlinkClick r:id="rId5">
                  <a:extLst>
                    <a:ext uri="{A12FA001-AC4F-418D-AE19-62706E023703}">
                      <ahyp:hlinkClr xmlns:ahyp="http://schemas.microsoft.com/office/drawing/2018/hyperlinkcolor" val="tx"/>
                    </a:ext>
                  </a:extLst>
                </a:hlinkClick>
              </a:rPr>
              <a:t>www.charteredaccountants.ie</a:t>
            </a:r>
            <a:r>
              <a:rPr lang="en-US" altLang="en-US" sz="8000" dirty="0">
                <a:solidFill>
                  <a:schemeClr val="accent2"/>
                </a:solidFill>
              </a:rPr>
              <a:t> </a:t>
            </a:r>
            <a:r>
              <a:rPr lang="en-US" altLang="en-US" sz="8000" dirty="0"/>
              <a:t>– Chartered Accountants Ireland, </a:t>
            </a:r>
            <a:r>
              <a:rPr lang="en-US" altLang="en-US" sz="8000" dirty="0">
                <a:solidFill>
                  <a:schemeClr val="accent2"/>
                </a:solidFill>
                <a:hlinkClick r:id="rId6">
                  <a:extLst>
                    <a:ext uri="{A12FA001-AC4F-418D-AE19-62706E023703}">
                      <ahyp:hlinkClr xmlns:ahyp="http://schemas.microsoft.com/office/drawing/2018/hyperlinkcolor" val="tx"/>
                    </a:ext>
                  </a:extLst>
                </a:hlinkClick>
              </a:rPr>
              <a:t>www.cpaireland.ie</a:t>
            </a:r>
            <a:r>
              <a:rPr lang="en-US" altLang="en-US" sz="8000" dirty="0">
                <a:solidFill>
                  <a:schemeClr val="accent2"/>
                </a:solidFill>
              </a:rPr>
              <a:t> </a:t>
            </a:r>
            <a:r>
              <a:rPr lang="en-US" altLang="en-US" sz="8000" dirty="0"/>
              <a:t>– Certified Public Accountants Ireland, </a:t>
            </a:r>
            <a:r>
              <a:rPr lang="en-US" altLang="en-US" sz="8000" dirty="0">
                <a:solidFill>
                  <a:schemeClr val="accent2"/>
                </a:solidFill>
                <a:hlinkClick r:id="rId7">
                  <a:extLst>
                    <a:ext uri="{A12FA001-AC4F-418D-AE19-62706E023703}">
                      <ahyp:hlinkClr xmlns:ahyp="http://schemas.microsoft.com/office/drawing/2018/hyperlinkcolor" val="tx"/>
                    </a:ext>
                  </a:extLst>
                </a:hlinkClick>
              </a:rPr>
              <a:t>www.cimaglobal.com</a:t>
            </a:r>
            <a:r>
              <a:rPr lang="en-US" altLang="en-US" sz="8000" dirty="0">
                <a:solidFill>
                  <a:schemeClr val="accent2"/>
                </a:solidFill>
              </a:rPr>
              <a:t> </a:t>
            </a:r>
            <a:r>
              <a:rPr lang="en-US" altLang="en-US" sz="8000" dirty="0"/>
              <a:t>– Chartered Institute of Management Accountants, </a:t>
            </a:r>
            <a:r>
              <a:rPr lang="en-US" altLang="en-US" sz="8000" dirty="0">
                <a:solidFill>
                  <a:schemeClr val="accent2"/>
                </a:solidFill>
                <a:hlinkClick r:id="rId8">
                  <a:extLst>
                    <a:ext uri="{A12FA001-AC4F-418D-AE19-62706E023703}">
                      <ahyp:hlinkClr xmlns:ahyp="http://schemas.microsoft.com/office/drawing/2018/hyperlinkcolor" val="tx"/>
                    </a:ext>
                  </a:extLst>
                </a:hlinkClick>
              </a:rPr>
              <a:t>www.accaglobal.com</a:t>
            </a:r>
            <a:r>
              <a:rPr lang="en-US" altLang="en-US" sz="8000" dirty="0"/>
              <a:t> – Association of Chartered Certified Accountants </a:t>
            </a:r>
          </a:p>
          <a:p>
            <a:r>
              <a:rPr lang="en-US" altLang="en-US" sz="8000" dirty="0">
                <a:solidFill>
                  <a:schemeClr val="accent2"/>
                </a:solidFill>
                <a:hlinkClick r:id="rId9">
                  <a:extLst>
                    <a:ext uri="{A12FA001-AC4F-418D-AE19-62706E023703}">
                      <ahyp:hlinkClr xmlns:ahyp="http://schemas.microsoft.com/office/drawing/2018/hyperlinkcolor" val="tx"/>
                    </a:ext>
                  </a:extLst>
                </a:hlinkClick>
              </a:rPr>
              <a:t>www.iii.ie</a:t>
            </a:r>
            <a:r>
              <a:rPr lang="en-US" altLang="en-US" sz="8000" dirty="0">
                <a:solidFill>
                  <a:schemeClr val="accent2"/>
                </a:solidFill>
              </a:rPr>
              <a:t> </a:t>
            </a:r>
            <a:r>
              <a:rPr lang="en-US" altLang="en-US" sz="8000" dirty="0"/>
              <a:t>– Insurance Institute, </a:t>
            </a:r>
            <a:r>
              <a:rPr lang="en-US" altLang="en-US" sz="8000" dirty="0">
                <a:solidFill>
                  <a:schemeClr val="accent2"/>
                </a:solidFill>
                <a:hlinkClick r:id="rId10">
                  <a:extLst>
                    <a:ext uri="{A12FA001-AC4F-418D-AE19-62706E023703}">
                      <ahyp:hlinkClr xmlns:ahyp="http://schemas.microsoft.com/office/drawing/2018/hyperlinkcolor" val="tx"/>
                    </a:ext>
                  </a:extLst>
                </a:hlinkClick>
              </a:rPr>
              <a:t>www.taxinstitute.ie</a:t>
            </a:r>
            <a:r>
              <a:rPr lang="en-US" altLang="en-US" sz="8000" dirty="0">
                <a:solidFill>
                  <a:schemeClr val="accent2"/>
                </a:solidFill>
              </a:rPr>
              <a:t> </a:t>
            </a:r>
            <a:r>
              <a:rPr lang="en-US" altLang="en-US" sz="8000" dirty="0"/>
              <a:t>– Irish Tax Institute,  </a:t>
            </a:r>
            <a:r>
              <a:rPr lang="en-US" altLang="en-US" sz="8000" dirty="0">
                <a:solidFill>
                  <a:schemeClr val="accent2"/>
                </a:solidFill>
                <a:hlinkClick r:id="rId11">
                  <a:extLst>
                    <a:ext uri="{A12FA001-AC4F-418D-AE19-62706E023703}">
                      <ahyp:hlinkClr xmlns:ahyp="http://schemas.microsoft.com/office/drawing/2018/hyperlinkcolor" val="tx"/>
                    </a:ext>
                  </a:extLst>
                </a:hlinkClick>
              </a:rPr>
              <a:t>www.imi.ie</a:t>
            </a:r>
            <a:r>
              <a:rPr lang="en-US" altLang="en-US" sz="8000" dirty="0">
                <a:solidFill>
                  <a:schemeClr val="accent2"/>
                </a:solidFill>
              </a:rPr>
              <a:t> </a:t>
            </a:r>
            <a:r>
              <a:rPr lang="en-US" altLang="en-US" sz="8000" dirty="0"/>
              <a:t>– Irish Management Institute, </a:t>
            </a:r>
            <a:r>
              <a:rPr lang="en-US" altLang="en-US" sz="8000" dirty="0">
                <a:solidFill>
                  <a:schemeClr val="accent2"/>
                </a:solidFill>
                <a:hlinkClick r:id="rId12">
                  <a:extLst>
                    <a:ext uri="{A12FA001-AC4F-418D-AE19-62706E023703}">
                      <ahyp:hlinkClr xmlns:ahyp="http://schemas.microsoft.com/office/drawing/2018/hyperlinkcolor" val="tx"/>
                    </a:ext>
                  </a:extLst>
                </a:hlinkClick>
              </a:rPr>
              <a:t>www.ipa.ie</a:t>
            </a:r>
            <a:r>
              <a:rPr lang="en-US" altLang="en-US" sz="8000" dirty="0">
                <a:solidFill>
                  <a:schemeClr val="accent2"/>
                </a:solidFill>
              </a:rPr>
              <a:t> </a:t>
            </a:r>
            <a:r>
              <a:rPr lang="en-US" altLang="en-US" sz="8000" dirty="0"/>
              <a:t>– Institute of Public Administration</a:t>
            </a:r>
          </a:p>
          <a:p>
            <a:pPr>
              <a:lnSpc>
                <a:spcPct val="80000"/>
              </a:lnSpc>
            </a:pPr>
            <a:endParaRPr lang="en-IE" altLang="en-US" sz="8000" b="1" dirty="0"/>
          </a:p>
          <a:p>
            <a:pPr>
              <a:lnSpc>
                <a:spcPct val="80000"/>
              </a:lnSpc>
            </a:pPr>
            <a:r>
              <a:rPr lang="en-IE" altLang="en-US" sz="8000" b="1" dirty="0"/>
              <a:t>Business and Other Associations</a:t>
            </a:r>
            <a:r>
              <a:rPr lang="en-IE" altLang="en-US" sz="8000" dirty="0"/>
              <a:t>, e.g.:</a:t>
            </a:r>
            <a:r>
              <a:rPr lang="en-IE" altLang="en-US" sz="8000" dirty="0">
                <a:solidFill>
                  <a:schemeClr val="accent2"/>
                </a:solidFill>
              </a:rPr>
              <a:t> </a:t>
            </a:r>
            <a:r>
              <a:rPr lang="en-IE" altLang="en-US" sz="8000" dirty="0">
                <a:solidFill>
                  <a:schemeClr val="accent2"/>
                </a:solidFill>
                <a:hlinkClick r:id="rId13">
                  <a:extLst>
                    <a:ext uri="{A12FA001-AC4F-418D-AE19-62706E023703}">
                      <ahyp:hlinkClr xmlns:ahyp="http://schemas.microsoft.com/office/drawing/2018/hyperlinkcolor" val="tx"/>
                    </a:ext>
                  </a:extLst>
                </a:hlinkClick>
              </a:rPr>
              <a:t>www.irishexporters.ie</a:t>
            </a:r>
            <a:r>
              <a:rPr lang="en-IE" altLang="en-US" sz="8000" dirty="0">
                <a:solidFill>
                  <a:schemeClr val="accent2"/>
                </a:solidFill>
              </a:rPr>
              <a:t>, </a:t>
            </a:r>
            <a:r>
              <a:rPr lang="en-IE" altLang="en-US" sz="8000" dirty="0">
                <a:solidFill>
                  <a:schemeClr val="accent2"/>
                </a:solidFill>
                <a:hlinkClick r:id="rId14">
                  <a:extLst>
                    <a:ext uri="{A12FA001-AC4F-418D-AE19-62706E023703}">
                      <ahyp:hlinkClr xmlns:ahyp="http://schemas.microsoft.com/office/drawing/2018/hyperlinkcolor" val="tx"/>
                    </a:ext>
                  </a:extLst>
                </a:hlinkClick>
              </a:rPr>
              <a:t>www.ibec.ie</a:t>
            </a:r>
            <a:r>
              <a:rPr lang="en-IE" altLang="en-US" sz="8000" dirty="0">
                <a:solidFill>
                  <a:schemeClr val="accent2"/>
                </a:solidFill>
              </a:rPr>
              <a:t> </a:t>
            </a:r>
            <a:r>
              <a:rPr lang="en-IE" altLang="en-US" sz="8000" dirty="0"/>
              <a:t>(Irish Business and Employers Association), Financial Services Ireland, etc. </a:t>
            </a:r>
          </a:p>
          <a:p>
            <a:pPr>
              <a:lnSpc>
                <a:spcPct val="80000"/>
              </a:lnSpc>
            </a:pPr>
            <a:r>
              <a:rPr lang="en-IE" altLang="en-US" sz="8000" b="1" dirty="0" err="1"/>
              <a:t>Linkedin</a:t>
            </a:r>
            <a:r>
              <a:rPr lang="en-IE" altLang="en-US" sz="8000" b="1" dirty="0"/>
              <a:t> Discussion Groups </a:t>
            </a:r>
            <a:r>
              <a:rPr lang="en-IE" altLang="en-US" sz="8000" dirty="0"/>
              <a:t>and </a:t>
            </a:r>
            <a:r>
              <a:rPr lang="en-IE" altLang="en-US" sz="8000" b="1" dirty="0"/>
              <a:t>Online Forums</a:t>
            </a:r>
          </a:p>
          <a:p>
            <a:pPr>
              <a:lnSpc>
                <a:spcPct val="80000"/>
              </a:lnSpc>
            </a:pPr>
            <a:endParaRPr lang="en-IE" altLang="en-US" sz="8000" b="1" dirty="0"/>
          </a:p>
          <a:p>
            <a:pPr>
              <a:buFont typeface="Wingdings" panose="05000000000000000000" pitchFamily="2" charset="2"/>
              <a:buChar char="§"/>
            </a:pPr>
            <a:r>
              <a:rPr lang="en-IE" altLang="en-US" sz="8000" b="1" i="1" dirty="0">
                <a:solidFill>
                  <a:schemeClr val="accent2"/>
                </a:solidFill>
              </a:rPr>
              <a:t>My Qualification what next? </a:t>
            </a:r>
            <a:r>
              <a:rPr lang="en-IE" altLang="en-US" sz="8000" b="1" i="1" dirty="0"/>
              <a:t>– Professional Bodies/Association related to each discipline</a:t>
            </a:r>
          </a:p>
          <a:p>
            <a:pPr>
              <a:buFont typeface="Wingdings" panose="05000000000000000000" pitchFamily="2" charset="2"/>
              <a:buChar char="§"/>
            </a:pPr>
            <a:endParaRPr lang="en-IE" sz="2000" u="sng" dirty="0"/>
          </a:p>
          <a:p>
            <a:endParaRPr lang="en-IE" altLang="en-US" sz="2900" b="1" i="1" dirty="0"/>
          </a:p>
          <a:p>
            <a:endParaRPr lang="en-IE" altLang="en-US" sz="2900" dirty="0"/>
          </a:p>
          <a:p>
            <a:pPr lvl="0"/>
            <a:endParaRPr lang="en-GB" sz="2200" dirty="0">
              <a:solidFill>
                <a:prstClr val="black"/>
              </a:solidFill>
            </a:endParaRPr>
          </a:p>
          <a:p>
            <a:pPr marL="109728" lvl="0" indent="0">
              <a:spcBef>
                <a:spcPts val="400"/>
              </a:spcBef>
              <a:buClr>
                <a:srgbClr val="2DA2BF"/>
              </a:buClr>
              <a:buSzPct val="68000"/>
              <a:buNone/>
            </a:pPr>
            <a:endParaRPr lang="en-GB" sz="2400" dirty="0">
              <a:solidFill>
                <a:srgbClr val="6D524A"/>
              </a:solidFill>
            </a:endParaRPr>
          </a:p>
        </p:txBody>
      </p:sp>
    </p:spTree>
    <p:extLst>
      <p:ext uri="{BB962C8B-B14F-4D97-AF65-F5344CB8AC3E}">
        <p14:creationId xmlns:p14="http://schemas.microsoft.com/office/powerpoint/2010/main" val="2572967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tângulo 2"/>
          <p:cNvSpPr>
            <a:spLocks noChangeArrowheads="1"/>
          </p:cNvSpPr>
          <p:nvPr/>
        </p:nvSpPr>
        <p:spPr bwMode="auto">
          <a:xfrm>
            <a:off x="5437189" y="5006976"/>
            <a:ext cx="140493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5000"/>
              </a:lnSpc>
              <a:spcBef>
                <a:spcPct val="0"/>
              </a:spcBef>
              <a:buFontTx/>
              <a:buNone/>
            </a:pPr>
            <a:r>
              <a:rPr lang="en-IE" altLang="en-US" sz="1600" b="1">
                <a:solidFill>
                  <a:schemeClr val="bg1"/>
                </a:solidFill>
                <a:latin typeface="Arial Black" pitchFamily="34" charset="0"/>
                <a:ea typeface="Calibri" pitchFamily="34" charset="0"/>
                <a:cs typeface="Arial" charset="0"/>
              </a:rPr>
              <a:t>YOUR ONLINE </a:t>
            </a:r>
          </a:p>
          <a:p>
            <a:pPr algn="ctr" eaLnBrk="1" hangingPunct="1">
              <a:lnSpc>
                <a:spcPct val="115000"/>
              </a:lnSpc>
              <a:spcBef>
                <a:spcPct val="0"/>
              </a:spcBef>
              <a:buFontTx/>
              <a:buNone/>
            </a:pPr>
            <a:r>
              <a:rPr lang="en-IE" altLang="en-US" sz="1600" b="1">
                <a:solidFill>
                  <a:schemeClr val="bg1"/>
                </a:solidFill>
                <a:latin typeface="Arial Black" pitchFamily="34" charset="0"/>
                <a:ea typeface="Calibri" pitchFamily="34" charset="0"/>
                <a:cs typeface="Arial" charset="0"/>
              </a:rPr>
              <a:t>CV </a:t>
            </a:r>
            <a:endParaRPr lang="pt-BR" altLang="en-US" sz="1600">
              <a:solidFill>
                <a:schemeClr val="bg1"/>
              </a:solidFill>
              <a:latin typeface="Arial Black" pitchFamily="34" charset="0"/>
              <a:ea typeface="Calibri" pitchFamily="34" charset="0"/>
              <a:cs typeface="Arial" charset="0"/>
            </a:endParaRPr>
          </a:p>
        </p:txBody>
      </p:sp>
      <p:sp>
        <p:nvSpPr>
          <p:cNvPr id="20483" name="Retângulo 17"/>
          <p:cNvSpPr>
            <a:spLocks noChangeArrowheads="1"/>
          </p:cNvSpPr>
          <p:nvPr/>
        </p:nvSpPr>
        <p:spPr bwMode="auto">
          <a:xfrm>
            <a:off x="1992314" y="5006975"/>
            <a:ext cx="14573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5000"/>
              </a:lnSpc>
              <a:spcBef>
                <a:spcPct val="0"/>
              </a:spcBef>
              <a:buFontTx/>
              <a:buNone/>
            </a:pPr>
            <a:r>
              <a:rPr lang="en-IE" altLang="en-US" sz="1600" b="1">
                <a:solidFill>
                  <a:schemeClr val="bg1"/>
                </a:solidFill>
                <a:latin typeface="Arial Black" pitchFamily="34" charset="0"/>
                <a:ea typeface="Calibri" pitchFamily="34" charset="0"/>
                <a:cs typeface="Arial" charset="0"/>
              </a:rPr>
              <a:t>MILLIONS OF </a:t>
            </a:r>
            <a:br>
              <a:rPr lang="en-IE" altLang="en-US" sz="1600" b="1">
                <a:solidFill>
                  <a:schemeClr val="bg1"/>
                </a:solidFill>
                <a:latin typeface="Arial Black" pitchFamily="34" charset="0"/>
                <a:ea typeface="Calibri" pitchFamily="34" charset="0"/>
                <a:cs typeface="Arial" charset="0"/>
              </a:rPr>
            </a:br>
            <a:r>
              <a:rPr lang="en-IE" altLang="en-US" sz="1600" b="1">
                <a:solidFill>
                  <a:schemeClr val="bg1"/>
                </a:solidFill>
                <a:latin typeface="Arial Black" pitchFamily="34" charset="0"/>
                <a:ea typeface="Calibri" pitchFamily="34" charset="0"/>
                <a:cs typeface="Arial" charset="0"/>
              </a:rPr>
              <a:t>CAREER PATHS </a:t>
            </a:r>
            <a:endParaRPr lang="pt-BR" altLang="en-US" sz="1600">
              <a:solidFill>
                <a:schemeClr val="bg1"/>
              </a:solidFill>
              <a:latin typeface="Arial Black" pitchFamily="34" charset="0"/>
              <a:ea typeface="Calibri" pitchFamily="34" charset="0"/>
              <a:cs typeface="Arial" charset="0"/>
            </a:endParaRPr>
          </a:p>
        </p:txBody>
      </p:sp>
      <p:sp>
        <p:nvSpPr>
          <p:cNvPr id="20484" name="Retângulo 18"/>
          <p:cNvSpPr>
            <a:spLocks noChangeArrowheads="1"/>
          </p:cNvSpPr>
          <p:nvPr/>
        </p:nvSpPr>
        <p:spPr bwMode="auto">
          <a:xfrm>
            <a:off x="3668713" y="5006976"/>
            <a:ext cx="1549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5000"/>
              </a:lnSpc>
              <a:spcBef>
                <a:spcPct val="0"/>
              </a:spcBef>
              <a:buFontTx/>
              <a:buNone/>
            </a:pPr>
            <a:r>
              <a:rPr lang="en-IE" altLang="en-US" sz="1600" b="1" dirty="0">
                <a:solidFill>
                  <a:schemeClr val="bg1"/>
                </a:solidFill>
                <a:latin typeface="Arial Black" pitchFamily="34" charset="0"/>
                <a:ea typeface="Calibri" pitchFamily="34" charset="0"/>
                <a:cs typeface="Arial" charset="0"/>
              </a:rPr>
              <a:t>OVER 9 MILLION </a:t>
            </a:r>
          </a:p>
          <a:p>
            <a:pPr algn="ctr" eaLnBrk="1" hangingPunct="1">
              <a:lnSpc>
                <a:spcPct val="115000"/>
              </a:lnSpc>
              <a:spcBef>
                <a:spcPct val="0"/>
              </a:spcBef>
              <a:buFontTx/>
              <a:buNone/>
            </a:pPr>
            <a:r>
              <a:rPr lang="en-IE" altLang="en-US" sz="1600" b="1" dirty="0">
                <a:solidFill>
                  <a:schemeClr val="bg1"/>
                </a:solidFill>
                <a:latin typeface="Arial Black" pitchFamily="34" charset="0"/>
                <a:ea typeface="Calibri" pitchFamily="34" charset="0"/>
                <a:cs typeface="Arial" charset="0"/>
              </a:rPr>
              <a:t>COMPANIES </a:t>
            </a:r>
            <a:endParaRPr lang="pt-BR" altLang="en-US" sz="1600" dirty="0">
              <a:solidFill>
                <a:schemeClr val="bg1"/>
              </a:solidFill>
              <a:latin typeface="Arial Black" pitchFamily="34" charset="0"/>
              <a:ea typeface="Calibri" pitchFamily="34" charset="0"/>
              <a:cs typeface="Arial" charset="0"/>
            </a:endParaRPr>
          </a:p>
        </p:txBody>
      </p:sp>
      <p:sp>
        <p:nvSpPr>
          <p:cNvPr id="20485" name="Retângulo 19"/>
          <p:cNvSpPr>
            <a:spLocks noChangeArrowheads="1"/>
          </p:cNvSpPr>
          <p:nvPr/>
        </p:nvSpPr>
        <p:spPr bwMode="auto">
          <a:xfrm>
            <a:off x="7061200" y="5006975"/>
            <a:ext cx="15192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5000"/>
              </a:lnSpc>
              <a:spcBef>
                <a:spcPct val="0"/>
              </a:spcBef>
              <a:buFontTx/>
              <a:buNone/>
            </a:pPr>
            <a:r>
              <a:rPr lang="pt-BR" altLang="en-US" sz="1600" dirty="0">
                <a:solidFill>
                  <a:schemeClr val="bg1"/>
                </a:solidFill>
                <a:latin typeface="Arial Black" pitchFamily="34" charset="0"/>
                <a:ea typeface="Calibri" pitchFamily="34" charset="0"/>
                <a:cs typeface="Arial" charset="0"/>
              </a:rPr>
              <a:t>500 </a:t>
            </a:r>
            <a:r>
              <a:rPr lang="pt-BR" altLang="en-US" sz="1600" dirty="0" err="1">
                <a:solidFill>
                  <a:schemeClr val="bg1"/>
                </a:solidFill>
                <a:latin typeface="Arial Black" pitchFamily="34" charset="0"/>
                <a:ea typeface="Calibri" pitchFamily="34" charset="0"/>
                <a:cs typeface="Arial" charset="0"/>
              </a:rPr>
              <a:t>million</a:t>
            </a:r>
            <a:r>
              <a:rPr lang="pt-BR" altLang="en-US" sz="1600" dirty="0">
                <a:solidFill>
                  <a:schemeClr val="bg1"/>
                </a:solidFill>
                <a:latin typeface="Arial Black" pitchFamily="34" charset="0"/>
                <a:ea typeface="Calibri" pitchFamily="34" charset="0"/>
                <a:cs typeface="Arial" charset="0"/>
              </a:rPr>
              <a:t> </a:t>
            </a:r>
            <a:r>
              <a:rPr lang="pt-BR" altLang="en-US" sz="1600" dirty="0" err="1">
                <a:solidFill>
                  <a:schemeClr val="bg1"/>
                </a:solidFill>
                <a:latin typeface="Arial Black" pitchFamily="34" charset="0"/>
                <a:ea typeface="Calibri" pitchFamily="34" charset="0"/>
                <a:cs typeface="Arial" charset="0"/>
              </a:rPr>
              <a:t>members</a:t>
            </a:r>
            <a:r>
              <a:rPr lang="pt-BR" altLang="en-US" sz="1600" dirty="0">
                <a:solidFill>
                  <a:schemeClr val="bg1"/>
                </a:solidFill>
                <a:latin typeface="Arial Black" pitchFamily="34" charset="0"/>
                <a:ea typeface="Calibri" pitchFamily="34" charset="0"/>
                <a:cs typeface="Arial" charset="0"/>
              </a:rPr>
              <a:t> – </a:t>
            </a:r>
            <a:r>
              <a:rPr lang="pt-BR" altLang="en-US" sz="1600" dirty="0" err="1">
                <a:solidFill>
                  <a:schemeClr val="bg1"/>
                </a:solidFill>
                <a:latin typeface="Arial Black" pitchFamily="34" charset="0"/>
                <a:ea typeface="Calibri" pitchFamily="34" charset="0"/>
                <a:cs typeface="Arial" charset="0"/>
              </a:rPr>
              <a:t>lots</a:t>
            </a:r>
            <a:r>
              <a:rPr lang="pt-BR" altLang="en-US" sz="1600" dirty="0">
                <a:solidFill>
                  <a:schemeClr val="bg1"/>
                </a:solidFill>
                <a:latin typeface="Arial Black" pitchFamily="34" charset="0"/>
                <a:ea typeface="Calibri" pitchFamily="34" charset="0"/>
                <a:cs typeface="Arial" charset="0"/>
              </a:rPr>
              <a:t> </a:t>
            </a:r>
            <a:r>
              <a:rPr lang="pt-BR" altLang="en-US" sz="1600" dirty="0" err="1">
                <a:solidFill>
                  <a:schemeClr val="bg1"/>
                </a:solidFill>
                <a:latin typeface="Arial Black" pitchFamily="34" charset="0"/>
                <a:ea typeface="Calibri" pitchFamily="34" charset="0"/>
                <a:cs typeface="Arial" charset="0"/>
              </a:rPr>
              <a:t>of</a:t>
            </a:r>
            <a:r>
              <a:rPr lang="pt-BR" altLang="en-US" sz="1600" dirty="0">
                <a:solidFill>
                  <a:schemeClr val="bg1"/>
                </a:solidFill>
                <a:latin typeface="Arial Black" pitchFamily="34" charset="0"/>
                <a:ea typeface="Calibri" pitchFamily="34" charset="0"/>
                <a:cs typeface="Arial" charset="0"/>
              </a:rPr>
              <a:t> </a:t>
            </a:r>
            <a:r>
              <a:rPr lang="pt-BR" altLang="en-US" sz="1600" dirty="0" err="1">
                <a:solidFill>
                  <a:schemeClr val="bg1"/>
                </a:solidFill>
                <a:latin typeface="Arial Black" pitchFamily="34" charset="0"/>
                <a:ea typeface="Calibri" pitchFamily="34" charset="0"/>
                <a:cs typeface="Arial" charset="0"/>
              </a:rPr>
              <a:t>contacts</a:t>
            </a:r>
            <a:endParaRPr lang="pt-BR" altLang="en-US" sz="1600" dirty="0">
              <a:solidFill>
                <a:schemeClr val="bg1"/>
              </a:solidFill>
              <a:latin typeface="Arial Black" pitchFamily="34" charset="0"/>
              <a:ea typeface="Calibri" pitchFamily="34" charset="0"/>
              <a:cs typeface="Arial" charset="0"/>
            </a:endParaRPr>
          </a:p>
        </p:txBody>
      </p:sp>
      <p:sp>
        <p:nvSpPr>
          <p:cNvPr id="20486" name="Retângulo 20"/>
          <p:cNvSpPr>
            <a:spLocks noChangeArrowheads="1"/>
          </p:cNvSpPr>
          <p:nvPr/>
        </p:nvSpPr>
        <p:spPr bwMode="auto">
          <a:xfrm>
            <a:off x="8580438" y="5006975"/>
            <a:ext cx="16446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5000"/>
              </a:lnSpc>
              <a:spcBef>
                <a:spcPct val="0"/>
              </a:spcBef>
              <a:buFontTx/>
              <a:buNone/>
            </a:pPr>
            <a:r>
              <a:rPr lang="en-IE" altLang="en-US" sz="1600" b="1">
                <a:solidFill>
                  <a:schemeClr val="bg1"/>
                </a:solidFill>
                <a:latin typeface="Arial Black" pitchFamily="34" charset="0"/>
                <a:ea typeface="Calibri" pitchFamily="34" charset="0"/>
                <a:cs typeface="Arial" charset="0"/>
              </a:rPr>
              <a:t>EMPLOYERS </a:t>
            </a:r>
            <a:br>
              <a:rPr lang="en-IE" altLang="en-US" sz="1600" b="1">
                <a:solidFill>
                  <a:schemeClr val="bg1"/>
                </a:solidFill>
                <a:latin typeface="Arial Black" pitchFamily="34" charset="0"/>
                <a:ea typeface="Calibri" pitchFamily="34" charset="0"/>
                <a:cs typeface="Arial" charset="0"/>
              </a:rPr>
            </a:br>
            <a:r>
              <a:rPr lang="en-IE" altLang="en-US" sz="1600" b="1">
                <a:solidFill>
                  <a:schemeClr val="bg1"/>
                </a:solidFill>
                <a:latin typeface="Arial Black" pitchFamily="34" charset="0"/>
                <a:ea typeface="Calibri" pitchFamily="34" charset="0"/>
                <a:cs typeface="Arial" charset="0"/>
              </a:rPr>
              <a:t>SEARCHING </a:t>
            </a:r>
            <a:br>
              <a:rPr lang="en-IE" altLang="en-US" sz="1600" b="1">
                <a:solidFill>
                  <a:schemeClr val="bg1"/>
                </a:solidFill>
                <a:latin typeface="Arial Black" pitchFamily="34" charset="0"/>
                <a:ea typeface="Calibri" pitchFamily="34" charset="0"/>
                <a:cs typeface="Arial" charset="0"/>
              </a:rPr>
            </a:br>
            <a:r>
              <a:rPr lang="en-IE" altLang="en-US" sz="1600" b="1">
                <a:solidFill>
                  <a:schemeClr val="bg1"/>
                </a:solidFill>
                <a:latin typeface="Arial Black" pitchFamily="34" charset="0"/>
                <a:ea typeface="Calibri" pitchFamily="34" charset="0"/>
                <a:cs typeface="Arial" charset="0"/>
              </a:rPr>
              <a:t>FOR CANDIDATES </a:t>
            </a:r>
            <a:endParaRPr lang="pt-BR" altLang="en-US" sz="1600">
              <a:solidFill>
                <a:schemeClr val="bg1"/>
              </a:solidFill>
              <a:latin typeface="Arial Black" pitchFamily="34" charset="0"/>
              <a:ea typeface="Calibri" pitchFamily="34" charset="0"/>
              <a:cs typeface="Arial" charset="0"/>
            </a:endParaRPr>
          </a:p>
        </p:txBody>
      </p:sp>
      <p:pic>
        <p:nvPicPr>
          <p:cNvPr id="20487" name="Imagem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0876" y="3716338"/>
            <a:ext cx="817563"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Imagem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3188" y="3716338"/>
            <a:ext cx="8191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Imagem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2501" y="3716338"/>
            <a:ext cx="81756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Imagem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33838" y="3716338"/>
            <a:ext cx="8191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Imagem 2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1401" y="3732213"/>
            <a:ext cx="81756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6"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8051" y="260350"/>
            <a:ext cx="10512425"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DE19374-4678-457F-B805-02CCDA86D904}" type="slidenum">
              <a:rPr lang="en-IE" altLang="en-US" sz="1200">
                <a:solidFill>
                  <a:srgbClr val="898989"/>
                </a:solidFill>
                <a:latin typeface="Arial" charset="0"/>
              </a:rPr>
              <a:pPr>
                <a:spcBef>
                  <a:spcPct val="0"/>
                </a:spcBef>
                <a:buFontTx/>
                <a:buNone/>
              </a:pPr>
              <a:t>34</a:t>
            </a:fld>
            <a:endParaRPr lang="en-IE" altLang="en-US" sz="1200">
              <a:solidFill>
                <a:srgbClr val="898989"/>
              </a:solidFill>
              <a:latin typeface="Arial" charset="0"/>
            </a:endParaRPr>
          </a:p>
        </p:txBody>
      </p:sp>
    </p:spTree>
    <p:extLst>
      <p:ext uri="{BB962C8B-B14F-4D97-AF65-F5344CB8AC3E}">
        <p14:creationId xmlns:p14="http://schemas.microsoft.com/office/powerpoint/2010/main" val="193863256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9720" y="0"/>
            <a:ext cx="8229600" cy="1143000"/>
          </a:xfrm>
        </p:spPr>
        <p:txBody>
          <a:bodyPr>
            <a:normAutofit/>
          </a:bodyPr>
          <a:lstStyle/>
          <a:p>
            <a:r>
              <a:rPr lang="en-US" sz="3600" b="1" dirty="0">
                <a:solidFill>
                  <a:schemeClr val="accent1">
                    <a:lumMod val="75000"/>
                  </a:schemeClr>
                </a:solidFill>
              </a:rPr>
              <a:t>DIT past graduates/Alumni</a:t>
            </a:r>
            <a:endParaRPr lang="fr-FR" sz="3600" b="1" dirty="0">
              <a:solidFill>
                <a:schemeClr val="accent1">
                  <a:lumMod val="75000"/>
                </a:schemeClr>
              </a:solidFill>
            </a:endParaRPr>
          </a:p>
        </p:txBody>
      </p:sp>
      <p:sp>
        <p:nvSpPr>
          <p:cNvPr id="3" name="Espace réservé du contenu 2"/>
          <p:cNvSpPr>
            <a:spLocks noGrp="1"/>
          </p:cNvSpPr>
          <p:nvPr>
            <p:ph idx="1"/>
          </p:nvPr>
        </p:nvSpPr>
        <p:spPr>
          <a:xfrm>
            <a:off x="1847528" y="1052736"/>
            <a:ext cx="8363272" cy="5400600"/>
          </a:xfrm>
        </p:spPr>
        <p:txBody>
          <a:bodyPr>
            <a:normAutofit/>
          </a:bodyPr>
          <a:lstStyle/>
          <a:p>
            <a:pPr>
              <a:defRPr/>
            </a:pPr>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www.linkedin.com</a:t>
            </a:r>
            <a:endParaRPr lang="en-US" dirty="0">
              <a:solidFill>
                <a:schemeClr val="accent1">
                  <a:lumMod val="75000"/>
                </a:schemeClr>
              </a:solidFill>
            </a:endParaRPr>
          </a:p>
          <a:p>
            <a:pPr>
              <a:defRPr/>
            </a:pPr>
            <a:r>
              <a:rPr lang="en-US" dirty="0">
                <a:solidFill>
                  <a:schemeClr val="accent1">
                    <a:lumMod val="75000"/>
                  </a:schemeClr>
                </a:solidFill>
              </a:rPr>
              <a:t>Technological University Dublin – </a:t>
            </a:r>
            <a:r>
              <a:rPr lang="en-US" i="1" dirty="0">
                <a:solidFill>
                  <a:schemeClr val="accent1">
                    <a:lumMod val="75000"/>
                  </a:schemeClr>
                </a:solidFill>
              </a:rPr>
              <a:t>school</a:t>
            </a:r>
          </a:p>
          <a:p>
            <a:pPr>
              <a:defRPr/>
            </a:pPr>
            <a:r>
              <a:rPr lang="en-US" dirty="0">
                <a:solidFill>
                  <a:schemeClr val="accent1">
                    <a:lumMod val="75000"/>
                  </a:schemeClr>
                </a:solidFill>
              </a:rPr>
              <a:t>Drop down left to Alumni </a:t>
            </a:r>
          </a:p>
          <a:p>
            <a:pPr>
              <a:defRPr/>
            </a:pPr>
            <a:r>
              <a:rPr lang="en-US" dirty="0">
                <a:solidFill>
                  <a:schemeClr val="accent1">
                    <a:lumMod val="75000"/>
                  </a:schemeClr>
                </a:solidFill>
              </a:rPr>
              <a:t>Search by Key word </a:t>
            </a:r>
            <a:r>
              <a:rPr lang="en-US" dirty="0" err="1">
                <a:solidFill>
                  <a:schemeClr val="accent1">
                    <a:lumMod val="75000"/>
                  </a:schemeClr>
                </a:solidFill>
              </a:rPr>
              <a:t>e.g</a:t>
            </a:r>
            <a:r>
              <a:rPr lang="en-US" dirty="0">
                <a:solidFill>
                  <a:schemeClr val="accent1">
                    <a:lumMod val="75000"/>
                  </a:schemeClr>
                </a:solidFill>
              </a:rPr>
              <a:t> Construction Management</a:t>
            </a:r>
          </a:p>
          <a:p>
            <a:pPr>
              <a:defRPr/>
            </a:pPr>
            <a:r>
              <a:rPr lang="en-US" dirty="0">
                <a:solidFill>
                  <a:schemeClr val="accent1">
                    <a:lumMod val="75000"/>
                  </a:schemeClr>
                </a:solidFill>
              </a:rPr>
              <a:t>Filter search results by what people do/ where they work/ what they studied etc.</a:t>
            </a:r>
          </a:p>
          <a:p>
            <a:pPr>
              <a:defRPr/>
            </a:pPr>
            <a:r>
              <a:rPr lang="en-US" dirty="0">
                <a:solidFill>
                  <a:schemeClr val="accent1">
                    <a:lumMod val="75000"/>
                  </a:schemeClr>
                </a:solidFill>
              </a:rPr>
              <a:t>Useful to check dates attended too to see more recent employers</a:t>
            </a:r>
          </a:p>
          <a:p>
            <a:pPr>
              <a:defRPr/>
            </a:pPr>
            <a:r>
              <a:rPr lang="en-US" b="1" i="1" dirty="0">
                <a:solidFill>
                  <a:schemeClr val="accent1">
                    <a:lumMod val="75000"/>
                  </a:schemeClr>
                </a:solidFill>
              </a:rPr>
              <a:t>You can also search from the main text box on home page and use filters</a:t>
            </a:r>
          </a:p>
          <a:p>
            <a:endParaRPr lang="fr-FR"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377" y="5566053"/>
            <a:ext cx="1120221" cy="1120221"/>
          </a:xfrm>
          <a:prstGeom prst="rect">
            <a:avLst/>
          </a:prstGeom>
        </p:spPr>
      </p:pic>
    </p:spTree>
    <p:extLst>
      <p:ext uri="{BB962C8B-B14F-4D97-AF65-F5344CB8AC3E}">
        <p14:creationId xmlns:p14="http://schemas.microsoft.com/office/powerpoint/2010/main" val="216413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510706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592016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1666875" y="1"/>
            <a:ext cx="8845550" cy="6669088"/>
          </a:xfrm>
          <a:prstGeom prst="rect">
            <a:avLst/>
          </a:prstGeom>
          <a:solidFill>
            <a:srgbClr val="0177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ltLang="en-US" sz="2000" b="1" dirty="0"/>
          </a:p>
          <a:p>
            <a:pPr>
              <a:defRPr/>
            </a:pPr>
            <a:endParaRPr lang="en-GB" altLang="en-US" sz="2000" b="1" dirty="0"/>
          </a:p>
          <a:p>
            <a:pPr>
              <a:defRPr/>
            </a:pPr>
            <a:endParaRPr lang="en-GB" altLang="en-US" sz="2000" b="1" dirty="0"/>
          </a:p>
          <a:p>
            <a:pPr>
              <a:defRPr/>
            </a:pPr>
            <a:r>
              <a:rPr lang="en-GB" altLang="en-US" sz="2000" b="1" dirty="0"/>
              <a:t>Informal communities formed around industries, professions, themes, niche topics, etc.</a:t>
            </a:r>
          </a:p>
          <a:p>
            <a:pPr>
              <a:defRPr/>
            </a:pPr>
            <a:endParaRPr lang="en-GB" altLang="en-US" sz="2000" b="1" dirty="0">
              <a:solidFill>
                <a:schemeClr val="tx1"/>
              </a:solidFill>
            </a:endParaRPr>
          </a:p>
          <a:p>
            <a:pPr>
              <a:defRPr/>
            </a:pPr>
            <a:r>
              <a:rPr lang="en-GB" altLang="en-US" sz="2000" b="1" dirty="0">
                <a:solidFill>
                  <a:schemeClr val="bg1"/>
                </a:solidFill>
              </a:rPr>
              <a:t>Excellent sources of information and discussion forums</a:t>
            </a:r>
          </a:p>
          <a:p>
            <a:pPr>
              <a:defRPr/>
            </a:pPr>
            <a:endParaRPr lang="en-GB" altLang="en-US" sz="2000" b="1" dirty="0">
              <a:solidFill>
                <a:schemeClr val="bg1"/>
              </a:solidFill>
            </a:endParaRPr>
          </a:p>
          <a:p>
            <a:pPr marL="0" lvl="1">
              <a:defRPr/>
            </a:pPr>
            <a:r>
              <a:rPr lang="en-GB" sz="2000" b="1" dirty="0">
                <a:ea typeface="MS PGothic" pitchFamily="34" charset="-128"/>
              </a:rPr>
              <a:t>Group members get 4x the number of profile views</a:t>
            </a:r>
            <a:endParaRPr lang="en-GB" altLang="en-US" sz="2000" b="1" dirty="0">
              <a:solidFill>
                <a:schemeClr val="bg1"/>
              </a:solidFill>
            </a:endParaRPr>
          </a:p>
          <a:p>
            <a:pPr>
              <a:defRPr/>
            </a:pPr>
            <a:endParaRPr lang="en-GB" altLang="en-US" sz="2000" b="1" dirty="0">
              <a:solidFill>
                <a:schemeClr val="bg1"/>
              </a:solidFill>
            </a:endParaRPr>
          </a:p>
          <a:p>
            <a:pPr>
              <a:defRPr/>
            </a:pPr>
            <a:r>
              <a:rPr lang="en-GB" altLang="en-US" sz="2000" b="1" dirty="0">
                <a:solidFill>
                  <a:schemeClr val="bg1"/>
                </a:solidFill>
              </a:rPr>
              <a:t>Group members can connect with one another </a:t>
            </a:r>
          </a:p>
          <a:p>
            <a:pPr>
              <a:defRPr/>
            </a:pPr>
            <a:r>
              <a:rPr lang="en-GB" altLang="en-US" sz="2000" b="1" dirty="0">
                <a:solidFill>
                  <a:schemeClr val="bg1"/>
                </a:solidFill>
              </a:rPr>
              <a:t>easier than if not connected – and easier for recruiters to contact you </a:t>
            </a:r>
          </a:p>
          <a:p>
            <a:pPr>
              <a:defRPr/>
            </a:pPr>
            <a:endParaRPr lang="en-GB" altLang="en-US" sz="2000" b="1" dirty="0">
              <a:solidFill>
                <a:schemeClr val="bg1"/>
              </a:solidFill>
            </a:endParaRPr>
          </a:p>
          <a:p>
            <a:pPr>
              <a:defRPr/>
            </a:pPr>
            <a:r>
              <a:rPr lang="en-GB" altLang="en-US" sz="2000" b="1" dirty="0">
                <a:solidFill>
                  <a:schemeClr val="bg1"/>
                </a:solidFill>
              </a:rPr>
              <a:t>Group members can send each other "private" messages without being connected on LinkedIn</a:t>
            </a:r>
            <a:r>
              <a:rPr lang="en-GB" altLang="en-US" sz="1600" b="1" dirty="0">
                <a:solidFill>
                  <a:schemeClr val="bg1"/>
                </a:solidFill>
              </a:rPr>
              <a:t> </a:t>
            </a:r>
          </a:p>
          <a:p>
            <a:pPr lvl="1">
              <a:spcBef>
                <a:spcPct val="0"/>
              </a:spcBef>
              <a:buNone/>
              <a:defRPr/>
            </a:pPr>
            <a:endParaRPr lang="en-GB" altLang="en-US" b="1" dirty="0"/>
          </a:p>
          <a:p>
            <a:pPr lvl="1">
              <a:spcBef>
                <a:spcPct val="0"/>
              </a:spcBef>
              <a:buFont typeface="Wingdings" pitchFamily="2" charset="2"/>
              <a:buChar char="ü"/>
              <a:defRPr/>
            </a:pPr>
            <a:endParaRPr lang="en-GB" altLang="en-US" b="1" dirty="0"/>
          </a:p>
          <a:p>
            <a:pPr>
              <a:defRPr/>
            </a:pPr>
            <a:r>
              <a:rPr lang="en-US" altLang="en-US" sz="2000" b="1" i="1" dirty="0">
                <a:solidFill>
                  <a:schemeClr val="bg1"/>
                </a:solidFill>
              </a:rPr>
              <a:t>Raise your profile by sharing useful articles and liking and commenting on other people’s posts on the group page</a:t>
            </a:r>
          </a:p>
        </p:txBody>
      </p:sp>
      <p:sp>
        <p:nvSpPr>
          <p:cNvPr id="23555" name="Retângulo 3"/>
          <p:cNvSpPr>
            <a:spLocks noChangeArrowheads="1"/>
          </p:cNvSpPr>
          <p:nvPr/>
        </p:nvSpPr>
        <p:spPr bwMode="auto">
          <a:xfrm>
            <a:off x="2747963" y="2019301"/>
            <a:ext cx="4265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IE" altLang="en-US" sz="1400">
                <a:solidFill>
                  <a:schemeClr val="bg1"/>
                </a:solidFill>
                <a:latin typeface="Arial" charset="0"/>
                <a:ea typeface="MS PGothic" pitchFamily="34" charset="-128"/>
                <a:cs typeface="Arial" charset="0"/>
              </a:rPr>
              <a:t>.</a:t>
            </a:r>
            <a:endParaRPr lang="pt-BR" altLang="en-US" sz="1400">
              <a:solidFill>
                <a:schemeClr val="bg1"/>
              </a:solidFill>
              <a:latin typeface="Arial" charset="0"/>
              <a:ea typeface="MS PGothic" pitchFamily="34" charset="-128"/>
              <a:cs typeface="Arial" charset="0"/>
            </a:endParaRPr>
          </a:p>
        </p:txBody>
      </p:sp>
      <p:sp>
        <p:nvSpPr>
          <p:cNvPr id="23557" name="Retângulo 18"/>
          <p:cNvSpPr>
            <a:spLocks noChangeArrowheads="1"/>
          </p:cNvSpPr>
          <p:nvPr/>
        </p:nvSpPr>
        <p:spPr bwMode="auto">
          <a:xfrm>
            <a:off x="2433639" y="4364039"/>
            <a:ext cx="4579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IE" altLang="en-US" sz="1400">
                <a:solidFill>
                  <a:schemeClr val="bg1"/>
                </a:solidFill>
                <a:latin typeface="Arial" charset="0"/>
                <a:ea typeface="MS PGothic" pitchFamily="34" charset="-128"/>
                <a:cs typeface="Arial" charset="0"/>
              </a:rPr>
              <a:t>.</a:t>
            </a:r>
            <a:endParaRPr lang="pt-BR" altLang="en-US" sz="1400">
              <a:latin typeface="Arial" charset="0"/>
              <a:ea typeface="MS PGothic" pitchFamily="34" charset="-128"/>
              <a:cs typeface="Arial" charset="0"/>
            </a:endParaRPr>
          </a:p>
        </p:txBody>
      </p:sp>
      <p:pic>
        <p:nvPicPr>
          <p:cNvPr id="23558" name="Imagem 19"/>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8305715" y="2073617"/>
            <a:ext cx="2354263"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tângulo 13"/>
          <p:cNvSpPr>
            <a:spLocks noChangeArrowheads="1"/>
          </p:cNvSpPr>
          <p:nvPr/>
        </p:nvSpPr>
        <p:spPr bwMode="auto">
          <a:xfrm>
            <a:off x="1524000" y="179389"/>
            <a:ext cx="8229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IE" altLang="en-US" sz="4500" b="1" dirty="0">
                <a:solidFill>
                  <a:schemeClr val="bg1"/>
                </a:solidFill>
                <a:latin typeface="Arial Black" pitchFamily="34" charset="0"/>
                <a:ea typeface="MS PGothic" pitchFamily="34" charset="-128"/>
              </a:rPr>
              <a:t>LINKEDIN GROUPS</a:t>
            </a:r>
            <a:endParaRPr lang="pt-BR" altLang="en-US" sz="4500" dirty="0">
              <a:solidFill>
                <a:schemeClr val="bg1"/>
              </a:solidFill>
              <a:latin typeface="Arial Black" pitchFamily="34" charset="0"/>
              <a:ea typeface="MS PGothic" pitchFamily="34" charset="-128"/>
            </a:endParaRPr>
          </a:p>
        </p:txBody>
      </p:sp>
    </p:spTree>
    <p:extLst>
      <p:ext uri="{BB962C8B-B14F-4D97-AF65-F5344CB8AC3E}">
        <p14:creationId xmlns:p14="http://schemas.microsoft.com/office/powerpoint/2010/main" val="30980130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DEC21E7-0304-4E6C-9B28-7A8F2179F0F5}" type="slidenum">
              <a:rPr lang="en-IE" altLang="en-US" sz="1200">
                <a:solidFill>
                  <a:srgbClr val="898989"/>
                </a:solidFill>
                <a:latin typeface="Arial" charset="0"/>
              </a:rPr>
              <a:pPr>
                <a:spcBef>
                  <a:spcPct val="0"/>
                </a:spcBef>
                <a:buFontTx/>
                <a:buNone/>
              </a:pPr>
              <a:t>39</a:t>
            </a:fld>
            <a:endParaRPr lang="en-IE" altLang="en-US" sz="1200">
              <a:solidFill>
                <a:srgbClr val="898989"/>
              </a:solidFill>
              <a:latin typeface="Arial" charset="0"/>
            </a:endParaRPr>
          </a:p>
        </p:txBody>
      </p:sp>
      <p:pic>
        <p:nvPicPr>
          <p:cNvPr id="26627" name="Picture 2" descr="C:\Users\ckelehan\Desktop\CompanyPagesMicrosite_6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333376"/>
            <a:ext cx="862012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8492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descr="&quot;&quot;">
            <a:extLst>
              <a:ext uri="{FF2B5EF4-FFF2-40B4-BE49-F238E27FC236}">
                <a16:creationId xmlns:a16="http://schemas.microsoft.com/office/drawing/2014/main" id="{015E9E23-2DED-40B4-B681-B1FC3410208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458" name="Title 1">
            <a:extLst>
              <a:ext uri="{FF2B5EF4-FFF2-40B4-BE49-F238E27FC236}">
                <a16:creationId xmlns:a16="http://schemas.microsoft.com/office/drawing/2014/main" id="{D6F3EB4D-B330-4E81-8A19-B8626AAC6099}"/>
              </a:ext>
            </a:extLst>
          </p:cNvPr>
          <p:cNvSpPr>
            <a:spLocks noGrp="1"/>
          </p:cNvSpPr>
          <p:nvPr>
            <p:ph type="title"/>
          </p:nvPr>
        </p:nvSpPr>
        <p:spPr>
          <a:xfrm>
            <a:off x="455530" y="1450975"/>
            <a:ext cx="4491120" cy="3956050"/>
          </a:xfrm>
        </p:spPr>
        <p:txBody>
          <a:bodyPr rtlCol="0">
            <a:normAutofit/>
          </a:bodyPr>
          <a:lstStyle/>
          <a:p>
            <a:pPr eaLnBrk="1" fontAlgn="auto" hangingPunct="1">
              <a:spcAft>
                <a:spcPts val="0"/>
              </a:spcAft>
              <a:defRPr/>
            </a:pPr>
            <a:r>
              <a:rPr lang="en-GB" altLang="en-US" sz="5400" dirty="0">
                <a:solidFill>
                  <a:schemeClr val="accent1">
                    <a:lumMod val="75000"/>
                  </a:schemeClr>
                </a:solidFill>
                <a:latin typeface="+mn-lt"/>
              </a:rPr>
              <a:t>Advertised </a:t>
            </a:r>
            <a:br>
              <a:rPr lang="en-GB" altLang="en-US" sz="5400" dirty="0">
                <a:solidFill>
                  <a:schemeClr val="accent1">
                    <a:lumMod val="75000"/>
                  </a:schemeClr>
                </a:solidFill>
                <a:latin typeface="+mn-lt"/>
              </a:rPr>
            </a:br>
            <a:r>
              <a:rPr lang="en-GB" altLang="en-US" sz="5400" dirty="0">
                <a:solidFill>
                  <a:schemeClr val="accent1">
                    <a:lumMod val="75000"/>
                  </a:schemeClr>
                </a:solidFill>
                <a:latin typeface="+mn-lt"/>
              </a:rPr>
              <a:t>jobs</a:t>
            </a:r>
          </a:p>
        </p:txBody>
      </p:sp>
      <p:cxnSp>
        <p:nvCxnSpPr>
          <p:cNvPr id="73" name="Straight Connector 72" descr="&quot;&quot;">
            <a:extLst>
              <a:ext uri="{FF2B5EF4-FFF2-40B4-BE49-F238E27FC236}">
                <a16:creationId xmlns:a16="http://schemas.microsoft.com/office/drawing/2014/main" id="{94E08F88-402E-495B-88FC-5ED77077D786}"/>
              </a:ext>
            </a:extLst>
          </p:cNvPr>
          <p:cNvCxnSpPr>
            <a:cxnSpLocks noGrp="1" noRot="1" noChangeAspect="1" noMove="1" noResize="1" noEditPoints="1" noAdjustHandles="1" noChangeArrowheads="1" noChangeShapeType="1"/>
          </p:cNvCxnSpPr>
          <p:nvPr/>
        </p:nvCxnSpPr>
        <p:spPr>
          <a:xfrm flipH="1">
            <a:off x="1014413" y="1450975"/>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descr="&quot;&quot;">
            <a:extLst>
              <a:ext uri="{FF2B5EF4-FFF2-40B4-BE49-F238E27FC236}">
                <a16:creationId xmlns:a16="http://schemas.microsoft.com/office/drawing/2014/main" id="{19400285-BEB9-4A49-842C-660EA06E865B}"/>
              </a:ext>
            </a:extLst>
          </p:cNvPr>
          <p:cNvCxnSpPr>
            <a:cxnSpLocks noGrp="1" noRot="1" noChangeAspect="1" noMove="1" noResize="1" noEditPoints="1" noAdjustHandles="1" noChangeArrowheads="1" noChangeShapeType="1"/>
          </p:cNvCxnSpPr>
          <p:nvPr/>
        </p:nvCxnSpPr>
        <p:spPr>
          <a:xfrm flipH="1">
            <a:off x="1014413" y="5408613"/>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510" name="Content Placeholder 2">
            <a:extLst>
              <a:ext uri="{FF2B5EF4-FFF2-40B4-BE49-F238E27FC236}">
                <a16:creationId xmlns:a16="http://schemas.microsoft.com/office/drawing/2014/main" id="{4F43E775-F18E-4087-B3B9-352FB942FDD2}"/>
              </a:ext>
            </a:extLst>
          </p:cNvPr>
          <p:cNvSpPr>
            <a:spLocks noGrp="1" noChangeArrowheads="1"/>
          </p:cNvSpPr>
          <p:nvPr>
            <p:ph idx="1"/>
          </p:nvPr>
        </p:nvSpPr>
        <p:spPr>
          <a:xfrm>
            <a:off x="4946650" y="1185863"/>
            <a:ext cx="6916738" cy="5230812"/>
          </a:xfrm>
        </p:spPr>
        <p:txBody>
          <a:bodyPr anchor="ctr"/>
          <a:lstStyle/>
          <a:p>
            <a:pPr marL="0" indent="0" eaLnBrk="1" hangingPunct="1">
              <a:buNone/>
              <a:defRPr/>
            </a:pPr>
            <a:endParaRPr lang="en-US" sz="2400" dirty="0">
              <a:solidFill>
                <a:schemeClr val="bg1"/>
              </a:solidFill>
              <a:hlinkClick r:id="rId3"/>
            </a:endParaRPr>
          </a:p>
          <a:p>
            <a:pPr eaLnBrk="1" hangingPunct="1">
              <a:defRPr/>
            </a:pPr>
            <a:r>
              <a:rPr lang="en-US" dirty="0" err="1">
                <a:solidFill>
                  <a:schemeClr val="accent1">
                    <a:lumMod val="75000"/>
                  </a:schemeClr>
                </a:solidFill>
              </a:rPr>
              <a:t>GradIreland</a:t>
            </a:r>
            <a:r>
              <a:rPr lang="en-US" dirty="0">
                <a:solidFill>
                  <a:schemeClr val="accent1">
                    <a:lumMod val="75000"/>
                  </a:schemeClr>
                </a:solidFill>
              </a:rPr>
              <a:t> – the official graduate careers website in Ireland which advertises vacancies on behalf employers. </a:t>
            </a:r>
          </a:p>
          <a:p>
            <a:pPr marL="0" indent="0" eaLnBrk="1" hangingPunct="1">
              <a:buNone/>
              <a:defRPr/>
            </a:pPr>
            <a:endParaRPr lang="en-US" dirty="0">
              <a:solidFill>
                <a:schemeClr val="accent1">
                  <a:lumMod val="75000"/>
                </a:schemeClr>
              </a:solidFill>
            </a:endParaRPr>
          </a:p>
          <a:p>
            <a:pPr eaLnBrk="1" hangingPunct="1">
              <a:defRPr/>
            </a:pPr>
            <a:r>
              <a:rPr lang="en-US" dirty="0">
                <a:solidFill>
                  <a:schemeClr val="accent1">
                    <a:lumMod val="75000"/>
                  </a:schemeClr>
                </a:solidFill>
              </a:rPr>
              <a:t>TU Dublin </a:t>
            </a:r>
            <a:r>
              <a:rPr lang="en-US" dirty="0" err="1">
                <a:solidFill>
                  <a:schemeClr val="accent1">
                    <a:lumMod val="75000"/>
                  </a:schemeClr>
                </a:solidFill>
              </a:rPr>
              <a:t>Jobscene</a:t>
            </a:r>
            <a:r>
              <a:rPr lang="en-US" dirty="0">
                <a:solidFill>
                  <a:schemeClr val="accent1">
                    <a:lumMod val="75000"/>
                  </a:schemeClr>
                </a:solidFill>
              </a:rPr>
              <a:t> - Our online vacancy platform – register for job alerts</a:t>
            </a:r>
          </a:p>
          <a:p>
            <a:pPr marL="0" indent="0" eaLnBrk="1" hangingPunct="1">
              <a:buFont typeface="Arial" panose="020B0604020202020204" pitchFamily="34" charset="0"/>
              <a:buNone/>
              <a:defRPr/>
            </a:pPr>
            <a:endParaRPr lang="en-GB" altLang="en-US" sz="1700"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3635644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2BF9-E6F5-47B0-AE0C-4870D7303558}"/>
              </a:ext>
            </a:extLst>
          </p:cNvPr>
          <p:cNvSpPr>
            <a:spLocks noGrp="1"/>
          </p:cNvSpPr>
          <p:nvPr>
            <p:ph type="title"/>
          </p:nvPr>
        </p:nvSpPr>
        <p:spPr/>
        <p:txBody>
          <a:bodyPr/>
          <a:lstStyle/>
          <a:p>
            <a:pPr algn="ctr"/>
            <a:r>
              <a:rPr lang="en-GB" dirty="0">
                <a:solidFill>
                  <a:schemeClr val="bg1"/>
                </a:solidFill>
              </a:rPr>
              <a:t>Job hunting abroad</a:t>
            </a:r>
            <a:endParaRPr lang="en-US" dirty="0">
              <a:solidFill>
                <a:schemeClr val="bg1"/>
              </a:solidFill>
            </a:endParaRPr>
          </a:p>
        </p:txBody>
      </p:sp>
      <p:pic>
        <p:nvPicPr>
          <p:cNvPr id="6" name="Content Placeholder 5">
            <a:extLst>
              <a:ext uri="{FF2B5EF4-FFF2-40B4-BE49-F238E27FC236}">
                <a16:creationId xmlns:a16="http://schemas.microsoft.com/office/drawing/2014/main" id="{7F4A8807-C4B3-4AE0-A156-26D893FFE8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181049" y="1825625"/>
            <a:ext cx="782990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52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descr="&quot;&quot;">
            <a:extLst>
              <a:ext uri="{FF2B5EF4-FFF2-40B4-BE49-F238E27FC236}">
                <a16:creationId xmlns:a16="http://schemas.microsoft.com/office/drawing/2014/main" id="{015E9E23-2DED-40B4-B681-B1FC3410208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458" name="Title 1">
            <a:extLst>
              <a:ext uri="{FF2B5EF4-FFF2-40B4-BE49-F238E27FC236}">
                <a16:creationId xmlns:a16="http://schemas.microsoft.com/office/drawing/2014/main" id="{D6F3EB4D-B330-4E81-8A19-B8626AAC6099}"/>
              </a:ext>
            </a:extLst>
          </p:cNvPr>
          <p:cNvSpPr>
            <a:spLocks noGrp="1"/>
          </p:cNvSpPr>
          <p:nvPr>
            <p:ph type="title"/>
          </p:nvPr>
        </p:nvSpPr>
        <p:spPr>
          <a:xfrm>
            <a:off x="196266" y="1493838"/>
            <a:ext cx="5081587" cy="3956050"/>
          </a:xfrm>
        </p:spPr>
        <p:txBody>
          <a:bodyPr rtlCol="0">
            <a:normAutofit/>
          </a:bodyPr>
          <a:lstStyle/>
          <a:p>
            <a:pPr eaLnBrk="1" fontAlgn="auto" hangingPunct="1">
              <a:spcAft>
                <a:spcPts val="0"/>
              </a:spcAft>
              <a:defRPr/>
            </a:pPr>
            <a:r>
              <a:rPr lang="en-GB" altLang="en-US" sz="5400" dirty="0">
                <a:solidFill>
                  <a:schemeClr val="accent1">
                    <a:lumMod val="75000"/>
                  </a:schemeClr>
                </a:solidFill>
                <a:latin typeface="+mn-lt"/>
              </a:rPr>
              <a:t>Job hunting abroad</a:t>
            </a:r>
          </a:p>
        </p:txBody>
      </p:sp>
      <p:cxnSp>
        <p:nvCxnSpPr>
          <p:cNvPr id="73" name="Straight Connector 72" descr="&quot;&quot;">
            <a:extLst>
              <a:ext uri="{FF2B5EF4-FFF2-40B4-BE49-F238E27FC236}">
                <a16:creationId xmlns:a16="http://schemas.microsoft.com/office/drawing/2014/main" id="{94E08F88-402E-495B-88FC-5ED77077D786}"/>
              </a:ext>
            </a:extLst>
          </p:cNvPr>
          <p:cNvCxnSpPr>
            <a:cxnSpLocks noGrp="1" noRot="1" noChangeAspect="1" noMove="1" noResize="1" noEditPoints="1" noAdjustHandles="1" noChangeArrowheads="1" noChangeShapeType="1"/>
          </p:cNvCxnSpPr>
          <p:nvPr/>
        </p:nvCxnSpPr>
        <p:spPr>
          <a:xfrm flipH="1">
            <a:off x="1014413" y="1450975"/>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descr="&quot;&quot;">
            <a:extLst>
              <a:ext uri="{FF2B5EF4-FFF2-40B4-BE49-F238E27FC236}">
                <a16:creationId xmlns:a16="http://schemas.microsoft.com/office/drawing/2014/main" id="{19400285-BEB9-4A49-842C-660EA06E865B}"/>
              </a:ext>
            </a:extLst>
          </p:cNvPr>
          <p:cNvCxnSpPr>
            <a:cxnSpLocks noGrp="1" noRot="1" noChangeAspect="1" noMove="1" noResize="1" noEditPoints="1" noAdjustHandles="1" noChangeArrowheads="1" noChangeShapeType="1"/>
          </p:cNvCxnSpPr>
          <p:nvPr/>
        </p:nvCxnSpPr>
        <p:spPr>
          <a:xfrm flipH="1">
            <a:off x="1014413" y="5408613"/>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510" name="Content Placeholder 2">
            <a:extLst>
              <a:ext uri="{FF2B5EF4-FFF2-40B4-BE49-F238E27FC236}">
                <a16:creationId xmlns:a16="http://schemas.microsoft.com/office/drawing/2014/main" id="{4F43E775-F18E-4087-B3B9-352FB942FDD2}"/>
              </a:ext>
            </a:extLst>
          </p:cNvPr>
          <p:cNvSpPr>
            <a:spLocks noGrp="1" noChangeArrowheads="1"/>
          </p:cNvSpPr>
          <p:nvPr>
            <p:ph idx="1"/>
          </p:nvPr>
        </p:nvSpPr>
        <p:spPr>
          <a:xfrm>
            <a:off x="5277854" y="1275348"/>
            <a:ext cx="6455360" cy="4482515"/>
          </a:xfrm>
        </p:spPr>
        <p:txBody>
          <a:bodyPr anchor="ctr"/>
          <a:lstStyle/>
          <a:p>
            <a:pPr eaLnBrk="1" hangingPunct="1">
              <a:defRPr/>
            </a:pPr>
            <a:r>
              <a:rPr lang="en-IE" altLang="en-US" dirty="0">
                <a:solidFill>
                  <a:schemeClr val="accent1">
                    <a:lumMod val="75000"/>
                  </a:schemeClr>
                </a:solidFill>
              </a:rPr>
              <a:t>Grad programmes</a:t>
            </a:r>
          </a:p>
          <a:p>
            <a:pPr eaLnBrk="1" hangingPunct="1">
              <a:defRPr/>
            </a:pPr>
            <a:r>
              <a:rPr lang="en-IE" altLang="en-US" dirty="0">
                <a:solidFill>
                  <a:schemeClr val="accent1">
                    <a:lumMod val="75000"/>
                  </a:schemeClr>
                </a:solidFill>
              </a:rPr>
              <a:t>Multinational companies</a:t>
            </a:r>
          </a:p>
          <a:p>
            <a:pPr eaLnBrk="1" hangingPunct="1">
              <a:defRPr/>
            </a:pPr>
            <a:r>
              <a:rPr lang="en-IE" altLang="en-US" dirty="0">
                <a:solidFill>
                  <a:schemeClr val="accent1">
                    <a:lumMod val="75000"/>
                  </a:schemeClr>
                </a:solidFill>
              </a:rPr>
              <a:t>Work abroad programmes (e.g. J1)</a:t>
            </a:r>
          </a:p>
          <a:p>
            <a:pPr eaLnBrk="1" hangingPunct="1">
              <a:defRPr/>
            </a:pPr>
            <a:r>
              <a:rPr lang="en-IE" altLang="en-US" dirty="0">
                <a:solidFill>
                  <a:schemeClr val="accent1">
                    <a:lumMod val="75000"/>
                  </a:schemeClr>
                </a:solidFill>
              </a:rPr>
              <a:t>European Institutions</a:t>
            </a:r>
          </a:p>
          <a:p>
            <a:pPr eaLnBrk="1" hangingPunct="1">
              <a:defRPr/>
            </a:pPr>
            <a:r>
              <a:rPr lang="en-IE" altLang="en-US" dirty="0">
                <a:solidFill>
                  <a:schemeClr val="accent1">
                    <a:lumMod val="75000"/>
                  </a:schemeClr>
                </a:solidFill>
              </a:rPr>
              <a:t>International temping agencies</a:t>
            </a:r>
          </a:p>
          <a:p>
            <a:pPr eaLnBrk="1" hangingPunct="1">
              <a:defRPr/>
            </a:pPr>
            <a:r>
              <a:rPr lang="en-IE" altLang="en-US" dirty="0">
                <a:solidFill>
                  <a:schemeClr val="accent1">
                    <a:lumMod val="75000"/>
                  </a:schemeClr>
                </a:solidFill>
              </a:rPr>
              <a:t>Check out country guides:</a:t>
            </a:r>
          </a:p>
          <a:p>
            <a:pPr lvl="1" eaLnBrk="1" hangingPunct="1">
              <a:defRPr/>
            </a:pPr>
            <a:r>
              <a:rPr lang="en-IE" altLang="en-US" dirty="0">
                <a:solidFill>
                  <a:schemeClr val="accent1">
                    <a:lumMod val="75000"/>
                  </a:schemeClr>
                </a:solidFill>
                <a:hlinkClick r:id="rId3"/>
              </a:rPr>
              <a:t>https://targetjobs.co.uk/careers-</a:t>
            </a:r>
            <a:r>
              <a:rPr lang="en-IE" altLang="en-US" dirty="0">
                <a:solidFill>
                  <a:schemeClr val="bg1"/>
                </a:solidFill>
                <a:hlinkClick r:id="rId3"/>
              </a:rPr>
              <a:t>advice/working-abroad</a:t>
            </a:r>
            <a:r>
              <a:rPr lang="en-IE" altLang="en-US" dirty="0">
                <a:solidFill>
                  <a:schemeClr val="bg1"/>
                </a:solidFill>
              </a:rPr>
              <a:t> </a:t>
            </a:r>
          </a:p>
          <a:p>
            <a:pPr marL="0" indent="0" eaLnBrk="1" hangingPunct="1">
              <a:buFont typeface="Arial" panose="020B0604020202020204" pitchFamily="34" charset="0"/>
              <a:buNone/>
              <a:defRPr/>
            </a:pPr>
            <a:endParaRPr lang="en-GB" altLang="en-US" sz="17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76005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descr="&quot;&quot;">
            <a:extLst>
              <a:ext uri="{FF2B5EF4-FFF2-40B4-BE49-F238E27FC236}">
                <a16:creationId xmlns:a16="http://schemas.microsoft.com/office/drawing/2014/main" id="{015E9E23-2DED-40B4-B681-B1FC3410208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458" name="Title 1">
            <a:extLst>
              <a:ext uri="{FF2B5EF4-FFF2-40B4-BE49-F238E27FC236}">
                <a16:creationId xmlns:a16="http://schemas.microsoft.com/office/drawing/2014/main" id="{D6F3EB4D-B330-4E81-8A19-B8626AAC6099}"/>
              </a:ext>
            </a:extLst>
          </p:cNvPr>
          <p:cNvSpPr>
            <a:spLocks noGrp="1"/>
          </p:cNvSpPr>
          <p:nvPr>
            <p:ph type="title"/>
          </p:nvPr>
        </p:nvSpPr>
        <p:spPr>
          <a:xfrm>
            <a:off x="196266" y="1493838"/>
            <a:ext cx="5081587" cy="3956050"/>
          </a:xfrm>
        </p:spPr>
        <p:txBody>
          <a:bodyPr rtlCol="0">
            <a:normAutofit/>
          </a:bodyPr>
          <a:lstStyle/>
          <a:p>
            <a:pPr eaLnBrk="1" fontAlgn="auto" hangingPunct="1">
              <a:spcAft>
                <a:spcPts val="0"/>
              </a:spcAft>
              <a:defRPr/>
            </a:pPr>
            <a:r>
              <a:rPr lang="en-GB" altLang="en-US" sz="5400" dirty="0">
                <a:solidFill>
                  <a:schemeClr val="accent1">
                    <a:lumMod val="75000"/>
                  </a:schemeClr>
                </a:solidFill>
                <a:latin typeface="+mn-lt"/>
              </a:rPr>
              <a:t>Job hunting abroad</a:t>
            </a:r>
          </a:p>
        </p:txBody>
      </p:sp>
      <p:cxnSp>
        <p:nvCxnSpPr>
          <p:cNvPr id="73" name="Straight Connector 72" descr="&quot;&quot;">
            <a:extLst>
              <a:ext uri="{FF2B5EF4-FFF2-40B4-BE49-F238E27FC236}">
                <a16:creationId xmlns:a16="http://schemas.microsoft.com/office/drawing/2014/main" id="{94E08F88-402E-495B-88FC-5ED77077D786}"/>
              </a:ext>
            </a:extLst>
          </p:cNvPr>
          <p:cNvCxnSpPr>
            <a:cxnSpLocks noGrp="1" noRot="1" noChangeAspect="1" noMove="1" noResize="1" noEditPoints="1" noAdjustHandles="1" noChangeArrowheads="1" noChangeShapeType="1"/>
          </p:cNvCxnSpPr>
          <p:nvPr/>
        </p:nvCxnSpPr>
        <p:spPr>
          <a:xfrm flipH="1">
            <a:off x="1014413" y="1450975"/>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descr="&quot;&quot;">
            <a:extLst>
              <a:ext uri="{FF2B5EF4-FFF2-40B4-BE49-F238E27FC236}">
                <a16:creationId xmlns:a16="http://schemas.microsoft.com/office/drawing/2014/main" id="{19400285-BEB9-4A49-842C-660EA06E865B}"/>
              </a:ext>
            </a:extLst>
          </p:cNvPr>
          <p:cNvCxnSpPr>
            <a:cxnSpLocks noGrp="1" noRot="1" noChangeAspect="1" noMove="1" noResize="1" noEditPoints="1" noAdjustHandles="1" noChangeArrowheads="1" noChangeShapeType="1"/>
          </p:cNvCxnSpPr>
          <p:nvPr/>
        </p:nvCxnSpPr>
        <p:spPr>
          <a:xfrm flipH="1">
            <a:off x="1014413" y="5408613"/>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510" name="Content Placeholder 2">
            <a:extLst>
              <a:ext uri="{FF2B5EF4-FFF2-40B4-BE49-F238E27FC236}">
                <a16:creationId xmlns:a16="http://schemas.microsoft.com/office/drawing/2014/main" id="{4F43E775-F18E-4087-B3B9-352FB942FDD2}"/>
              </a:ext>
            </a:extLst>
          </p:cNvPr>
          <p:cNvSpPr>
            <a:spLocks noGrp="1" noChangeArrowheads="1"/>
          </p:cNvSpPr>
          <p:nvPr>
            <p:ph idx="1"/>
          </p:nvPr>
        </p:nvSpPr>
        <p:spPr>
          <a:xfrm>
            <a:off x="5277854" y="1275348"/>
            <a:ext cx="6455360" cy="4482515"/>
          </a:xfrm>
        </p:spPr>
        <p:txBody>
          <a:bodyPr anchor="ctr">
            <a:normAutofit lnSpcReduction="10000"/>
          </a:bodyPr>
          <a:lstStyle/>
          <a:p>
            <a:pPr marL="0" indent="0">
              <a:buNone/>
              <a:defRPr/>
            </a:pPr>
            <a:r>
              <a:rPr lang="en-IE" dirty="0">
                <a:ea typeface="+mn-lt"/>
                <a:cs typeface="+mn-lt"/>
              </a:rPr>
              <a:t>Country Resources:</a:t>
            </a:r>
          </a:p>
          <a:p>
            <a:pPr marL="0" indent="0">
              <a:buNone/>
              <a:defRPr/>
            </a:pPr>
            <a:r>
              <a:rPr lang="en-IE" dirty="0">
                <a:ea typeface="+mn-lt"/>
                <a:cs typeface="+mn-lt"/>
              </a:rPr>
              <a:t>Australia, Canada, China, New Zealand, USA</a:t>
            </a:r>
          </a:p>
          <a:p>
            <a:pPr marL="0" indent="0">
              <a:buNone/>
              <a:defRPr/>
            </a:pPr>
            <a:r>
              <a:rPr lang="en-IE" dirty="0">
                <a:ea typeface="+mn-lt"/>
                <a:cs typeface="+mn-lt"/>
                <a:hlinkClick r:id="rId3"/>
              </a:rPr>
              <a:t>https://www.tudublin.ie/for-students/career-development-centre/students-and-graduates/resources/</a:t>
            </a:r>
            <a:endParaRPr lang="en-IE" altLang="en-US">
              <a:solidFill>
                <a:schemeClr val="accent1">
                  <a:lumMod val="75000"/>
                </a:schemeClr>
              </a:solidFill>
              <a:cs typeface="Calibri"/>
            </a:endParaRPr>
          </a:p>
          <a:p>
            <a:pPr marL="0" indent="0">
              <a:buFont typeface="Arial" panose="020B0604020202020204" pitchFamily="34" charset="0"/>
              <a:buNone/>
              <a:defRPr/>
            </a:pPr>
            <a:endParaRPr lang="en-IE" dirty="0">
              <a:solidFill>
                <a:srgbClr val="000000"/>
              </a:solidFill>
              <a:latin typeface="Calibri"/>
              <a:cs typeface="Calibri"/>
            </a:endParaRPr>
          </a:p>
          <a:p>
            <a:pPr marL="0" indent="0">
              <a:buNone/>
              <a:defRPr/>
            </a:pPr>
            <a:r>
              <a:rPr lang="en-IE" dirty="0">
                <a:solidFill>
                  <a:srgbClr val="000000"/>
                </a:solidFill>
                <a:latin typeface="Calibri"/>
                <a:cs typeface="Calibri"/>
              </a:rPr>
              <a:t>Country Profiles: Work Abroad Series (A-Z)</a:t>
            </a:r>
          </a:p>
          <a:p>
            <a:pPr marL="0" indent="0">
              <a:buNone/>
              <a:defRPr/>
            </a:pPr>
            <a:r>
              <a:rPr lang="en-IE" dirty="0">
                <a:ea typeface="+mn-lt"/>
                <a:cs typeface="+mn-lt"/>
                <a:hlinkClick r:id="rId4"/>
              </a:rPr>
              <a:t>https://www.prospects.ac.uk/jobs-and-work-experience/working-abroad</a:t>
            </a:r>
          </a:p>
          <a:p>
            <a:pPr marL="0" indent="0">
              <a:buNone/>
              <a:defRPr/>
            </a:pPr>
            <a:endParaRPr lang="en-IE" dirty="0">
              <a:solidFill>
                <a:srgbClr val="000000"/>
              </a:solidFill>
              <a:latin typeface="Calibri"/>
              <a:cs typeface="Calibri"/>
            </a:endParaRPr>
          </a:p>
          <a:p>
            <a:pPr marL="0" indent="0">
              <a:buNone/>
              <a:defRPr/>
            </a:pPr>
            <a:endParaRPr lang="en-IE" dirty="0">
              <a:solidFill>
                <a:srgbClr val="000000"/>
              </a:solidFill>
              <a:latin typeface="Calibri"/>
              <a:cs typeface="Calibri"/>
            </a:endParaRPr>
          </a:p>
          <a:p>
            <a:pPr marL="0" indent="0">
              <a:buNone/>
              <a:defRPr/>
            </a:pPr>
            <a:endParaRPr lang="en-IE" dirty="0">
              <a:solidFill>
                <a:srgbClr val="000000"/>
              </a:solidFill>
              <a:latin typeface="Calibri"/>
              <a:cs typeface="Calibri"/>
            </a:endParaRPr>
          </a:p>
        </p:txBody>
      </p:sp>
    </p:spTree>
    <p:extLst>
      <p:ext uri="{BB962C8B-B14F-4D97-AF65-F5344CB8AC3E}">
        <p14:creationId xmlns:p14="http://schemas.microsoft.com/office/powerpoint/2010/main" val="2191296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871220" y="485273"/>
            <a:ext cx="6006192" cy="746730"/>
          </a:xfrm>
        </p:spPr>
        <p:txBody>
          <a:bodyPr>
            <a:normAutofit/>
          </a:bodyPr>
          <a:lstStyle/>
          <a:p>
            <a:r>
              <a:rPr lang="en-US" sz="3600" b="1" dirty="0">
                <a:solidFill>
                  <a:prstClr val="black"/>
                </a:solidFill>
                <a:latin typeface="+mn-lt"/>
              </a:rPr>
              <a:t>Overseas Opportunities</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191344" y="1700808"/>
            <a:ext cx="7776864" cy="4476154"/>
          </a:xfrm>
        </p:spPr>
        <p:txBody>
          <a:bodyPr rtlCol="0">
            <a:normAutofit fontScale="85000" lnSpcReduction="20000"/>
          </a:bodyPr>
          <a:lstStyle/>
          <a:p>
            <a:pPr>
              <a:lnSpc>
                <a:spcPct val="80000"/>
              </a:lnSpc>
              <a:defRPr/>
            </a:pPr>
            <a:endParaRPr lang="en-IE" altLang="en-US" b="1" u="sng" dirty="0">
              <a:cs typeface="Calibri" panose="020F0502020204030204" pitchFamily="34" charset="0"/>
            </a:endParaRPr>
          </a:p>
          <a:p>
            <a:pPr>
              <a:lnSpc>
                <a:spcPct val="80000"/>
              </a:lnSpc>
              <a:defRPr/>
            </a:pPr>
            <a:r>
              <a:rPr lang="en-IE" altLang="en-US" b="1" u="sng" dirty="0">
                <a:cs typeface="Calibri" panose="020F0502020204030204" pitchFamily="34" charset="0"/>
              </a:rPr>
              <a:t>Opportunities abroad</a:t>
            </a:r>
            <a:r>
              <a:rPr lang="en-IE" altLang="en-US" b="1" dirty="0">
                <a:cs typeface="Calibri" panose="020F0502020204030204" pitchFamily="34" charset="0"/>
              </a:rPr>
              <a:t>- </a:t>
            </a:r>
            <a:r>
              <a:rPr lang="en-IE" altLang="en-US" b="1" dirty="0">
                <a:solidFill>
                  <a:schemeClr val="accent2"/>
                </a:solidFill>
                <a:cs typeface="Calibri" panose="020F0502020204030204" pitchFamily="34" charset="0"/>
                <a:hlinkClick r:id="rId3">
                  <a:extLst>
                    <a:ext uri="{A12FA001-AC4F-418D-AE19-62706E023703}">
                      <ahyp:hlinkClr xmlns:ahyp="http://schemas.microsoft.com/office/drawing/2018/hyperlinkcolor" val="tx"/>
                    </a:ext>
                  </a:extLst>
                </a:hlinkClick>
              </a:rPr>
              <a:t>www.prospects.ac.uk</a:t>
            </a:r>
            <a:r>
              <a:rPr lang="en-IE" altLang="en-US" b="1" dirty="0">
                <a:solidFill>
                  <a:schemeClr val="accent2"/>
                </a:solidFill>
                <a:cs typeface="Calibri" panose="020F0502020204030204" pitchFamily="34" charset="0"/>
              </a:rPr>
              <a:t> </a:t>
            </a:r>
            <a:r>
              <a:rPr lang="en-IE" altLang="en-US" b="1" dirty="0">
                <a:cs typeface="Calibri" panose="020F0502020204030204" pitchFamily="34" charset="0"/>
              </a:rPr>
              <a:t>– working in UK and abroad, </a:t>
            </a:r>
            <a:r>
              <a:rPr lang="en-IE" altLang="en-US" b="1" dirty="0">
                <a:solidFill>
                  <a:schemeClr val="accent2"/>
                </a:solidFill>
                <a:cs typeface="Calibri" panose="020F0502020204030204" pitchFamily="34" charset="0"/>
              </a:rPr>
              <a:t>savethestudent.org,  </a:t>
            </a:r>
            <a:r>
              <a:rPr lang="en-IE" altLang="en-US" b="1" u="sng" dirty="0">
                <a:solidFill>
                  <a:schemeClr val="accent2"/>
                </a:solidFill>
                <a:cs typeface="Calibri" panose="020F0502020204030204" pitchFamily="34" charset="0"/>
              </a:rPr>
              <a:t>targetjobs.co.uk,</a:t>
            </a:r>
            <a:r>
              <a:rPr lang="en-IE" b="1" dirty="0">
                <a:solidFill>
                  <a:schemeClr val="accent2"/>
                </a:solidFill>
                <a:cs typeface="Calibri" panose="020F0502020204030204" pitchFamily="34" charset="0"/>
                <a:hlinkClick r:id="rId4">
                  <a:extLst>
                    <a:ext uri="{A12FA001-AC4F-418D-AE19-62706E023703}">
                      <ahyp:hlinkClr xmlns:ahyp="http://schemas.microsoft.com/office/drawing/2018/hyperlinkcolor" val="tx"/>
                    </a:ext>
                  </a:extLst>
                </a:hlinkClick>
              </a:rPr>
              <a:t> ww.nextstepsupport.org</a:t>
            </a:r>
            <a:r>
              <a:rPr lang="en-IE" altLang="en-US" b="1" dirty="0">
                <a:solidFill>
                  <a:schemeClr val="accent2"/>
                </a:solidFill>
                <a:cs typeface="Calibri" panose="020F0502020204030204" pitchFamily="34" charset="0"/>
              </a:rPr>
              <a:t> </a:t>
            </a:r>
            <a:r>
              <a:rPr lang="en-IE" altLang="en-US" b="1" dirty="0">
                <a:solidFill>
                  <a:schemeClr val="accent2"/>
                </a:solidFill>
                <a:cs typeface="Calibri" panose="020F0502020204030204" pitchFamily="34" charset="0"/>
                <a:hlinkClick r:id="rId5">
                  <a:extLst>
                    <a:ext uri="{A12FA001-AC4F-418D-AE19-62706E023703}">
                      <ahyp:hlinkClr xmlns:ahyp="http://schemas.microsoft.com/office/drawing/2018/hyperlinkcolor" val="tx"/>
                    </a:ext>
                  </a:extLst>
                </a:hlinkClick>
              </a:rPr>
              <a:t>ww.kent.ac.uk/careers/sitesint.htm</a:t>
            </a:r>
            <a:r>
              <a:rPr lang="en-IE" altLang="en-US" b="1" dirty="0">
                <a:solidFill>
                  <a:schemeClr val="accent2"/>
                </a:solidFill>
                <a:cs typeface="Calibri" panose="020F0502020204030204" pitchFamily="34" charset="0"/>
              </a:rPr>
              <a:t> - </a:t>
            </a:r>
            <a:r>
              <a:rPr lang="en-IE" altLang="en-US" b="1" dirty="0">
                <a:solidFill>
                  <a:schemeClr val="accent2"/>
                </a:solidFill>
                <a:cs typeface="Calibri" panose="020F0502020204030204" pitchFamily="34" charset="0"/>
                <a:hlinkClick r:id="rId6">
                  <a:extLst>
                    <a:ext uri="{A12FA001-AC4F-418D-AE19-62706E023703}">
                      <ahyp:hlinkClr xmlns:ahyp="http://schemas.microsoft.com/office/drawing/2018/hyperlinkcolor" val="tx"/>
                    </a:ext>
                  </a:extLst>
                </a:hlinkClick>
              </a:rPr>
              <a:t>www.rileyguide.com</a:t>
            </a:r>
            <a:r>
              <a:rPr lang="en-IE" altLang="en-US" b="1" dirty="0">
                <a:solidFill>
                  <a:schemeClr val="accent2"/>
                </a:solidFill>
                <a:cs typeface="Calibri" panose="020F0502020204030204" pitchFamily="34" charset="0"/>
              </a:rPr>
              <a:t> </a:t>
            </a:r>
            <a:r>
              <a:rPr lang="en-IE" altLang="en-US" b="1" dirty="0">
                <a:cs typeface="Calibri" panose="020F0502020204030204" pitchFamily="34" charset="0"/>
              </a:rPr>
              <a:t>– working in different countries </a:t>
            </a:r>
            <a:r>
              <a:rPr lang="en-IE" altLang="en-US" b="1" dirty="0">
                <a:solidFill>
                  <a:schemeClr val="accent2"/>
                </a:solidFill>
                <a:cs typeface="Calibri" panose="020F0502020204030204" pitchFamily="34" charset="0"/>
                <a:hlinkClick r:id="rId7">
                  <a:extLst>
                    <a:ext uri="{A12FA001-AC4F-418D-AE19-62706E023703}">
                      <ahyp:hlinkClr xmlns:ahyp="http://schemas.microsoft.com/office/drawing/2018/hyperlinkcolor" val="tx"/>
                    </a:ext>
                  </a:extLst>
                </a:hlinkClick>
              </a:rPr>
              <a:t>www.ec.europa.eu</a:t>
            </a:r>
            <a:r>
              <a:rPr lang="en-IE" altLang="en-US" b="1" dirty="0">
                <a:solidFill>
                  <a:schemeClr val="accent2"/>
                </a:solidFill>
                <a:cs typeface="Calibri" panose="020F0502020204030204" pitchFamily="34" charset="0"/>
              </a:rPr>
              <a:t> </a:t>
            </a:r>
            <a:r>
              <a:rPr lang="en-IE" altLang="en-US" dirty="0">
                <a:cs typeface="Calibri" panose="020F0502020204030204" pitchFamily="34" charset="0"/>
              </a:rPr>
              <a:t>– Jobs in Europe, </a:t>
            </a:r>
            <a:r>
              <a:rPr lang="en-IE" altLang="en-US" b="1" dirty="0">
                <a:solidFill>
                  <a:schemeClr val="accent2"/>
                </a:solidFill>
                <a:hlinkClick r:id="rId8">
                  <a:extLst>
                    <a:ext uri="{A12FA001-AC4F-418D-AE19-62706E023703}">
                      <ahyp:hlinkClr xmlns:ahyp="http://schemas.microsoft.com/office/drawing/2018/hyperlinkcolor" val="tx"/>
                    </a:ext>
                  </a:extLst>
                </a:hlinkClick>
              </a:rPr>
              <a:t>www.iaeste.org</a:t>
            </a:r>
            <a:r>
              <a:rPr lang="en-IE" altLang="en-US" b="1" dirty="0">
                <a:solidFill>
                  <a:schemeClr val="accent2"/>
                </a:solidFill>
              </a:rPr>
              <a:t> </a:t>
            </a:r>
            <a:r>
              <a:rPr lang="en-IE" altLang="en-US" dirty="0"/>
              <a:t>– work experience abroad </a:t>
            </a:r>
          </a:p>
          <a:p>
            <a:pPr>
              <a:lnSpc>
                <a:spcPct val="80000"/>
              </a:lnSpc>
              <a:defRPr/>
            </a:pPr>
            <a:endParaRPr lang="en-IE" altLang="en-US" dirty="0"/>
          </a:p>
          <a:p>
            <a:pPr>
              <a:lnSpc>
                <a:spcPct val="80000"/>
              </a:lnSpc>
              <a:defRPr/>
            </a:pPr>
            <a:r>
              <a:rPr lang="en-GB" altLang="en-US" b="1" u="sng" dirty="0">
                <a:cs typeface="Calibri" panose="020F0502020204030204" pitchFamily="34" charset="0"/>
              </a:rPr>
              <a:t>Working abroad handouts  </a:t>
            </a:r>
            <a:r>
              <a:rPr lang="en-GB" altLang="en-US" dirty="0">
                <a:cs typeface="Calibri" panose="020F0502020204030204" pitchFamily="34" charset="0"/>
              </a:rPr>
              <a:t>- </a:t>
            </a:r>
            <a:r>
              <a:rPr lang="en-GB" altLang="en-US" b="1" dirty="0">
                <a:solidFill>
                  <a:schemeClr val="accent2"/>
                </a:solidFill>
                <a:cs typeface="Calibri" panose="020F0502020204030204" pitchFamily="34" charset="0"/>
                <a:hlinkClick r:id="rId9">
                  <a:extLst>
                    <a:ext uri="{A12FA001-AC4F-418D-AE19-62706E023703}">
                      <ahyp:hlinkClr xmlns:ahyp="http://schemas.microsoft.com/office/drawing/2018/hyperlinkcolor" val="tx"/>
                    </a:ext>
                  </a:extLst>
                </a:hlinkClick>
              </a:rPr>
              <a:t>www.tudublin.ie/careers</a:t>
            </a:r>
            <a:endParaRPr lang="en-GB" altLang="en-US" b="1" dirty="0">
              <a:solidFill>
                <a:schemeClr val="accent2"/>
              </a:solidFill>
              <a:cs typeface="Calibri" panose="020F0502020204030204" pitchFamily="34" charset="0"/>
            </a:endParaRPr>
          </a:p>
          <a:p>
            <a:pPr>
              <a:lnSpc>
                <a:spcPct val="80000"/>
              </a:lnSpc>
              <a:defRPr/>
            </a:pPr>
            <a:endParaRPr lang="en-GB" altLang="en-US" b="1" dirty="0">
              <a:solidFill>
                <a:schemeClr val="accent2"/>
              </a:solidFill>
              <a:cs typeface="Calibri" panose="020F0502020204030204" pitchFamily="34" charset="0"/>
            </a:endParaRPr>
          </a:p>
          <a:p>
            <a:pPr>
              <a:lnSpc>
                <a:spcPct val="80000"/>
              </a:lnSpc>
              <a:defRPr/>
            </a:pPr>
            <a:r>
              <a:rPr lang="en-IE" altLang="en-US" b="1" u="sng" dirty="0"/>
              <a:t>Internship websites </a:t>
            </a:r>
            <a:r>
              <a:rPr lang="en-IE" altLang="en-US" dirty="0"/>
              <a:t>- </a:t>
            </a:r>
            <a:r>
              <a:rPr lang="en-IE" altLang="en-US" b="1" dirty="0">
                <a:solidFill>
                  <a:schemeClr val="accent2"/>
                </a:solidFill>
              </a:rPr>
              <a:t>eurobrussels.com, enternships.com, iagora.com, </a:t>
            </a:r>
            <a:r>
              <a:rPr lang="en-IE" altLang="en-US" b="1" dirty="0">
                <a:solidFill>
                  <a:schemeClr val="accent2"/>
                </a:solidFill>
                <a:hlinkClick r:id="rId10">
                  <a:extLst>
                    <a:ext uri="{A12FA001-AC4F-418D-AE19-62706E023703}">
                      <ahyp:hlinkClr xmlns:ahyp="http://schemas.microsoft.com/office/drawing/2018/hyperlinkcolor" val="tx"/>
                    </a:ext>
                  </a:extLst>
                </a:hlinkClick>
              </a:rPr>
              <a:t>www.spain-internships.com</a:t>
            </a:r>
            <a:r>
              <a:rPr lang="en-IE" altLang="en-US" b="1" dirty="0">
                <a:solidFill>
                  <a:schemeClr val="accent2"/>
                </a:solidFill>
              </a:rPr>
              <a:t>, </a:t>
            </a:r>
            <a:r>
              <a:rPr lang="en-IE" altLang="en-US" b="1" dirty="0">
                <a:solidFill>
                  <a:schemeClr val="accent2"/>
                </a:solidFill>
                <a:hlinkClick r:id="rId11">
                  <a:extLst>
                    <a:ext uri="{A12FA001-AC4F-418D-AE19-62706E023703}">
                      <ahyp:hlinkClr xmlns:ahyp="http://schemas.microsoft.com/office/drawing/2018/hyperlinkcolor" val="tx"/>
                    </a:ext>
                  </a:extLst>
                </a:hlinkClick>
              </a:rPr>
              <a:t>www.mountbatten.org</a:t>
            </a:r>
            <a:r>
              <a:rPr lang="en-IE" altLang="en-US" b="1" dirty="0">
                <a:solidFill>
                  <a:schemeClr val="accent2"/>
                </a:solidFill>
              </a:rPr>
              <a:t>, </a:t>
            </a:r>
            <a:r>
              <a:rPr lang="en-IE" altLang="en-US" dirty="0"/>
              <a:t>Harold </a:t>
            </a:r>
            <a:r>
              <a:rPr lang="en-IE" altLang="en-US" dirty="0" err="1"/>
              <a:t>Burson</a:t>
            </a:r>
            <a:r>
              <a:rPr lang="en-IE" altLang="en-US" dirty="0"/>
              <a:t> Summer Internship Programme: </a:t>
            </a:r>
            <a:r>
              <a:rPr lang="en-IE" altLang="en-US" b="1" dirty="0">
                <a:solidFill>
                  <a:schemeClr val="accent2"/>
                </a:solidFill>
                <a:hlinkClick r:id="rId12">
                  <a:extLst>
                    <a:ext uri="{A12FA001-AC4F-418D-AE19-62706E023703}">
                      <ahyp:hlinkClr xmlns:ahyp="http://schemas.microsoft.com/office/drawing/2018/hyperlinkcolor" val="tx"/>
                    </a:ext>
                  </a:extLst>
                </a:hlinkClick>
              </a:rPr>
              <a:t>www.burson-marsteller.com</a:t>
            </a:r>
            <a:r>
              <a:rPr lang="en-IE" altLang="en-US" b="1" dirty="0">
                <a:solidFill>
                  <a:schemeClr val="accent2"/>
                </a:solidFill>
              </a:rPr>
              <a:t>  </a:t>
            </a:r>
            <a:r>
              <a:rPr lang="en-IE" altLang="en-US" dirty="0"/>
              <a:t>Washington Ireland Programme </a:t>
            </a:r>
            <a:r>
              <a:rPr lang="en-IE" altLang="en-US" b="1" dirty="0">
                <a:solidFill>
                  <a:schemeClr val="accent2"/>
                </a:solidFill>
                <a:hlinkClick r:id="rId13">
                  <a:extLst>
                    <a:ext uri="{A12FA001-AC4F-418D-AE19-62706E023703}">
                      <ahyp:hlinkClr xmlns:ahyp="http://schemas.microsoft.com/office/drawing/2018/hyperlinkcolor" val="tx"/>
                    </a:ext>
                  </a:extLst>
                </a:hlinkClick>
              </a:rPr>
              <a:t>http://wiprogram.org</a:t>
            </a:r>
            <a:endParaRPr lang="en-IE" altLang="en-US" dirty="0"/>
          </a:p>
          <a:p>
            <a:pPr>
              <a:lnSpc>
                <a:spcPct val="80000"/>
              </a:lnSpc>
              <a:defRPr/>
            </a:pPr>
            <a:endParaRPr lang="en-GB" sz="2400" dirty="0">
              <a:solidFill>
                <a:srgbClr val="6D524A"/>
              </a:solidFill>
            </a:endParaRPr>
          </a:p>
        </p:txBody>
      </p:sp>
      <p:pic>
        <p:nvPicPr>
          <p:cNvPr id="2" name="Picture 2" descr="International Business Careers that Involve Global Travel - International  Business Degree Guide">
            <a:extLst>
              <a:ext uri="{FF2B5EF4-FFF2-40B4-BE49-F238E27FC236}">
                <a16:creationId xmlns:a16="http://schemas.microsoft.com/office/drawing/2014/main" id="{49EB90B7-9618-4D53-932C-E7D2F7044E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68208" y="2060848"/>
            <a:ext cx="388843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844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871220" y="485273"/>
            <a:ext cx="6006192" cy="746730"/>
          </a:xfrm>
        </p:spPr>
        <p:txBody>
          <a:bodyPr>
            <a:normAutofit/>
          </a:bodyPr>
          <a:lstStyle/>
          <a:p>
            <a:r>
              <a:rPr lang="en-US" sz="3600" b="1" dirty="0">
                <a:solidFill>
                  <a:prstClr val="black"/>
                </a:solidFill>
                <a:latin typeface="+mn-lt"/>
              </a:rPr>
              <a:t>Advertised Jobs – EU</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191344" y="1772816"/>
            <a:ext cx="8424936" cy="4248472"/>
          </a:xfrm>
        </p:spPr>
        <p:txBody>
          <a:bodyPr rtlCol="0">
            <a:normAutofit fontScale="77500" lnSpcReduction="20000"/>
          </a:bodyPr>
          <a:lstStyle/>
          <a:p>
            <a:pPr>
              <a:lnSpc>
                <a:spcPct val="80000"/>
              </a:lnSpc>
            </a:pPr>
            <a:r>
              <a:rPr lang="en-IE" altLang="en-US" b="1" u="sng" dirty="0"/>
              <a:t> </a:t>
            </a:r>
          </a:p>
          <a:p>
            <a:pPr>
              <a:lnSpc>
                <a:spcPct val="80000"/>
              </a:lnSpc>
            </a:pPr>
            <a:r>
              <a:rPr lang="en-GB" altLang="en-US" b="1" dirty="0"/>
              <a:t>EU Jobs</a:t>
            </a:r>
            <a:r>
              <a:rPr lang="en-IE" altLang="en-US" b="1" dirty="0"/>
              <a:t> </a:t>
            </a:r>
            <a:r>
              <a:rPr lang="en-IE" altLang="en-US" dirty="0"/>
              <a:t>- </a:t>
            </a:r>
            <a:r>
              <a:rPr lang="en-GB" altLang="en-US" b="1" dirty="0">
                <a:solidFill>
                  <a:schemeClr val="accent2"/>
                </a:solidFill>
                <a:hlinkClick r:id="rId3">
                  <a:extLst>
                    <a:ext uri="{A12FA001-AC4F-418D-AE19-62706E023703}">
                      <ahyp:hlinkClr xmlns:ahyp="http://schemas.microsoft.com/office/drawing/2018/hyperlinkcolor" val="tx"/>
                    </a:ext>
                  </a:extLst>
                </a:hlinkClick>
              </a:rPr>
              <a:t>https://ec.europa.eu/eures/</a:t>
            </a:r>
            <a:endParaRPr lang="en-IE" altLang="en-US" dirty="0">
              <a:solidFill>
                <a:schemeClr val="accent2"/>
              </a:solidFill>
            </a:endParaRPr>
          </a:p>
          <a:p>
            <a:pPr>
              <a:lnSpc>
                <a:spcPct val="80000"/>
              </a:lnSpc>
            </a:pPr>
            <a:r>
              <a:rPr lang="en-GB" altLang="en-US" b="1" u="sng" dirty="0">
                <a:solidFill>
                  <a:schemeClr val="accent2"/>
                </a:solidFill>
                <a:hlinkClick r:id="rId4">
                  <a:extLst>
                    <a:ext uri="{A12FA001-AC4F-418D-AE19-62706E023703}">
                      <ahyp:hlinkClr xmlns:ahyp="http://schemas.microsoft.com/office/drawing/2018/hyperlinkcolor" val="tx"/>
                    </a:ext>
                  </a:extLst>
                </a:hlinkClick>
              </a:rPr>
              <a:t>http://www.careersportal.ie/sectors</a:t>
            </a:r>
            <a:r>
              <a:rPr lang="en-GB" altLang="en-US" dirty="0"/>
              <a:t>– Irish voices/EU Jobs/Working in the EU</a:t>
            </a:r>
            <a:endParaRPr lang="en-IE" altLang="en-US" dirty="0"/>
          </a:p>
          <a:p>
            <a:pPr>
              <a:lnSpc>
                <a:spcPct val="80000"/>
              </a:lnSpc>
            </a:pPr>
            <a:endParaRPr lang="en-GB" altLang="en-US" b="1" u="sng" dirty="0">
              <a:solidFill>
                <a:schemeClr val="accent2"/>
              </a:solidFill>
            </a:endParaRPr>
          </a:p>
          <a:p>
            <a:pPr>
              <a:lnSpc>
                <a:spcPct val="80000"/>
              </a:lnSpc>
            </a:pPr>
            <a:r>
              <a:rPr lang="en-IE" altLang="en-US" b="1" dirty="0"/>
              <a:t>European Movement Ireland internships </a:t>
            </a:r>
            <a:r>
              <a:rPr lang="en-IE" altLang="en-US" dirty="0"/>
              <a:t>- </a:t>
            </a:r>
            <a:r>
              <a:rPr lang="en-IE" altLang="en-US" b="1" dirty="0">
                <a:solidFill>
                  <a:schemeClr val="accent2"/>
                </a:solidFill>
              </a:rPr>
              <a:t>europeanmovement.ie, </a:t>
            </a:r>
            <a:r>
              <a:rPr lang="en-IE" altLang="en-US" b="1" dirty="0">
                <a:solidFill>
                  <a:schemeClr val="accent2"/>
                </a:solidFill>
                <a:hlinkClick r:id="rId5">
                  <a:extLst>
                    <a:ext uri="{A12FA001-AC4F-418D-AE19-62706E023703}">
                      <ahyp:hlinkClr xmlns:ahyp="http://schemas.microsoft.com/office/drawing/2018/hyperlinkcolor" val="tx"/>
                    </a:ext>
                  </a:extLst>
                </a:hlinkClick>
              </a:rPr>
              <a:t>www.eu-careers.eu</a:t>
            </a:r>
            <a:r>
              <a:rPr lang="en-IE" altLang="en-US" b="1" dirty="0">
                <a:solidFill>
                  <a:schemeClr val="accent2"/>
                </a:solidFill>
              </a:rPr>
              <a:t>, eurograduate.com, </a:t>
            </a:r>
            <a:r>
              <a:rPr lang="en-IE" altLang="en-US" b="1" dirty="0">
                <a:solidFill>
                  <a:schemeClr val="accent2"/>
                </a:solidFill>
                <a:hlinkClick r:id="rId6">
                  <a:extLst>
                    <a:ext uri="{A12FA001-AC4F-418D-AE19-62706E023703}">
                      <ahyp:hlinkClr xmlns:ahyp="http://schemas.microsoft.com/office/drawing/2018/hyperlinkcolor" val="tx"/>
                    </a:ext>
                  </a:extLst>
                </a:hlinkClick>
              </a:rPr>
              <a:t>www.epso.eu</a:t>
            </a:r>
            <a:r>
              <a:rPr lang="en-IE" altLang="en-US" b="1" dirty="0">
                <a:solidFill>
                  <a:schemeClr val="accent2"/>
                </a:solidFill>
              </a:rPr>
              <a:t>, eujobs.ie, europe.jobs.com, eurojobs.com</a:t>
            </a:r>
          </a:p>
          <a:p>
            <a:pPr>
              <a:lnSpc>
                <a:spcPct val="80000"/>
              </a:lnSpc>
            </a:pPr>
            <a:endParaRPr lang="en-IE" altLang="en-US" dirty="0"/>
          </a:p>
          <a:p>
            <a:pPr>
              <a:lnSpc>
                <a:spcPct val="80000"/>
              </a:lnSpc>
            </a:pPr>
            <a:r>
              <a:rPr lang="en-IE" altLang="en-US" b="1" u="sng" dirty="0"/>
              <a:t>European Parliament Traineeships</a:t>
            </a:r>
            <a:r>
              <a:rPr lang="en-IE" altLang="en-US" dirty="0"/>
              <a:t>: </a:t>
            </a:r>
            <a:r>
              <a:rPr lang="en-IE" altLang="en-US" b="1" dirty="0">
                <a:solidFill>
                  <a:schemeClr val="accent2"/>
                </a:solidFill>
                <a:hlinkClick r:id="rId7">
                  <a:extLst>
                    <a:ext uri="{A12FA001-AC4F-418D-AE19-62706E023703}">
                      <ahyp:hlinkClr xmlns:ahyp="http://schemas.microsoft.com/office/drawing/2018/hyperlinkcolor" val="tx"/>
                    </a:ext>
                  </a:extLst>
                </a:hlinkClick>
              </a:rPr>
              <a:t>http://www.europarl.europa.eu/parliament/public/</a:t>
            </a:r>
            <a:endParaRPr lang="en-IE" altLang="en-US" b="1" dirty="0">
              <a:solidFill>
                <a:schemeClr val="accent2"/>
              </a:solidFill>
            </a:endParaRPr>
          </a:p>
          <a:p>
            <a:pPr>
              <a:lnSpc>
                <a:spcPct val="80000"/>
              </a:lnSpc>
            </a:pPr>
            <a:r>
              <a:rPr lang="en-IE" altLang="en-US" b="1" u="sng" dirty="0"/>
              <a:t>Council of the European Union traineeships</a:t>
            </a:r>
            <a:r>
              <a:rPr lang="en-IE" altLang="en-US" b="1" dirty="0"/>
              <a:t>: </a:t>
            </a:r>
            <a:r>
              <a:rPr lang="en-IE" altLang="en-US" b="1" dirty="0">
                <a:solidFill>
                  <a:schemeClr val="accent2"/>
                </a:solidFill>
                <a:hlinkClick r:id="rId8">
                  <a:extLst>
                    <a:ext uri="{A12FA001-AC4F-418D-AE19-62706E023703}">
                      <ahyp:hlinkClr xmlns:ahyp="http://schemas.microsoft.com/office/drawing/2018/hyperlinkcolor" val="tx"/>
                    </a:ext>
                  </a:extLst>
                </a:hlinkClick>
              </a:rPr>
              <a:t>http://www.consilium.europa.eu/</a:t>
            </a:r>
            <a:endParaRPr lang="en-IE" altLang="en-US" b="1" dirty="0">
              <a:solidFill>
                <a:schemeClr val="accent2"/>
              </a:solidFill>
            </a:endParaRPr>
          </a:p>
          <a:p>
            <a:r>
              <a:rPr lang="en-IE" altLang="en-US" b="1" u="sng" dirty="0"/>
              <a:t>Commission traineeship</a:t>
            </a:r>
            <a:r>
              <a:rPr lang="en-IE" altLang="en-US" b="1" dirty="0"/>
              <a:t>: </a:t>
            </a:r>
            <a:r>
              <a:rPr lang="en-IE" altLang="en-US" b="1" dirty="0">
                <a:solidFill>
                  <a:schemeClr val="accent2"/>
                </a:solidFill>
                <a:hlinkClick r:id="rId9">
                  <a:extLst>
                    <a:ext uri="{A12FA001-AC4F-418D-AE19-62706E023703}">
                      <ahyp:hlinkClr xmlns:ahyp="http://schemas.microsoft.com/office/drawing/2018/hyperlinkcolor" val="tx"/>
                    </a:ext>
                  </a:extLst>
                </a:hlinkClick>
              </a:rPr>
              <a:t>http://ec.europa.eu/stages/index_en.htm</a:t>
            </a:r>
            <a:endParaRPr lang="en-IE" altLang="en-US" b="1" dirty="0">
              <a:solidFill>
                <a:schemeClr val="accent2"/>
              </a:solidFill>
            </a:endParaRPr>
          </a:p>
          <a:p>
            <a:pPr>
              <a:buFont typeface="Wingdings" panose="05000000000000000000" pitchFamily="2" charset="2"/>
              <a:buChar char="§"/>
            </a:pPr>
            <a:endParaRPr lang="en-IE" altLang="en-US" dirty="0"/>
          </a:p>
          <a:p>
            <a:endParaRPr lang="en-IE" altLang="en-US" dirty="0"/>
          </a:p>
          <a:p>
            <a:pPr lvl="0"/>
            <a:endParaRPr lang="en-GB" sz="2200" dirty="0">
              <a:solidFill>
                <a:prstClr val="black"/>
              </a:solidFill>
            </a:endParaRPr>
          </a:p>
          <a:p>
            <a:pPr marL="109728" lvl="0" indent="0">
              <a:spcBef>
                <a:spcPts val="400"/>
              </a:spcBef>
              <a:buClr>
                <a:srgbClr val="2DA2BF"/>
              </a:buClr>
              <a:buSzPct val="68000"/>
              <a:buNone/>
            </a:pPr>
            <a:endParaRPr lang="en-GB" sz="2400" dirty="0">
              <a:solidFill>
                <a:srgbClr val="6D524A"/>
              </a:solidFill>
            </a:endParaRPr>
          </a:p>
        </p:txBody>
      </p:sp>
      <p:pic>
        <p:nvPicPr>
          <p:cNvPr id="6146" name="Picture 2" descr="Image result for EU">
            <a:extLst>
              <a:ext uri="{FF2B5EF4-FFF2-40B4-BE49-F238E27FC236}">
                <a16:creationId xmlns:a16="http://schemas.microsoft.com/office/drawing/2014/main" id="{7021B266-DE2D-4A52-8A2E-CCFAB7EAAE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6280" y="2276872"/>
            <a:ext cx="324036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50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871220" y="485273"/>
            <a:ext cx="6006192" cy="746730"/>
          </a:xfrm>
        </p:spPr>
        <p:txBody>
          <a:bodyPr>
            <a:normAutofit/>
          </a:bodyPr>
          <a:lstStyle/>
          <a:p>
            <a:r>
              <a:rPr lang="en-US" sz="3600" b="1" dirty="0">
                <a:solidFill>
                  <a:prstClr val="black"/>
                </a:solidFill>
                <a:latin typeface="+mn-lt"/>
              </a:rPr>
              <a:t>Remote Opportunities</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191344" y="1916832"/>
            <a:ext cx="7056784" cy="4260130"/>
          </a:xfrm>
        </p:spPr>
        <p:txBody>
          <a:bodyPr rtlCol="0">
            <a:normAutofit/>
          </a:bodyPr>
          <a:lstStyle/>
          <a:p>
            <a:pPr>
              <a:lnSpc>
                <a:spcPct val="80000"/>
              </a:lnSpc>
              <a:defRPr/>
            </a:pPr>
            <a:r>
              <a:rPr lang="en-IE" altLang="en-US" sz="2400" b="1" dirty="0">
                <a:solidFill>
                  <a:schemeClr val="tx1"/>
                </a:solidFill>
                <a:hlinkClick r:id="" action="ppaction://noaction">
                  <a:extLst>
                    <a:ext uri="{A12FA001-AC4F-418D-AE19-62706E023703}">
                      <ahyp:hlinkClr xmlns:ahyp="http://schemas.microsoft.com/office/drawing/2018/hyperlinkcolor" val="tx"/>
                    </a:ext>
                  </a:extLst>
                </a:hlinkClick>
              </a:rPr>
              <a:t>Remote Job Websites</a:t>
            </a:r>
          </a:p>
          <a:p>
            <a:pPr>
              <a:lnSpc>
                <a:spcPct val="80000"/>
              </a:lnSpc>
              <a:defRPr/>
            </a:pPr>
            <a:endParaRPr lang="en-IE" altLang="en-US" sz="2400" b="1" dirty="0">
              <a:solidFill>
                <a:schemeClr val="tx1"/>
              </a:solidFill>
              <a:hlinkClick r:id="" action="ppaction://noaction">
                <a:extLst>
                  <a:ext uri="{A12FA001-AC4F-418D-AE19-62706E023703}">
                    <ahyp:hlinkClr xmlns:ahyp="http://schemas.microsoft.com/office/drawing/2018/hyperlinkcolor" val="tx"/>
                  </a:ext>
                </a:extLst>
              </a:hlinkClick>
            </a:endParaRPr>
          </a:p>
          <a:p>
            <a:pPr marL="0" indent="0">
              <a:lnSpc>
                <a:spcPct val="80000"/>
              </a:lnSpc>
              <a:buNone/>
              <a:defRPr/>
            </a:pPr>
            <a:r>
              <a:rPr lang="en-IE" altLang="en-US" sz="2400" b="1" dirty="0">
                <a:solidFill>
                  <a:schemeClr val="accent2"/>
                </a:solidFill>
                <a:hlinkClick r:id="rId3">
                  <a:extLst>
                    <a:ext uri="{A12FA001-AC4F-418D-AE19-62706E023703}">
                      <ahyp:hlinkClr xmlns:ahyp="http://schemas.microsoft.com/office/drawing/2018/hyperlinkcolor" val="tx"/>
                    </a:ext>
                  </a:extLst>
                </a:hlinkClick>
              </a:rPr>
              <a:t>www.remotejobsireland.com</a:t>
            </a:r>
            <a:endParaRPr lang="en-IE" altLang="en-US" sz="2400" b="1" dirty="0">
              <a:solidFill>
                <a:schemeClr val="accent2"/>
              </a:solidFill>
            </a:endParaRPr>
          </a:p>
          <a:p>
            <a:pPr marL="0" indent="0">
              <a:lnSpc>
                <a:spcPct val="80000"/>
              </a:lnSpc>
              <a:buNone/>
              <a:defRPr/>
            </a:pPr>
            <a:r>
              <a:rPr lang="en-GB" altLang="en-US" sz="2400" b="1" dirty="0">
                <a:solidFill>
                  <a:schemeClr val="accent2"/>
                </a:solidFill>
                <a:hlinkClick r:id="rId4">
                  <a:extLst>
                    <a:ext uri="{A12FA001-AC4F-418D-AE19-62706E023703}">
                      <ahyp:hlinkClr xmlns:ahyp="http://schemas.microsoft.com/office/drawing/2018/hyperlinkcolor" val="tx"/>
                    </a:ext>
                  </a:extLst>
                </a:hlinkClick>
              </a:rPr>
              <a:t>https://www.jobs.ie/remote-jobs</a:t>
            </a:r>
            <a:endParaRPr lang="en-GB" altLang="en-US" sz="2400" b="1" dirty="0">
              <a:solidFill>
                <a:schemeClr val="accent2"/>
              </a:solidFill>
            </a:endParaRPr>
          </a:p>
          <a:p>
            <a:pPr marL="0" indent="0">
              <a:lnSpc>
                <a:spcPct val="80000"/>
              </a:lnSpc>
              <a:buNone/>
              <a:defRPr/>
            </a:pPr>
            <a:r>
              <a:rPr lang="en-GB" altLang="en-US" sz="2400" b="1" dirty="0">
                <a:solidFill>
                  <a:schemeClr val="accent2"/>
                </a:solidFill>
                <a:hlinkClick r:id="rId5">
                  <a:extLst>
                    <a:ext uri="{A12FA001-AC4F-418D-AE19-62706E023703}">
                      <ahyp:hlinkClr xmlns:ahyp="http://schemas.microsoft.com/office/drawing/2018/hyperlinkcolor" val="tx"/>
                    </a:ext>
                  </a:extLst>
                </a:hlinkClick>
              </a:rPr>
              <a:t>https://remote.co/remote-jobs/</a:t>
            </a:r>
            <a:endParaRPr lang="en-IE" altLang="en-US" sz="2400" b="1" dirty="0">
              <a:solidFill>
                <a:schemeClr val="accent2"/>
              </a:solidFill>
            </a:endParaRPr>
          </a:p>
          <a:p>
            <a:pPr marL="0" indent="0">
              <a:lnSpc>
                <a:spcPct val="80000"/>
              </a:lnSpc>
              <a:buNone/>
              <a:defRPr/>
            </a:pPr>
            <a:r>
              <a:rPr lang="en-GB" altLang="en-US" sz="2400" b="1" dirty="0">
                <a:solidFill>
                  <a:schemeClr val="accent2"/>
                </a:solidFill>
              </a:rPr>
              <a:t>60 best remote job websites - </a:t>
            </a:r>
            <a:r>
              <a:rPr lang="en-GB" altLang="en-US" sz="2400" b="1" dirty="0">
                <a:solidFill>
                  <a:schemeClr val="accent2"/>
                </a:solidFill>
                <a:hlinkClick r:id="rId6">
                  <a:extLst>
                    <a:ext uri="{A12FA001-AC4F-418D-AE19-62706E023703}">
                      <ahyp:hlinkClr xmlns:ahyp="http://schemas.microsoft.com/office/drawing/2018/hyperlinkcolor" val="tx"/>
                    </a:ext>
                  </a:extLst>
                </a:hlinkClick>
              </a:rPr>
              <a:t>https://www.ryrob.com/remote-jobs-websites/</a:t>
            </a:r>
            <a:r>
              <a:rPr lang="en-GB" altLang="en-US" sz="2400" b="1" dirty="0">
                <a:solidFill>
                  <a:schemeClr val="accent2"/>
                </a:solidFill>
              </a:rPr>
              <a:t> - </a:t>
            </a:r>
          </a:p>
          <a:p>
            <a:pPr marL="0" indent="0">
              <a:lnSpc>
                <a:spcPct val="80000"/>
              </a:lnSpc>
              <a:buNone/>
              <a:defRPr/>
            </a:pPr>
            <a:r>
              <a:rPr lang="en-GB" altLang="en-US" sz="2400" b="1" dirty="0">
                <a:solidFill>
                  <a:schemeClr val="accent2"/>
                </a:solidFill>
                <a:hlinkClick r:id="rId7">
                  <a:extLst>
                    <a:ext uri="{A12FA001-AC4F-418D-AE19-62706E023703}">
                      <ahyp:hlinkClr xmlns:ahyp="http://schemas.microsoft.com/office/drawing/2018/hyperlinkcolor" val="tx"/>
                    </a:ext>
                  </a:extLst>
                </a:hlinkClick>
              </a:rPr>
              <a:t>https://www.creativelive.com/blog/best-sites-finding-remote-jobs/</a:t>
            </a:r>
            <a:endParaRPr lang="en-GB" altLang="en-US" sz="2400" b="1" dirty="0">
              <a:solidFill>
                <a:schemeClr val="accent2"/>
              </a:solidFill>
            </a:endParaRPr>
          </a:p>
          <a:p>
            <a:pPr marL="0" indent="0">
              <a:lnSpc>
                <a:spcPct val="80000"/>
              </a:lnSpc>
              <a:buNone/>
              <a:defRPr/>
            </a:pPr>
            <a:r>
              <a:rPr lang="en-GB" altLang="en-US" sz="2400" b="1" dirty="0">
                <a:solidFill>
                  <a:schemeClr val="accent2"/>
                </a:solidFill>
                <a:hlinkClick r:id="rId8">
                  <a:extLst>
                    <a:ext uri="{A12FA001-AC4F-418D-AE19-62706E023703}">
                      <ahyp:hlinkClr xmlns:ahyp="http://schemas.microsoft.com/office/drawing/2018/hyperlinkcolor" val="tx"/>
                    </a:ext>
                  </a:extLst>
                </a:hlinkClick>
              </a:rPr>
              <a:t>https://www.linkedin.com/jobs/work-at-home-jobs</a:t>
            </a:r>
            <a:endParaRPr lang="en-IE" altLang="en-US" sz="2400" b="1" dirty="0">
              <a:solidFill>
                <a:schemeClr val="accent2"/>
              </a:solidFill>
            </a:endParaRPr>
          </a:p>
          <a:p>
            <a:pPr>
              <a:lnSpc>
                <a:spcPct val="80000"/>
              </a:lnSpc>
              <a:defRPr/>
            </a:pPr>
            <a:endParaRPr lang="en-GB" sz="2400" dirty="0">
              <a:solidFill>
                <a:srgbClr val="6D524A"/>
              </a:solidFill>
            </a:endParaRPr>
          </a:p>
        </p:txBody>
      </p:sp>
      <p:pic>
        <p:nvPicPr>
          <p:cNvPr id="4098" name="Picture 2" descr="Situationgovernment Photos - Free &amp; Royalty-Free Stock Photos from  Dreamstime">
            <a:extLst>
              <a:ext uri="{FF2B5EF4-FFF2-40B4-BE49-F238E27FC236}">
                <a16:creationId xmlns:a16="http://schemas.microsoft.com/office/drawing/2014/main" id="{5E8BAD3D-7B19-4632-96B1-6A2FD1D057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8168" y="2060848"/>
            <a:ext cx="439248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137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03512" y="-99392"/>
            <a:ext cx="8458200" cy="1052513"/>
          </a:xfrm>
        </p:spPr>
        <p:txBody>
          <a:bodyPr vert="horz" lIns="92075" tIns="46038" rIns="92075" bIns="46038" rtlCol="0" anchor="ctr">
            <a:normAutofit/>
          </a:bodyPr>
          <a:lstStyle/>
          <a:p>
            <a:pPr>
              <a:defRPr/>
            </a:pPr>
            <a:r>
              <a:rPr lang="en-GB" sz="4000" b="1" dirty="0">
                <a:solidFill>
                  <a:schemeClr val="accent1">
                    <a:lumMod val="75000"/>
                  </a:schemeClr>
                </a:solidFill>
              </a:rPr>
              <a:t>So what can you do </a:t>
            </a:r>
            <a:r>
              <a:rPr lang="en-GB" sz="4000" b="1" u="sng" dirty="0">
                <a:solidFill>
                  <a:schemeClr val="accent1">
                    <a:lumMod val="75000"/>
                  </a:schemeClr>
                </a:solidFill>
              </a:rPr>
              <a:t>right now?</a:t>
            </a:r>
            <a:r>
              <a:rPr lang="en-GB" sz="4000" b="1" dirty="0">
                <a:solidFill>
                  <a:schemeClr val="accent1">
                    <a:lumMod val="75000"/>
                  </a:schemeClr>
                </a:solidFill>
              </a:rPr>
              <a:t> A lot!</a:t>
            </a:r>
            <a:endParaRPr lang="en-US" sz="4000" b="1" dirty="0">
              <a:solidFill>
                <a:schemeClr val="accent1">
                  <a:lumMod val="75000"/>
                </a:schemeClr>
              </a:solidFill>
            </a:endParaRPr>
          </a:p>
        </p:txBody>
      </p:sp>
      <p:sp>
        <p:nvSpPr>
          <p:cNvPr id="22531" name="Rectangle 3"/>
          <p:cNvSpPr>
            <a:spLocks noGrp="1" noChangeArrowheads="1"/>
          </p:cNvSpPr>
          <p:nvPr>
            <p:ph idx="1"/>
          </p:nvPr>
        </p:nvSpPr>
        <p:spPr>
          <a:xfrm>
            <a:off x="1627081" y="1268760"/>
            <a:ext cx="9036050" cy="5732462"/>
          </a:xfrm>
        </p:spPr>
        <p:txBody>
          <a:bodyPr vert="horz" lIns="92075" tIns="46038" rIns="92075" bIns="46038" rtlCol="0">
            <a:normAutofit/>
          </a:bodyPr>
          <a:lstStyle/>
          <a:p>
            <a:pPr marL="400050" lvl="1" indent="0">
              <a:lnSpc>
                <a:spcPct val="80000"/>
              </a:lnSpc>
              <a:buNone/>
              <a:defRPr/>
            </a:pPr>
            <a:endParaRPr lang="en-GB" dirty="0"/>
          </a:p>
          <a:p>
            <a:pPr marL="400050" lvl="1" indent="0">
              <a:lnSpc>
                <a:spcPct val="80000"/>
              </a:lnSpc>
              <a:buNone/>
              <a:defRPr/>
            </a:pPr>
            <a:r>
              <a:rPr lang="en-GB" dirty="0">
                <a:solidFill>
                  <a:schemeClr val="accent1">
                    <a:lumMod val="75000"/>
                  </a:schemeClr>
                </a:solidFill>
              </a:rPr>
              <a:t>By focusing on these key areas right now, you can get ahead and make the most of job hunting</a:t>
            </a:r>
          </a:p>
          <a:p>
            <a:pPr marL="400050" lvl="1" indent="0">
              <a:lnSpc>
                <a:spcPct val="80000"/>
              </a:lnSpc>
              <a:buNone/>
              <a:defRPr/>
            </a:pPr>
            <a:endParaRPr lang="en-GB" dirty="0">
              <a:solidFill>
                <a:schemeClr val="accent1">
                  <a:lumMod val="75000"/>
                </a:schemeClr>
              </a:solidFill>
            </a:endParaRPr>
          </a:p>
          <a:p>
            <a:pPr marL="914400" lvl="1" indent="-514350">
              <a:lnSpc>
                <a:spcPct val="80000"/>
              </a:lnSpc>
              <a:buFont typeface="+mj-lt"/>
              <a:buAutoNum type="arabicPeriod"/>
              <a:defRPr/>
            </a:pPr>
            <a:r>
              <a:rPr lang="en-GB" dirty="0">
                <a:solidFill>
                  <a:schemeClr val="accent1">
                    <a:lumMod val="75000"/>
                  </a:schemeClr>
                </a:solidFill>
              </a:rPr>
              <a:t>Networking</a:t>
            </a:r>
          </a:p>
          <a:p>
            <a:pPr marL="914400" lvl="1" indent="-514350">
              <a:lnSpc>
                <a:spcPct val="80000"/>
              </a:lnSpc>
              <a:buFont typeface="+mj-lt"/>
              <a:buAutoNum type="arabicPeriod"/>
              <a:defRPr/>
            </a:pPr>
            <a:r>
              <a:rPr lang="en-GB" dirty="0">
                <a:solidFill>
                  <a:schemeClr val="accent1">
                    <a:lumMod val="75000"/>
                  </a:schemeClr>
                </a:solidFill>
              </a:rPr>
              <a:t>Research roles and the industry</a:t>
            </a:r>
          </a:p>
          <a:p>
            <a:pPr marL="914400" lvl="1" indent="-514350">
              <a:lnSpc>
                <a:spcPct val="80000"/>
              </a:lnSpc>
              <a:buFont typeface="+mj-lt"/>
              <a:buAutoNum type="arabicPeriod"/>
              <a:defRPr/>
            </a:pPr>
            <a:r>
              <a:rPr lang="en-GB" dirty="0">
                <a:solidFill>
                  <a:schemeClr val="accent1">
                    <a:lumMod val="75000"/>
                  </a:schemeClr>
                </a:solidFill>
              </a:rPr>
              <a:t>Spend time developing your personal brand</a:t>
            </a:r>
          </a:p>
          <a:p>
            <a:pPr marL="914400" lvl="1" indent="-514350">
              <a:lnSpc>
                <a:spcPct val="80000"/>
              </a:lnSpc>
              <a:buFont typeface="+mj-lt"/>
              <a:buAutoNum type="arabicPeriod"/>
              <a:defRPr/>
            </a:pPr>
            <a:r>
              <a:rPr lang="en-GB" dirty="0">
                <a:solidFill>
                  <a:schemeClr val="accent1">
                    <a:lumMod val="75000"/>
                  </a:schemeClr>
                </a:solidFill>
              </a:rPr>
              <a:t>Develop new skills/address skills gaps</a:t>
            </a:r>
          </a:p>
          <a:p>
            <a:pPr marL="914400" lvl="1" indent="-514350">
              <a:lnSpc>
                <a:spcPct val="80000"/>
              </a:lnSpc>
              <a:buFont typeface="+mj-lt"/>
              <a:buAutoNum type="arabicPeriod"/>
              <a:defRPr/>
            </a:pPr>
            <a:r>
              <a:rPr lang="en-GB" dirty="0">
                <a:solidFill>
                  <a:schemeClr val="accent1">
                    <a:lumMod val="75000"/>
                  </a:schemeClr>
                </a:solidFill>
              </a:rPr>
              <a:t>Make speculative applications</a:t>
            </a:r>
          </a:p>
        </p:txBody>
      </p:sp>
    </p:spTree>
    <p:extLst>
      <p:ext uri="{BB962C8B-B14F-4D97-AF65-F5344CB8AC3E}">
        <p14:creationId xmlns:p14="http://schemas.microsoft.com/office/powerpoint/2010/main" val="3383256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descr="&quot;&quot;">
            <a:extLst>
              <a:ext uri="{FF2B5EF4-FFF2-40B4-BE49-F238E27FC236}">
                <a16:creationId xmlns:a16="http://schemas.microsoft.com/office/drawing/2014/main" id="{015E9E23-2DED-40B4-B681-B1FC3410208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458" name="Title 1">
            <a:extLst>
              <a:ext uri="{FF2B5EF4-FFF2-40B4-BE49-F238E27FC236}">
                <a16:creationId xmlns:a16="http://schemas.microsoft.com/office/drawing/2014/main" id="{D6F3EB4D-B330-4E81-8A19-B8626AAC6099}"/>
              </a:ext>
            </a:extLst>
          </p:cNvPr>
          <p:cNvSpPr>
            <a:spLocks noGrp="1"/>
          </p:cNvSpPr>
          <p:nvPr>
            <p:ph type="title"/>
          </p:nvPr>
        </p:nvSpPr>
        <p:spPr>
          <a:xfrm>
            <a:off x="1014413" y="1716088"/>
            <a:ext cx="5081587" cy="3956050"/>
          </a:xfrm>
        </p:spPr>
        <p:txBody>
          <a:bodyPr rtlCol="0">
            <a:normAutofit/>
          </a:bodyPr>
          <a:lstStyle/>
          <a:p>
            <a:pPr eaLnBrk="1" fontAlgn="auto" hangingPunct="1">
              <a:spcAft>
                <a:spcPts val="0"/>
              </a:spcAft>
              <a:defRPr/>
            </a:pPr>
            <a:r>
              <a:rPr lang="en-GB" altLang="en-US" sz="5400" dirty="0">
                <a:solidFill>
                  <a:schemeClr val="accent1">
                    <a:lumMod val="75000"/>
                  </a:schemeClr>
                </a:solidFill>
                <a:latin typeface="+mn-lt"/>
              </a:rPr>
              <a:t>Finally…..</a:t>
            </a:r>
          </a:p>
        </p:txBody>
      </p:sp>
      <p:cxnSp>
        <p:nvCxnSpPr>
          <p:cNvPr id="73" name="Straight Connector 72" descr="&quot;&quot;">
            <a:extLst>
              <a:ext uri="{FF2B5EF4-FFF2-40B4-BE49-F238E27FC236}">
                <a16:creationId xmlns:a16="http://schemas.microsoft.com/office/drawing/2014/main" id="{94E08F88-402E-495B-88FC-5ED77077D786}"/>
              </a:ext>
            </a:extLst>
          </p:cNvPr>
          <p:cNvCxnSpPr>
            <a:cxnSpLocks noGrp="1" noRot="1" noChangeAspect="1" noMove="1" noResize="1" noEditPoints="1" noAdjustHandles="1" noChangeArrowheads="1" noChangeShapeType="1"/>
          </p:cNvCxnSpPr>
          <p:nvPr/>
        </p:nvCxnSpPr>
        <p:spPr>
          <a:xfrm flipH="1">
            <a:off x="1014413" y="1450975"/>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descr="&quot;&quot;">
            <a:extLst>
              <a:ext uri="{FF2B5EF4-FFF2-40B4-BE49-F238E27FC236}">
                <a16:creationId xmlns:a16="http://schemas.microsoft.com/office/drawing/2014/main" id="{19400285-BEB9-4A49-842C-660EA06E865B}"/>
              </a:ext>
            </a:extLst>
          </p:cNvPr>
          <p:cNvCxnSpPr>
            <a:cxnSpLocks noGrp="1" noRot="1" noChangeAspect="1" noMove="1" noResize="1" noEditPoints="1" noAdjustHandles="1" noChangeArrowheads="1" noChangeShapeType="1"/>
          </p:cNvCxnSpPr>
          <p:nvPr/>
        </p:nvCxnSpPr>
        <p:spPr>
          <a:xfrm flipH="1">
            <a:off x="1014413" y="5408613"/>
            <a:ext cx="3932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8678" name="Content Placeholder 2">
            <a:extLst>
              <a:ext uri="{FF2B5EF4-FFF2-40B4-BE49-F238E27FC236}">
                <a16:creationId xmlns:a16="http://schemas.microsoft.com/office/drawing/2014/main" id="{E47A3BAE-B129-414B-AC41-AE371AC9F992}"/>
              </a:ext>
            </a:extLst>
          </p:cNvPr>
          <p:cNvSpPr>
            <a:spLocks noGrp="1" noChangeArrowheads="1"/>
          </p:cNvSpPr>
          <p:nvPr>
            <p:ph idx="1"/>
          </p:nvPr>
        </p:nvSpPr>
        <p:spPr>
          <a:xfrm>
            <a:off x="5905500" y="690563"/>
            <a:ext cx="6010275" cy="5476875"/>
          </a:xfrm>
        </p:spPr>
        <p:txBody>
          <a:bodyPr anchor="ctr"/>
          <a:lstStyle/>
          <a:p>
            <a:pPr eaLnBrk="1" hangingPunct="1"/>
            <a:r>
              <a:rPr lang="en-GB" altLang="en-US" sz="2400" dirty="0">
                <a:solidFill>
                  <a:schemeClr val="accent1">
                    <a:lumMod val="75000"/>
                  </a:schemeClr>
                </a:solidFill>
                <a:cs typeface="Calibri Light" panose="020F0302020204030204" pitchFamily="34" charset="0"/>
              </a:rPr>
              <a:t>Start early!</a:t>
            </a:r>
          </a:p>
          <a:p>
            <a:pPr eaLnBrk="1" hangingPunct="1"/>
            <a:r>
              <a:rPr lang="en-GB" altLang="en-US" sz="2400" dirty="0">
                <a:solidFill>
                  <a:schemeClr val="accent1">
                    <a:lumMod val="75000"/>
                  </a:schemeClr>
                </a:solidFill>
                <a:cs typeface="Calibri Light" panose="020F0302020204030204" pitchFamily="34" charset="0"/>
              </a:rPr>
              <a:t>Develop a winning CV &amp; Cover letter</a:t>
            </a:r>
          </a:p>
          <a:p>
            <a:pPr eaLnBrk="1" hangingPunct="1"/>
            <a:r>
              <a:rPr lang="en-GB" altLang="en-US" sz="2400" dirty="0">
                <a:solidFill>
                  <a:schemeClr val="accent1">
                    <a:lumMod val="75000"/>
                  </a:schemeClr>
                </a:solidFill>
                <a:cs typeface="Calibri Light" panose="020F0302020204030204" pitchFamily="34" charset="0"/>
              </a:rPr>
              <a:t>Check out CV resources on our website here: </a:t>
            </a:r>
            <a:r>
              <a:rPr lang="en-GB" altLang="en-US" sz="2400" dirty="0">
                <a:solidFill>
                  <a:schemeClr val="accent1">
                    <a:lumMod val="75000"/>
                  </a:schemeClr>
                </a:solidFill>
                <a:cs typeface="Calibri Light" panose="020F0302020204030204" pitchFamily="34" charset="0"/>
                <a:hlinkClick r:id="rId3"/>
              </a:rPr>
              <a:t>https://www.tudublin.ie/for-students/career-development-centre/students-and-graduates/cvs-letters-applications/</a:t>
            </a:r>
            <a:r>
              <a:rPr lang="en-GB" altLang="en-US" sz="2400" dirty="0">
                <a:solidFill>
                  <a:schemeClr val="accent1">
                    <a:lumMod val="75000"/>
                  </a:schemeClr>
                </a:solidFill>
                <a:cs typeface="Calibri Light" panose="020F0302020204030204" pitchFamily="34" charset="0"/>
              </a:rPr>
              <a:t> </a:t>
            </a:r>
          </a:p>
          <a:p>
            <a:pPr eaLnBrk="1" hangingPunct="1"/>
            <a:r>
              <a:rPr lang="en-GB" altLang="en-US" sz="2400" dirty="0">
                <a:solidFill>
                  <a:schemeClr val="accent1">
                    <a:lumMod val="75000"/>
                  </a:schemeClr>
                </a:solidFill>
                <a:cs typeface="Calibri Light" panose="020F0302020204030204" pitchFamily="34" charset="0"/>
              </a:rPr>
              <a:t>Watch out for CV review clinics</a:t>
            </a:r>
          </a:p>
          <a:p>
            <a:pPr eaLnBrk="1" hangingPunct="1"/>
            <a:r>
              <a:rPr lang="en-GB" altLang="en-US" sz="2400" dirty="0">
                <a:solidFill>
                  <a:schemeClr val="accent1">
                    <a:lumMod val="75000"/>
                  </a:schemeClr>
                </a:solidFill>
                <a:cs typeface="Calibri Light" panose="020F0302020204030204" pitchFamily="34" charset="0"/>
              </a:rPr>
              <a:t>Watch out for CV and cover letter workshops</a:t>
            </a:r>
          </a:p>
          <a:p>
            <a:pPr eaLnBrk="1" hangingPunct="1"/>
            <a:r>
              <a:rPr lang="en-GB" altLang="en-US" sz="2400" dirty="0">
                <a:solidFill>
                  <a:schemeClr val="accent1">
                    <a:lumMod val="75000"/>
                  </a:schemeClr>
                </a:solidFill>
                <a:cs typeface="Calibri Light" panose="020F0302020204030204" pitchFamily="34" charset="0"/>
              </a:rPr>
              <a:t>Watch out for </a:t>
            </a:r>
            <a:r>
              <a:rPr lang="en-GB" altLang="en-US" sz="2400" dirty="0" err="1">
                <a:solidFill>
                  <a:schemeClr val="accent1">
                    <a:lumMod val="75000"/>
                  </a:schemeClr>
                </a:solidFill>
                <a:cs typeface="Calibri Light" panose="020F0302020204030204" pitchFamily="34" charset="0"/>
              </a:rPr>
              <a:t>Linkedin</a:t>
            </a:r>
            <a:r>
              <a:rPr lang="en-GB" altLang="en-US" sz="2400" dirty="0">
                <a:solidFill>
                  <a:schemeClr val="accent1">
                    <a:lumMod val="75000"/>
                  </a:schemeClr>
                </a:solidFill>
                <a:cs typeface="Calibri Light" panose="020F0302020204030204" pitchFamily="34" charset="0"/>
              </a:rPr>
              <a:t> Workshops</a:t>
            </a:r>
          </a:p>
        </p:txBody>
      </p:sp>
    </p:spTree>
    <p:extLst>
      <p:ext uri="{BB962C8B-B14F-4D97-AF65-F5344CB8AC3E}">
        <p14:creationId xmlns:p14="http://schemas.microsoft.com/office/powerpoint/2010/main" val="291984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09575" y="-228600"/>
            <a:ext cx="13011150" cy="7315200"/>
          </a:xfrm>
          <a:prstGeom prst="rect">
            <a:avLst/>
          </a:prstGeom>
        </p:spPr>
      </p:pic>
      <p:pic>
        <p:nvPicPr>
          <p:cNvPr id="5" name="Picture 4"/>
          <p:cNvPicPr>
            <a:picLocks noChangeAspect="1"/>
          </p:cNvPicPr>
          <p:nvPr/>
        </p:nvPicPr>
        <p:blipFill>
          <a:blip r:embed="rId3"/>
          <a:stretch>
            <a:fillRect/>
          </a:stretch>
        </p:blipFill>
        <p:spPr>
          <a:xfrm>
            <a:off x="-257175" y="-76200"/>
            <a:ext cx="13011150" cy="7315200"/>
          </a:xfrm>
          <a:prstGeom prst="rect">
            <a:avLst/>
          </a:prstGeom>
        </p:spPr>
      </p:pic>
    </p:spTree>
    <p:extLst>
      <p:ext uri="{BB962C8B-B14F-4D97-AF65-F5344CB8AC3E}">
        <p14:creationId xmlns:p14="http://schemas.microsoft.com/office/powerpoint/2010/main" val="385898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CA3C-16FE-45E5-830B-F90CFB4FEB3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603B1A2-4FAC-4047-8894-08C2CA6D25A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78339DD-85C2-40A3-B6FD-5290B15960E3}"/>
              </a:ext>
            </a:extLst>
          </p:cNvPr>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25480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D73E-7B69-43AB-B336-2A5930762FDA}"/>
              </a:ext>
            </a:extLst>
          </p:cNvPr>
          <p:cNvSpPr>
            <a:spLocks noGrp="1"/>
          </p:cNvSpPr>
          <p:nvPr>
            <p:ph type="title"/>
          </p:nvPr>
        </p:nvSpPr>
        <p:spPr/>
        <p:txBody>
          <a:bodyPr>
            <a:normAutofit fontScale="90000"/>
          </a:bodyPr>
          <a:lstStyle/>
          <a:p>
            <a:r>
              <a:rPr lang="en-GB" dirty="0">
                <a:solidFill>
                  <a:schemeClr val="accent1">
                    <a:lumMod val="50000"/>
                  </a:schemeClr>
                </a:solidFill>
              </a:rPr>
              <a:t>TU Dublin: JOBSCENE 189 Vacancies</a:t>
            </a:r>
            <a:br>
              <a:rPr lang="en-GB" dirty="0"/>
            </a:br>
            <a:r>
              <a:rPr lang="en-GB" sz="3100" dirty="0">
                <a:hlinkClick r:id="rId2"/>
              </a:rPr>
              <a:t>https://www.tudublin.ie/for-students/career-development-centre/job-opportunities</a:t>
            </a:r>
            <a:br>
              <a:rPr lang="en-GB" sz="3100" dirty="0"/>
            </a:br>
            <a:br>
              <a:rPr lang="en-GB" sz="3100" dirty="0"/>
            </a:br>
            <a:endParaRPr lang="en-GB" sz="3100" dirty="0"/>
          </a:p>
        </p:txBody>
      </p:sp>
      <p:sp>
        <p:nvSpPr>
          <p:cNvPr id="4" name="Content Placeholder 3">
            <a:extLst>
              <a:ext uri="{FF2B5EF4-FFF2-40B4-BE49-F238E27FC236}">
                <a16:creationId xmlns:a16="http://schemas.microsoft.com/office/drawing/2014/main" id="{1FC75ACD-DB32-4254-937A-F1F1FF868350}"/>
              </a:ext>
            </a:extLst>
          </p:cNvPr>
          <p:cNvSpPr>
            <a:spLocks noGrp="1"/>
          </p:cNvSpPr>
          <p:nvPr>
            <p:ph sz="half" idx="1"/>
          </p:nvPr>
        </p:nvSpPr>
        <p:spPr>
          <a:xfrm>
            <a:off x="838200" y="1431235"/>
            <a:ext cx="5181600" cy="4745728"/>
          </a:xfrm>
        </p:spPr>
        <p:txBody>
          <a:bodyPr vert="horz" lIns="91440" tIns="45720" rIns="91440" bIns="45720" rtlCol="0" anchor="t">
            <a:normAutofit/>
          </a:bodyPr>
          <a:lstStyle/>
          <a:p>
            <a:r>
              <a:rPr lang="en-GB" dirty="0">
                <a:solidFill>
                  <a:schemeClr val="accent1">
                    <a:lumMod val="50000"/>
                  </a:schemeClr>
                </a:solidFill>
              </a:rPr>
              <a:t>Accounting&amp; Finance:18</a:t>
            </a:r>
          </a:p>
          <a:p>
            <a:r>
              <a:rPr lang="en-GB" dirty="0">
                <a:solidFill>
                  <a:schemeClr val="accent1">
                    <a:lumMod val="50000"/>
                  </a:schemeClr>
                </a:solidFill>
              </a:rPr>
              <a:t>Banking &amp; Insurance: 18</a:t>
            </a:r>
          </a:p>
          <a:p>
            <a:r>
              <a:rPr lang="en-GB" dirty="0">
                <a:solidFill>
                  <a:schemeClr val="accent1">
                    <a:lumMod val="50000"/>
                  </a:schemeClr>
                </a:solidFill>
              </a:rPr>
              <a:t>Construction/Quantity Surveying &amp; Engineering: 37</a:t>
            </a:r>
            <a:endParaRPr lang="en-GB" dirty="0">
              <a:solidFill>
                <a:schemeClr val="accent1">
                  <a:lumMod val="50000"/>
                </a:schemeClr>
              </a:solidFill>
              <a:cs typeface="Calibri"/>
            </a:endParaRPr>
          </a:p>
          <a:p>
            <a:r>
              <a:rPr lang="en-GB" dirty="0">
                <a:solidFill>
                  <a:schemeClr val="accent1">
                    <a:lumMod val="50000"/>
                  </a:schemeClr>
                </a:solidFill>
              </a:rPr>
              <a:t>Hospitality: 30</a:t>
            </a:r>
          </a:p>
          <a:p>
            <a:r>
              <a:rPr lang="en-GB" dirty="0">
                <a:solidFill>
                  <a:schemeClr val="accent1">
                    <a:lumMod val="50000"/>
                  </a:schemeClr>
                </a:solidFill>
              </a:rPr>
              <a:t>IT and Telecoms: 34</a:t>
            </a:r>
          </a:p>
          <a:p>
            <a:r>
              <a:rPr lang="en-GB" dirty="0">
                <a:solidFill>
                  <a:schemeClr val="accent1">
                    <a:lumMod val="50000"/>
                  </a:schemeClr>
                </a:solidFill>
              </a:rPr>
              <a:t>Law:7</a:t>
            </a:r>
          </a:p>
          <a:p>
            <a:r>
              <a:rPr lang="en-GB" dirty="0">
                <a:solidFill>
                  <a:schemeClr val="accent1">
                    <a:lumMod val="50000"/>
                  </a:schemeClr>
                </a:solidFill>
              </a:rPr>
              <a:t>Logistics/Supply Chain:5</a:t>
            </a:r>
          </a:p>
          <a:p>
            <a:r>
              <a:rPr lang="en-GB" dirty="0">
                <a:solidFill>
                  <a:schemeClr val="accent1">
                    <a:lumMod val="50000"/>
                  </a:schemeClr>
                </a:solidFill>
              </a:rPr>
              <a:t>Management/Business: 23</a:t>
            </a:r>
          </a:p>
          <a:p>
            <a:pPr marL="0" indent="0">
              <a:buNone/>
            </a:pPr>
            <a:endParaRPr lang="en-GB" dirty="0"/>
          </a:p>
          <a:p>
            <a:pPr marL="0" indent="0">
              <a:buNone/>
            </a:pPr>
            <a:endParaRPr lang="en-GB" dirty="0"/>
          </a:p>
        </p:txBody>
      </p:sp>
      <p:sp>
        <p:nvSpPr>
          <p:cNvPr id="5" name="Content Placeholder 4">
            <a:extLst>
              <a:ext uri="{FF2B5EF4-FFF2-40B4-BE49-F238E27FC236}">
                <a16:creationId xmlns:a16="http://schemas.microsoft.com/office/drawing/2014/main" id="{CED9B7E3-468D-4473-891F-2FA32A11BE85}"/>
              </a:ext>
            </a:extLst>
          </p:cNvPr>
          <p:cNvSpPr>
            <a:spLocks noGrp="1"/>
          </p:cNvSpPr>
          <p:nvPr>
            <p:ph sz="half" idx="2"/>
          </p:nvPr>
        </p:nvSpPr>
        <p:spPr>
          <a:xfrm>
            <a:off x="6172200" y="1431235"/>
            <a:ext cx="5181600" cy="5234608"/>
          </a:xfrm>
        </p:spPr>
        <p:txBody>
          <a:bodyPr>
            <a:normAutofit/>
          </a:bodyPr>
          <a:lstStyle/>
          <a:p>
            <a:r>
              <a:rPr lang="en-GB" dirty="0">
                <a:solidFill>
                  <a:schemeClr val="accent1">
                    <a:lumMod val="50000"/>
                  </a:schemeClr>
                </a:solidFill>
              </a:rPr>
              <a:t>Marketing: 16</a:t>
            </a:r>
          </a:p>
          <a:p>
            <a:r>
              <a:rPr lang="en-GB" dirty="0">
                <a:solidFill>
                  <a:schemeClr val="accent1">
                    <a:lumMod val="50000"/>
                  </a:schemeClr>
                </a:solidFill>
              </a:rPr>
              <a:t>Media and Publishing:11</a:t>
            </a:r>
          </a:p>
          <a:p>
            <a:r>
              <a:rPr lang="en-GB" dirty="0">
                <a:solidFill>
                  <a:schemeClr val="accent1">
                    <a:lumMod val="50000"/>
                  </a:schemeClr>
                </a:solidFill>
              </a:rPr>
              <a:t>Medical and Healthcare: 8</a:t>
            </a:r>
          </a:p>
          <a:p>
            <a:r>
              <a:rPr lang="en-GB" dirty="0">
                <a:solidFill>
                  <a:schemeClr val="accent1">
                    <a:lumMod val="50000"/>
                  </a:schemeClr>
                </a:solidFill>
              </a:rPr>
              <a:t>Retail, Sales &amp; Customer Services: 7</a:t>
            </a:r>
          </a:p>
          <a:p>
            <a:r>
              <a:rPr lang="en-GB" dirty="0">
                <a:solidFill>
                  <a:schemeClr val="accent1">
                    <a:lumMod val="50000"/>
                  </a:schemeClr>
                </a:solidFill>
              </a:rPr>
              <a:t>Science and R&amp;D: 8</a:t>
            </a:r>
          </a:p>
          <a:p>
            <a:r>
              <a:rPr lang="en-GB" dirty="0">
                <a:solidFill>
                  <a:schemeClr val="accent1">
                    <a:lumMod val="50000"/>
                  </a:schemeClr>
                </a:solidFill>
              </a:rPr>
              <a:t>Social and Community Work: 19</a:t>
            </a:r>
          </a:p>
          <a:p>
            <a:r>
              <a:rPr lang="en-GB" dirty="0">
                <a:solidFill>
                  <a:schemeClr val="accent1">
                    <a:lumMod val="50000"/>
                  </a:schemeClr>
                </a:solidFill>
              </a:rPr>
              <a:t>Teaching and Education:30</a:t>
            </a:r>
          </a:p>
        </p:txBody>
      </p:sp>
    </p:spTree>
    <p:extLst>
      <p:ext uri="{BB962C8B-B14F-4D97-AF65-F5344CB8AC3E}">
        <p14:creationId xmlns:p14="http://schemas.microsoft.com/office/powerpoint/2010/main" val="122734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rPr>
              <a:t>General Websites:</a:t>
            </a:r>
          </a:p>
        </p:txBody>
      </p:sp>
      <p:sp>
        <p:nvSpPr>
          <p:cNvPr id="3" name="Content Placeholder 2"/>
          <p:cNvSpPr>
            <a:spLocks noGrp="1"/>
          </p:cNvSpPr>
          <p:nvPr>
            <p:ph idx="1"/>
          </p:nvPr>
        </p:nvSpPr>
        <p:spPr/>
        <p:txBody>
          <a:bodyPr/>
          <a:lstStyle/>
          <a:p>
            <a:pPr marL="0" indent="0">
              <a:buNone/>
            </a:pPr>
            <a:endParaRPr lang="en-GB" dirty="0"/>
          </a:p>
          <a:p>
            <a:r>
              <a:rPr lang="en-GB" dirty="0">
                <a:hlinkClick r:id="rId2"/>
              </a:rPr>
              <a:t>www.tudublin.ie/jobscene</a:t>
            </a:r>
            <a:endParaRPr lang="en-GB" dirty="0"/>
          </a:p>
          <a:p>
            <a:r>
              <a:rPr lang="en-GB" dirty="0">
                <a:hlinkClick r:id="rId3"/>
              </a:rPr>
              <a:t>www.gradireland.com</a:t>
            </a:r>
            <a:endParaRPr lang="en-GB" dirty="0"/>
          </a:p>
          <a:p>
            <a:r>
              <a:rPr lang="en-GB" dirty="0">
                <a:hlinkClick r:id="rId4"/>
              </a:rPr>
              <a:t>www.publicjobs.ie</a:t>
            </a:r>
            <a:endParaRPr lang="en-GB" dirty="0"/>
          </a:p>
          <a:p>
            <a:r>
              <a:rPr lang="en-GB" dirty="0"/>
              <a:t> </a:t>
            </a:r>
            <a:r>
              <a:rPr lang="en-GB" dirty="0">
                <a:hlinkClick r:id="rId5"/>
              </a:rPr>
              <a:t>www.localgovernmentjobs.ie</a:t>
            </a:r>
            <a:endParaRPr lang="en-GB" dirty="0"/>
          </a:p>
          <a:p>
            <a:r>
              <a:rPr lang="en-GB" dirty="0">
                <a:hlinkClick r:id="rId6"/>
              </a:rPr>
              <a:t>https://ie.indeed.com/</a:t>
            </a:r>
            <a:endParaRPr lang="en-GB" dirty="0"/>
          </a:p>
          <a:p>
            <a:r>
              <a:rPr lang="en-GB" dirty="0">
                <a:hlinkClick r:id="rId7"/>
              </a:rPr>
              <a:t>https://www.linkedin.com/jobs/?originalSubdomain=ie</a:t>
            </a:r>
            <a:endParaRPr lang="en-GB" dirty="0"/>
          </a:p>
          <a:p>
            <a:r>
              <a:rPr lang="en-GB" dirty="0">
                <a:hlinkClick r:id="rId8"/>
              </a:rPr>
              <a:t>www.prospects.ac.uk</a:t>
            </a:r>
            <a:r>
              <a:rPr lang="en-GB" dirty="0"/>
              <a:t> &amp; </a:t>
            </a:r>
            <a:r>
              <a:rPr lang="en-GB" dirty="0">
                <a:hlinkClick r:id="rId9"/>
              </a:rPr>
              <a:t>www.targetjobs.co.uk</a:t>
            </a:r>
            <a:endParaRPr lang="en-GB" dirty="0"/>
          </a:p>
          <a:p>
            <a:endParaRPr lang="en-GB" dirty="0"/>
          </a:p>
        </p:txBody>
      </p:sp>
    </p:spTree>
    <p:extLst>
      <p:ext uri="{BB962C8B-B14F-4D97-AF65-F5344CB8AC3E}">
        <p14:creationId xmlns:p14="http://schemas.microsoft.com/office/powerpoint/2010/main" val="460194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2978877"/>
            <a:ext cx="4572000" cy="923330"/>
          </a:xfrm>
          <a:prstGeom prst="rect">
            <a:avLst/>
          </a:prstGeom>
        </p:spPr>
        <p:txBody>
          <a:bodyPr>
            <a:spAutoFit/>
          </a:bodyPr>
          <a:lstStyle/>
          <a:p>
            <a:r>
              <a:rPr lang="en-GB" sz="1350" dirty="0"/>
              <a:t> </a:t>
            </a:r>
            <a:br>
              <a:rPr lang="en-GB" sz="1350" dirty="0"/>
            </a:br>
            <a:r>
              <a:rPr lang="en-GB" sz="1350" dirty="0">
                <a:hlinkClick r:id="rId2"/>
              </a:rPr>
              <a:t>https://tinyurl.com/grad-employment-opportunities</a:t>
            </a:r>
            <a:endParaRPr lang="en-GB" sz="1350" dirty="0"/>
          </a:p>
          <a:p>
            <a:br>
              <a:rPr lang="en-GB" sz="1350" dirty="0"/>
            </a:br>
            <a:endParaRPr lang="en-GB" sz="1350" dirty="0"/>
          </a:p>
        </p:txBody>
      </p:sp>
      <p:sp>
        <p:nvSpPr>
          <p:cNvPr id="4" name="Title 3"/>
          <p:cNvSpPr>
            <a:spLocks noGrp="1"/>
          </p:cNvSpPr>
          <p:nvPr>
            <p:ph type="title"/>
          </p:nvPr>
        </p:nvSpPr>
        <p:spPr/>
        <p:txBody>
          <a:bodyPr>
            <a:normAutofit/>
          </a:bodyPr>
          <a:lstStyle/>
          <a:p>
            <a:r>
              <a:rPr lang="en-GB" dirty="0">
                <a:solidFill>
                  <a:schemeClr val="accent1">
                    <a:lumMod val="75000"/>
                  </a:schemeClr>
                </a:solidFill>
              </a:rPr>
              <a:t>Please see the tiny </a:t>
            </a:r>
            <a:r>
              <a:rPr lang="en-GB" dirty="0" err="1">
                <a:solidFill>
                  <a:schemeClr val="accent1">
                    <a:lumMod val="75000"/>
                  </a:schemeClr>
                </a:solidFill>
              </a:rPr>
              <a:t>url</a:t>
            </a:r>
            <a:r>
              <a:rPr lang="en-GB" dirty="0">
                <a:solidFill>
                  <a:schemeClr val="accent1">
                    <a:lumMod val="75000"/>
                  </a:schemeClr>
                </a:solidFill>
              </a:rPr>
              <a:t> of Grad opportunities below Grad Ireland.</a:t>
            </a:r>
          </a:p>
        </p:txBody>
      </p:sp>
    </p:spTree>
    <p:extLst>
      <p:ext uri="{BB962C8B-B14F-4D97-AF65-F5344CB8AC3E}">
        <p14:creationId xmlns:p14="http://schemas.microsoft.com/office/powerpoint/2010/main" val="3899429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BFEB847CA17B42A7E7D8E41D134027" ma:contentTypeVersion="17" ma:contentTypeDescription="Create a new document." ma:contentTypeScope="" ma:versionID="b4a358c5188599f3e448c765688e1f8a">
  <xsd:schema xmlns:xsd="http://www.w3.org/2001/XMLSchema" xmlns:xs="http://www.w3.org/2001/XMLSchema" xmlns:p="http://schemas.microsoft.com/office/2006/metadata/properties" xmlns:ns3="e69fed7e-6a5c-4706-9a39-d4ce0c78fb1a" targetNamespace="http://schemas.microsoft.com/office/2006/metadata/properties" ma:root="true" ma:fieldsID="68ebcaf6f35996324422ca4fb4f9e396" ns3:_="">
    <xsd:import namespace="e69fed7e-6a5c-4706-9a39-d4ce0c78fb1a"/>
    <xsd:element name="properties">
      <xsd:complexType>
        <xsd:sequence>
          <xsd:element name="documentManagement">
            <xsd:complexType>
              <xsd:all>
                <xsd:element ref="ns3:SharedWithUsers" minOccurs="0"/>
                <xsd:element ref="ns3:SharedWithDetails" minOccurs="0"/>
                <xsd:element ref="ns3:SharingHintHash" minOccurs="0"/>
                <xsd:element ref="ns3:UniqueSourceRef" minOccurs="0"/>
                <xsd:element ref="ns3:FileHash" minOccurs="0"/>
                <xsd:element ref="ns3:CloudMigratorVersion"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fed7e-6a5c-4706-9a39-d4ce0c78fb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UniqueSourceRef" ma:index="11" nillable="true" ma:displayName="UniqueSourceRef" ma:internalName="UniqueSourceRef">
      <xsd:simpleType>
        <xsd:restriction base="dms:Note">
          <xsd:maxLength value="255"/>
        </xsd:restriction>
      </xsd:simpleType>
    </xsd:element>
    <xsd:element name="FileHash" ma:index="12" nillable="true" ma:displayName="FileHash" ma:internalName="FileHash">
      <xsd:simpleType>
        <xsd:restriction base="dms:Note">
          <xsd:maxLength value="255"/>
        </xsd:restriction>
      </xsd:simpleType>
    </xsd:element>
    <xsd:element name="CloudMigratorVersion" ma:index="13" nillable="true" ma:displayName="CloudMigratorVersion" ma:internalName="CloudMigratorVersion">
      <xsd:simpleType>
        <xsd:restriction base="dms:Note">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MediaServiceLocation" ma:index="2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e69fed7e-6a5c-4706-9a39-d4ce0c78fb1a" xsi:nil="true"/>
    <UniqueSourceRef xmlns="e69fed7e-6a5c-4706-9a39-d4ce0c78fb1a" xsi:nil="true"/>
    <CloudMigratorVersion xmlns="e69fed7e-6a5c-4706-9a39-d4ce0c78fb1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361DD6-083F-4787-BFC0-8CF111EF54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9fed7e-6a5c-4706-9a39-d4ce0c78f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542BA7-642A-4C73-BDAE-D68E79A526C2}">
  <ds:schemaRefs>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69fed7e-6a5c-4706-9a39-d4ce0c78fb1a"/>
    <ds:schemaRef ds:uri="http://purl.org/dc/dcmitype/"/>
  </ds:schemaRefs>
</ds:datastoreItem>
</file>

<file path=customXml/itemProps3.xml><?xml version="1.0" encoding="utf-8"?>
<ds:datastoreItem xmlns:ds="http://schemas.openxmlformats.org/officeDocument/2006/customXml" ds:itemID="{21C910A2-F019-4AF3-8AEB-0FFC5FFAB0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TotalTime>
  <Words>3039</Words>
  <Application>Microsoft Office PowerPoint</Application>
  <PresentationFormat>Widescreen</PresentationFormat>
  <Paragraphs>388</Paragraphs>
  <Slides>47</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MS PGothic</vt:lpstr>
      <vt:lpstr>Arial</vt:lpstr>
      <vt:lpstr>Arial Black</vt:lpstr>
      <vt:lpstr>Calibri</vt:lpstr>
      <vt:lpstr>Calibri Light</vt:lpstr>
      <vt:lpstr>Century Gothic</vt:lpstr>
      <vt:lpstr>Comic Sans MS</vt:lpstr>
      <vt:lpstr>Lucida Sans Unicode</vt:lpstr>
      <vt:lpstr>Prophet</vt:lpstr>
      <vt:lpstr>Visuelt</vt:lpstr>
      <vt:lpstr>Wingdings</vt:lpstr>
      <vt:lpstr>Wingdings 3</vt:lpstr>
      <vt:lpstr>Office Theme</vt:lpstr>
      <vt:lpstr>Get Career Ready!</vt:lpstr>
      <vt:lpstr>Outline of Session</vt:lpstr>
      <vt:lpstr>PowerPoint Presentation</vt:lpstr>
      <vt:lpstr>Advertised  jobs</vt:lpstr>
      <vt:lpstr>PowerPoint Presentation</vt:lpstr>
      <vt:lpstr>PowerPoint Presentation</vt:lpstr>
      <vt:lpstr>TU Dublin: JOBSCENE 189 Vacancies https://www.tudublin.ie/for-students/career-development-centre/job-opportunities  </vt:lpstr>
      <vt:lpstr>General Websites:</vt:lpstr>
      <vt:lpstr>Please see the tiny url of Grad opportunities below Grad Ireland.</vt:lpstr>
      <vt:lpstr>PowerPoint Presentation</vt:lpstr>
      <vt:lpstr>TU Dublin: My Qualification What Next </vt:lpstr>
      <vt:lpstr>PowerPoint Presentation</vt:lpstr>
      <vt:lpstr>Advertised Jobs – University Resources</vt:lpstr>
      <vt:lpstr>Advertised Jobs</vt:lpstr>
      <vt:lpstr>Advertised  jobs</vt:lpstr>
      <vt:lpstr>Advertised Jobs – Sector Specific</vt:lpstr>
      <vt:lpstr>Advertised Jobs – Sector Specific</vt:lpstr>
      <vt:lpstr>Advertised Jobs – Sector Specific</vt:lpstr>
      <vt:lpstr>Sector Specific </vt:lpstr>
      <vt:lpstr>Worksheet</vt:lpstr>
      <vt:lpstr>Hidden Jobs Market</vt:lpstr>
      <vt:lpstr>Unadvertised jobs</vt:lpstr>
      <vt:lpstr>PowerPoint Presentation</vt:lpstr>
      <vt:lpstr>Hidden Jobs Market</vt:lpstr>
      <vt:lpstr>Hidden Jobs Market</vt:lpstr>
      <vt:lpstr>PowerPoint Presentation</vt:lpstr>
      <vt:lpstr>Unadvertised jobs</vt:lpstr>
      <vt:lpstr>Networking</vt:lpstr>
      <vt:lpstr>Use creative approaches: Networking</vt:lpstr>
      <vt:lpstr>Worksheet: Network Brainstorm</vt:lpstr>
      <vt:lpstr>Speculative applications </vt:lpstr>
      <vt:lpstr>Unadvertised jobs</vt:lpstr>
      <vt:lpstr> Useful Resources - Some Professional Bodies/Associations (Members, training, events, opportunities, news, CV Posting)</vt:lpstr>
      <vt:lpstr>PowerPoint Presentation</vt:lpstr>
      <vt:lpstr>DIT past graduates/Alumni</vt:lpstr>
      <vt:lpstr>PowerPoint Presentation</vt:lpstr>
      <vt:lpstr>PowerPoint Presentation</vt:lpstr>
      <vt:lpstr>PowerPoint Presentation</vt:lpstr>
      <vt:lpstr>PowerPoint Presentation</vt:lpstr>
      <vt:lpstr>Job hunting abroad</vt:lpstr>
      <vt:lpstr>Job hunting abroad</vt:lpstr>
      <vt:lpstr>Job hunting abroad</vt:lpstr>
      <vt:lpstr>Overseas Opportunities</vt:lpstr>
      <vt:lpstr>Advertised Jobs – EU</vt:lpstr>
      <vt:lpstr>Remote Opportunities</vt:lpstr>
      <vt:lpstr>So what can you do right now? A lot!</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Mcconnell</dc:creator>
  <cp:lastModifiedBy>Jennifer Mcconnell</cp:lastModifiedBy>
  <cp:revision>12</cp:revision>
  <dcterms:created xsi:type="dcterms:W3CDTF">2021-08-22T12:36:45Z</dcterms:created>
  <dcterms:modified xsi:type="dcterms:W3CDTF">2021-09-23T13:49:50Z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0x01010068BFEB847CA17B42A7E7D8E41D134027</vt:lpwstr>
  </property>
</Properties>
</file>